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0" r:id="rId3"/>
    <p:sldId id="267" r:id="rId4"/>
    <p:sldId id="261" r:id="rId5"/>
    <p:sldId id="262" r:id="rId6"/>
    <p:sldId id="263" r:id="rId7"/>
    <p:sldId id="272" r:id="rId8"/>
    <p:sldId id="271" r:id="rId9"/>
    <p:sldId id="268" r:id="rId10"/>
    <p:sldId id="269" r:id="rId11"/>
  </p:sldIdLst>
  <p:sldSz cx="10693400" cy="7561263"/>
  <p:notesSz cx="6858000" cy="9144000"/>
  <p:defaultTextStyle>
    <a:defPPr>
      <a:defRPr lang="en-US"/>
    </a:defPPr>
    <a:lvl1pPr marL="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4" d="100"/>
          <a:sy n="64" d="100"/>
        </p:scale>
        <p:origin x="-552" y="-96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2348894"/>
            <a:ext cx="9089390" cy="16207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13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08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8813"/>
            <a:ext cx="9089390" cy="1501751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0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670" y="1764296"/>
            <a:ext cx="4722918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5812" y="1764296"/>
            <a:ext cx="4722918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76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2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2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600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84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85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1050"/>
            <a:ext cx="3518055" cy="128121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3" y="301052"/>
            <a:ext cx="5977907" cy="645332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0" y="1582266"/>
            <a:ext cx="3518055" cy="5172114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3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4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4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2715" y="302803"/>
            <a:ext cx="2406015" cy="64515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670" y="302803"/>
            <a:ext cx="7039822" cy="645157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641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99569" tIns="49785" rIns="99569" bIns="4978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764296"/>
            <a:ext cx="9624060" cy="4990084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670" y="7008172"/>
            <a:ext cx="2495127" cy="40256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70879-44A2-49EC-BCDD-4E2577365239}" type="datetimeFigureOut">
              <a:rPr lang="en-US" smtClean="0"/>
              <a:t>12/14/2016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3579" y="7008172"/>
            <a:ext cx="3386243" cy="40256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3603" y="7008172"/>
            <a:ext cx="2495127" cy="40256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E0E5-7625-48F4-8F66-E4523410F5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2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69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84" indent="-373384" algn="l" defTabSz="995690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998" indent="-311153" algn="l" defTabSz="99569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1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458" indent="-248923" algn="l" defTabSz="9956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303" indent="-248923" algn="l" defTabSz="9956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07963"/>
            <a:ext cx="451860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CHO HAI HÌNH CHIẾU CỦA CHI TIẾT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/>
              <a:t>HÃY </a:t>
            </a:r>
            <a:r>
              <a:rPr lang="en-US" sz="2800" b="1" smtClean="0"/>
              <a:t>VẼ: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/>
              <a:t>- HÌNH </a:t>
            </a:r>
            <a:r>
              <a:rPr lang="en-US" sz="2800" b="1"/>
              <a:t>CẮT </a:t>
            </a:r>
            <a:r>
              <a:rPr lang="en-US" sz="2800" b="1" smtClean="0"/>
              <a:t>ĐỨNG,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/>
              <a:t>- HÌNH </a:t>
            </a:r>
            <a:r>
              <a:rPr lang="en-US" sz="2800" b="1"/>
              <a:t>CHIẾU </a:t>
            </a:r>
            <a:r>
              <a:rPr lang="en-US" sz="2800" b="1" smtClean="0"/>
              <a:t>BẰNG,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/>
              <a:t>- HÌNH </a:t>
            </a:r>
            <a:r>
              <a:rPr lang="en-US" sz="2800" b="1"/>
              <a:t>CHIẾU CẠNH KẾT HỢP VỚI HÌNH </a:t>
            </a:r>
            <a:r>
              <a:rPr lang="en-US" sz="2800" b="1"/>
              <a:t>CẮT </a:t>
            </a:r>
            <a:r>
              <a:rPr lang="en-US" sz="2800" b="1" smtClean="0"/>
              <a:t>CẠNH,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/>
              <a:t>- HÌNH </a:t>
            </a:r>
            <a:r>
              <a:rPr lang="en-US" sz="2800" b="1"/>
              <a:t>CHIẾU TRỤC ĐO ĐỀU</a:t>
            </a:r>
            <a:endParaRPr lang="en-US" sz="2800" b="1"/>
          </a:p>
        </p:txBody>
      </p:sp>
      <p:grpSp>
        <p:nvGrpSpPr>
          <p:cNvPr id="281" name="Group 280"/>
          <p:cNvGrpSpPr/>
          <p:nvPr/>
        </p:nvGrpSpPr>
        <p:grpSpPr>
          <a:xfrm>
            <a:off x="4755768" y="176069"/>
            <a:ext cx="5741403" cy="7151615"/>
            <a:chOff x="4755768" y="176069"/>
            <a:chExt cx="5741403" cy="7151615"/>
          </a:xfrm>
        </p:grpSpPr>
        <p:grpSp>
          <p:nvGrpSpPr>
            <p:cNvPr id="4" name="Group 3"/>
            <p:cNvGrpSpPr/>
            <p:nvPr/>
          </p:nvGrpSpPr>
          <p:grpSpPr>
            <a:xfrm>
              <a:off x="4755768" y="176069"/>
              <a:ext cx="5741403" cy="7151615"/>
              <a:chOff x="1691640" y="-342867"/>
              <a:chExt cx="5741403" cy="7151615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1792716" y="-342867"/>
                <a:ext cx="5640327" cy="3195803"/>
                <a:chOff x="1792716" y="-908202"/>
                <a:chExt cx="5640327" cy="3195803"/>
              </a:xfrm>
            </p:grpSpPr>
            <p:cxnSp>
              <p:nvCxnSpPr>
                <p:cNvPr id="133" name="Line 93"/>
                <p:cNvCxnSpPr/>
                <p:nvPr/>
              </p:nvCxnSpPr>
              <p:spPr bwMode="auto">
                <a:xfrm>
                  <a:off x="3263784" y="1673739"/>
                  <a:ext cx="0" cy="61386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4" name="Line 92"/>
                <p:cNvCxnSpPr/>
                <p:nvPr/>
              </p:nvCxnSpPr>
              <p:spPr bwMode="auto">
                <a:xfrm>
                  <a:off x="5426033" y="1673739"/>
                  <a:ext cx="0" cy="61386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5" name="Line 14"/>
                <p:cNvCxnSpPr/>
                <p:nvPr/>
              </p:nvCxnSpPr>
              <p:spPr bwMode="auto">
                <a:xfrm>
                  <a:off x="5370591" y="-532444"/>
                  <a:ext cx="2062452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6" name="Line 15"/>
                <p:cNvCxnSpPr/>
                <p:nvPr/>
              </p:nvCxnSpPr>
              <p:spPr bwMode="auto">
                <a:xfrm>
                  <a:off x="6557055" y="1911843"/>
                  <a:ext cx="8759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7" name="Line 16"/>
                <p:cNvCxnSpPr/>
                <p:nvPr/>
              </p:nvCxnSpPr>
              <p:spPr bwMode="auto">
                <a:xfrm>
                  <a:off x="7381297" y="-338985"/>
                  <a:ext cx="0" cy="205736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8" name="Freeform 137"/>
                <p:cNvSpPr>
                  <a:spLocks/>
                </p:cNvSpPr>
                <p:nvPr/>
              </p:nvSpPr>
              <p:spPr bwMode="auto">
                <a:xfrm>
                  <a:off x="7348032" y="-532444"/>
                  <a:ext cx="62835" cy="193460"/>
                </a:xfrm>
                <a:custGeom>
                  <a:avLst/>
                  <a:gdLst>
                    <a:gd name="T0" fmla="*/ 0 w 69"/>
                    <a:gd name="T1" fmla="*/ 208 h 208"/>
                    <a:gd name="T2" fmla="*/ 69 w 69"/>
                    <a:gd name="T3" fmla="*/ 208 h 208"/>
                    <a:gd name="T4" fmla="*/ 35 w 69"/>
                    <a:gd name="T5" fmla="*/ 0 h 208"/>
                    <a:gd name="T6" fmla="*/ 0 w 69"/>
                    <a:gd name="T7" fmla="*/ 208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208"/>
                      </a:moveTo>
                      <a:lnTo>
                        <a:pt x="69" y="208"/>
                      </a:lnTo>
                      <a:lnTo>
                        <a:pt x="35" y="0"/>
                      </a:lnTo>
                      <a:lnTo>
                        <a:pt x="0" y="20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9" name="Freeform 138"/>
                <p:cNvSpPr>
                  <a:spLocks/>
                </p:cNvSpPr>
                <p:nvPr/>
              </p:nvSpPr>
              <p:spPr bwMode="auto">
                <a:xfrm>
                  <a:off x="7348032" y="-532444"/>
                  <a:ext cx="62835" cy="193460"/>
                </a:xfrm>
                <a:custGeom>
                  <a:avLst/>
                  <a:gdLst>
                    <a:gd name="T0" fmla="*/ 0 w 69"/>
                    <a:gd name="T1" fmla="*/ 208 h 208"/>
                    <a:gd name="T2" fmla="*/ 69 w 69"/>
                    <a:gd name="T3" fmla="*/ 208 h 208"/>
                    <a:gd name="T4" fmla="*/ 35 w 69"/>
                    <a:gd name="T5" fmla="*/ 0 h 208"/>
                    <a:gd name="T6" fmla="*/ 0 w 69"/>
                    <a:gd name="T7" fmla="*/ 208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208"/>
                      </a:moveTo>
                      <a:lnTo>
                        <a:pt x="69" y="208"/>
                      </a:lnTo>
                      <a:lnTo>
                        <a:pt x="35" y="0"/>
                      </a:lnTo>
                      <a:lnTo>
                        <a:pt x="0" y="208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0" name="Freeform 139"/>
                <p:cNvSpPr>
                  <a:spLocks/>
                </p:cNvSpPr>
                <p:nvPr/>
              </p:nvSpPr>
              <p:spPr bwMode="auto">
                <a:xfrm>
                  <a:off x="7348032" y="1718383"/>
                  <a:ext cx="62835" cy="193460"/>
                </a:xfrm>
                <a:custGeom>
                  <a:avLst/>
                  <a:gdLst>
                    <a:gd name="T0" fmla="*/ 0 w 69"/>
                    <a:gd name="T1" fmla="*/ 0 h 208"/>
                    <a:gd name="T2" fmla="*/ 69 w 69"/>
                    <a:gd name="T3" fmla="*/ 0 h 208"/>
                    <a:gd name="T4" fmla="*/ 35 w 69"/>
                    <a:gd name="T5" fmla="*/ 208 h 208"/>
                    <a:gd name="T6" fmla="*/ 0 w 69"/>
                    <a:gd name="T7" fmla="*/ 0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0"/>
                      </a:moveTo>
                      <a:lnTo>
                        <a:pt x="69" y="0"/>
                      </a:lnTo>
                      <a:lnTo>
                        <a:pt x="35" y="20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1" name="Freeform 140"/>
                <p:cNvSpPr>
                  <a:spLocks/>
                </p:cNvSpPr>
                <p:nvPr/>
              </p:nvSpPr>
              <p:spPr bwMode="auto">
                <a:xfrm>
                  <a:off x="7348032" y="1718383"/>
                  <a:ext cx="62835" cy="193460"/>
                </a:xfrm>
                <a:custGeom>
                  <a:avLst/>
                  <a:gdLst>
                    <a:gd name="T0" fmla="*/ 0 w 69"/>
                    <a:gd name="T1" fmla="*/ 0 h 208"/>
                    <a:gd name="T2" fmla="*/ 69 w 69"/>
                    <a:gd name="T3" fmla="*/ 0 h 208"/>
                    <a:gd name="T4" fmla="*/ 35 w 69"/>
                    <a:gd name="T5" fmla="*/ 208 h 208"/>
                    <a:gd name="T6" fmla="*/ 0 w 69"/>
                    <a:gd name="T7" fmla="*/ 0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208">
                      <a:moveTo>
                        <a:pt x="0" y="0"/>
                      </a:moveTo>
                      <a:lnTo>
                        <a:pt x="69" y="0"/>
                      </a:lnTo>
                      <a:lnTo>
                        <a:pt x="35" y="20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2" name="Freeform 141"/>
                <p:cNvSpPr>
                  <a:spLocks/>
                </p:cNvSpPr>
                <p:nvPr/>
              </p:nvSpPr>
              <p:spPr bwMode="auto">
                <a:xfrm>
                  <a:off x="7163224" y="710161"/>
                  <a:ext cx="136758" cy="93009"/>
                </a:xfrm>
                <a:custGeom>
                  <a:avLst/>
                  <a:gdLst>
                    <a:gd name="T0" fmla="*/ 97 w 145"/>
                    <a:gd name="T1" fmla="*/ 0 h 97"/>
                    <a:gd name="T2" fmla="*/ 97 w 145"/>
                    <a:gd name="T3" fmla="*/ 97 h 97"/>
                    <a:gd name="T4" fmla="*/ 0 w 145"/>
                    <a:gd name="T5" fmla="*/ 24 h 97"/>
                    <a:gd name="T6" fmla="*/ 145 w 145"/>
                    <a:gd name="T7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5" h="97">
                      <a:moveTo>
                        <a:pt x="97" y="0"/>
                      </a:moveTo>
                      <a:lnTo>
                        <a:pt x="97" y="97"/>
                      </a:lnTo>
                      <a:lnTo>
                        <a:pt x="0" y="24"/>
                      </a:lnTo>
                      <a:lnTo>
                        <a:pt x="145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3" name="Freeform 142"/>
                <p:cNvSpPr>
                  <a:spLocks/>
                </p:cNvSpPr>
                <p:nvPr/>
              </p:nvSpPr>
              <p:spPr bwMode="auto">
                <a:xfrm>
                  <a:off x="7163224" y="576228"/>
                  <a:ext cx="136758" cy="89289"/>
                </a:xfrm>
                <a:custGeom>
                  <a:avLst/>
                  <a:gdLst>
                    <a:gd name="T0" fmla="*/ 121 w 145"/>
                    <a:gd name="T1" fmla="*/ 97 h 97"/>
                    <a:gd name="T2" fmla="*/ 145 w 145"/>
                    <a:gd name="T3" fmla="*/ 72 h 97"/>
                    <a:gd name="T4" fmla="*/ 145 w 145"/>
                    <a:gd name="T5" fmla="*/ 24 h 97"/>
                    <a:gd name="T6" fmla="*/ 121 w 145"/>
                    <a:gd name="T7" fmla="*/ 0 h 97"/>
                    <a:gd name="T8" fmla="*/ 72 w 145"/>
                    <a:gd name="T9" fmla="*/ 0 h 97"/>
                    <a:gd name="T10" fmla="*/ 48 w 145"/>
                    <a:gd name="T11" fmla="*/ 24 h 97"/>
                    <a:gd name="T12" fmla="*/ 48 w 145"/>
                    <a:gd name="T13" fmla="*/ 97 h 97"/>
                    <a:gd name="T14" fmla="*/ 0 w 145"/>
                    <a:gd name="T15" fmla="*/ 97 h 97"/>
                    <a:gd name="T16" fmla="*/ 0 w 145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5" h="97">
                      <a:moveTo>
                        <a:pt x="121" y="97"/>
                      </a:moveTo>
                      <a:lnTo>
                        <a:pt x="145" y="72"/>
                      </a:lnTo>
                      <a:lnTo>
                        <a:pt x="145" y="24"/>
                      </a:lnTo>
                      <a:lnTo>
                        <a:pt x="121" y="0"/>
                      </a:lnTo>
                      <a:lnTo>
                        <a:pt x="72" y="0"/>
                      </a:lnTo>
                      <a:lnTo>
                        <a:pt x="48" y="24"/>
                      </a:lnTo>
                      <a:lnTo>
                        <a:pt x="48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44" name="Line 23"/>
                <p:cNvCxnSpPr/>
                <p:nvPr/>
              </p:nvCxnSpPr>
              <p:spPr bwMode="auto">
                <a:xfrm>
                  <a:off x="531514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5" name="Line 24"/>
                <p:cNvCxnSpPr/>
                <p:nvPr/>
              </p:nvCxnSpPr>
              <p:spPr bwMode="auto">
                <a:xfrm>
                  <a:off x="6505309" y="191184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6" name="Line 25"/>
                <p:cNvCxnSpPr/>
                <p:nvPr/>
              </p:nvCxnSpPr>
              <p:spPr bwMode="auto">
                <a:xfrm>
                  <a:off x="7381297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7" name="Line 38"/>
                <p:cNvCxnSpPr/>
                <p:nvPr/>
              </p:nvCxnSpPr>
              <p:spPr bwMode="auto">
                <a:xfrm flipV="1">
                  <a:off x="4343060" y="1629094"/>
                  <a:ext cx="0" cy="37203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8" name="Line 39"/>
                <p:cNvCxnSpPr/>
                <p:nvPr/>
              </p:nvCxnSpPr>
              <p:spPr bwMode="auto">
                <a:xfrm flipV="1">
                  <a:off x="4343060" y="1491440"/>
                  <a:ext cx="0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9" name="Line 40"/>
                <p:cNvCxnSpPr/>
                <p:nvPr/>
              </p:nvCxnSpPr>
              <p:spPr bwMode="auto">
                <a:xfrm flipV="1">
                  <a:off x="4343060" y="1078479"/>
                  <a:ext cx="0" cy="34227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0" name="Line 41"/>
                <p:cNvCxnSpPr/>
                <p:nvPr/>
              </p:nvCxnSpPr>
              <p:spPr bwMode="auto">
                <a:xfrm flipV="1">
                  <a:off x="4343060" y="940825"/>
                  <a:ext cx="0" cy="669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1" name="Line 42"/>
                <p:cNvCxnSpPr/>
                <p:nvPr/>
              </p:nvCxnSpPr>
              <p:spPr bwMode="auto">
                <a:xfrm flipV="1">
                  <a:off x="4343060" y="524143"/>
                  <a:ext cx="0" cy="34599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2" name="Line 43"/>
                <p:cNvCxnSpPr/>
                <p:nvPr/>
              </p:nvCxnSpPr>
              <p:spPr bwMode="auto">
                <a:xfrm flipV="1">
                  <a:off x="4343060" y="386489"/>
                  <a:ext cx="0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3" name="Line 44"/>
                <p:cNvCxnSpPr/>
                <p:nvPr/>
              </p:nvCxnSpPr>
              <p:spPr bwMode="auto">
                <a:xfrm flipV="1">
                  <a:off x="4343060" y="-26473"/>
                  <a:ext cx="0" cy="34599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4" name="Line 45"/>
                <p:cNvCxnSpPr/>
                <p:nvPr/>
              </p:nvCxnSpPr>
              <p:spPr bwMode="auto">
                <a:xfrm flipV="1">
                  <a:off x="4343060" y="-164127"/>
                  <a:ext cx="0" cy="669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5" name="Line 46"/>
                <p:cNvCxnSpPr/>
                <p:nvPr/>
              </p:nvCxnSpPr>
              <p:spPr bwMode="auto">
                <a:xfrm flipV="1">
                  <a:off x="4343060" y="-603131"/>
                  <a:ext cx="0" cy="36831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" name="Line 47"/>
                <p:cNvCxnSpPr/>
                <p:nvPr/>
              </p:nvCxnSpPr>
              <p:spPr bwMode="auto">
                <a:xfrm flipH="1" flipV="1">
                  <a:off x="3906915" y="821773"/>
                  <a:ext cx="98317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7" name="Line 48"/>
                <p:cNvCxnSpPr/>
                <p:nvPr/>
              </p:nvCxnSpPr>
              <p:spPr bwMode="auto">
                <a:xfrm flipV="1">
                  <a:off x="5315148" y="-532444"/>
                  <a:ext cx="0" cy="81476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8" name="Line 49"/>
                <p:cNvCxnSpPr/>
                <p:nvPr/>
              </p:nvCxnSpPr>
              <p:spPr bwMode="auto">
                <a:xfrm>
                  <a:off x="3370973" y="-532444"/>
                  <a:ext cx="0" cy="81476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9" name="Line 50"/>
                <p:cNvCxnSpPr/>
                <p:nvPr/>
              </p:nvCxnSpPr>
              <p:spPr bwMode="auto">
                <a:xfrm>
                  <a:off x="3263784" y="1640255"/>
                  <a:ext cx="216224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0" name="Line 51"/>
                <p:cNvCxnSpPr/>
                <p:nvPr/>
              </p:nvCxnSpPr>
              <p:spPr bwMode="auto">
                <a:xfrm>
                  <a:off x="2184508" y="1911843"/>
                  <a:ext cx="1079276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1" name="Line 52"/>
                <p:cNvCxnSpPr/>
                <p:nvPr/>
              </p:nvCxnSpPr>
              <p:spPr bwMode="auto">
                <a:xfrm flipH="1">
                  <a:off x="2184508" y="282318"/>
                  <a:ext cx="809457" cy="108635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2" name="Line 53"/>
                <p:cNvCxnSpPr/>
                <p:nvPr/>
              </p:nvCxnSpPr>
              <p:spPr bwMode="auto">
                <a:xfrm flipH="1" flipV="1">
                  <a:off x="5695852" y="282318"/>
                  <a:ext cx="809457" cy="108635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3" name="Line 54"/>
                <p:cNvCxnSpPr/>
                <p:nvPr/>
              </p:nvCxnSpPr>
              <p:spPr bwMode="auto">
                <a:xfrm>
                  <a:off x="5426033" y="1911843"/>
                  <a:ext cx="1079276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4" name="Line 55"/>
                <p:cNvCxnSpPr/>
                <p:nvPr/>
              </p:nvCxnSpPr>
              <p:spPr bwMode="auto">
                <a:xfrm flipV="1">
                  <a:off x="6505309" y="1368668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5" name="Line 56"/>
                <p:cNvCxnSpPr/>
                <p:nvPr/>
              </p:nvCxnSpPr>
              <p:spPr bwMode="auto">
                <a:xfrm flipH="1">
                  <a:off x="2993965" y="282318"/>
                  <a:ext cx="2701887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6" name="Line 57"/>
                <p:cNvCxnSpPr/>
                <p:nvPr/>
              </p:nvCxnSpPr>
              <p:spPr bwMode="auto">
                <a:xfrm>
                  <a:off x="5426033" y="1640255"/>
                  <a:ext cx="0" cy="27158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7" name="Line 58"/>
                <p:cNvCxnSpPr/>
                <p:nvPr/>
              </p:nvCxnSpPr>
              <p:spPr bwMode="auto">
                <a:xfrm>
                  <a:off x="2184508" y="1368668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8" name="Line 59"/>
                <p:cNvCxnSpPr/>
                <p:nvPr/>
              </p:nvCxnSpPr>
              <p:spPr bwMode="auto">
                <a:xfrm flipV="1">
                  <a:off x="3263784" y="1640255"/>
                  <a:ext cx="0" cy="27158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69" name="Freeform 168"/>
                <p:cNvSpPr>
                  <a:spLocks/>
                </p:cNvSpPr>
                <p:nvPr/>
              </p:nvSpPr>
              <p:spPr bwMode="auto">
                <a:xfrm>
                  <a:off x="3947572" y="446015"/>
                  <a:ext cx="757711" cy="758957"/>
                </a:xfrm>
                <a:custGeom>
                  <a:avLst/>
                  <a:gdLst>
                    <a:gd name="T0" fmla="*/ 818 w 818"/>
                    <a:gd name="T1" fmla="*/ 409 h 817"/>
                    <a:gd name="T2" fmla="*/ 815 w 818"/>
                    <a:gd name="T3" fmla="*/ 359 h 817"/>
                    <a:gd name="T4" fmla="*/ 806 w 818"/>
                    <a:gd name="T5" fmla="*/ 311 h 817"/>
                    <a:gd name="T6" fmla="*/ 791 w 818"/>
                    <a:gd name="T7" fmla="*/ 263 h 817"/>
                    <a:gd name="T8" fmla="*/ 771 w 818"/>
                    <a:gd name="T9" fmla="*/ 218 h 817"/>
                    <a:gd name="T10" fmla="*/ 746 w 818"/>
                    <a:gd name="T11" fmla="*/ 176 h 817"/>
                    <a:gd name="T12" fmla="*/ 715 w 818"/>
                    <a:gd name="T13" fmla="*/ 138 h 817"/>
                    <a:gd name="T14" fmla="*/ 680 w 818"/>
                    <a:gd name="T15" fmla="*/ 103 h 817"/>
                    <a:gd name="T16" fmla="*/ 642 w 818"/>
                    <a:gd name="T17" fmla="*/ 72 h 817"/>
                    <a:gd name="T18" fmla="*/ 599 w 818"/>
                    <a:gd name="T19" fmla="*/ 46 h 817"/>
                    <a:gd name="T20" fmla="*/ 554 w 818"/>
                    <a:gd name="T21" fmla="*/ 26 h 817"/>
                    <a:gd name="T22" fmla="*/ 507 w 818"/>
                    <a:gd name="T23" fmla="*/ 11 h 817"/>
                    <a:gd name="T24" fmla="*/ 459 w 818"/>
                    <a:gd name="T25" fmla="*/ 2 h 817"/>
                    <a:gd name="T26" fmla="*/ 409 w 818"/>
                    <a:gd name="T27" fmla="*/ 0 h 817"/>
                    <a:gd name="T28" fmla="*/ 360 w 818"/>
                    <a:gd name="T29" fmla="*/ 2 h 817"/>
                    <a:gd name="T30" fmla="*/ 312 w 818"/>
                    <a:gd name="T31" fmla="*/ 11 h 817"/>
                    <a:gd name="T32" fmla="*/ 264 w 818"/>
                    <a:gd name="T33" fmla="*/ 26 h 817"/>
                    <a:gd name="T34" fmla="*/ 219 w 818"/>
                    <a:gd name="T35" fmla="*/ 46 h 817"/>
                    <a:gd name="T36" fmla="*/ 177 w 818"/>
                    <a:gd name="T37" fmla="*/ 72 h 817"/>
                    <a:gd name="T38" fmla="*/ 137 w 818"/>
                    <a:gd name="T39" fmla="*/ 103 h 817"/>
                    <a:gd name="T40" fmla="*/ 103 w 818"/>
                    <a:gd name="T41" fmla="*/ 138 h 817"/>
                    <a:gd name="T42" fmla="*/ 73 w 818"/>
                    <a:gd name="T43" fmla="*/ 176 h 817"/>
                    <a:gd name="T44" fmla="*/ 47 w 818"/>
                    <a:gd name="T45" fmla="*/ 218 h 817"/>
                    <a:gd name="T46" fmla="*/ 26 w 818"/>
                    <a:gd name="T47" fmla="*/ 263 h 817"/>
                    <a:gd name="T48" fmla="*/ 12 w 818"/>
                    <a:gd name="T49" fmla="*/ 311 h 817"/>
                    <a:gd name="T50" fmla="*/ 3 w 818"/>
                    <a:gd name="T51" fmla="*/ 359 h 817"/>
                    <a:gd name="T52" fmla="*/ 0 w 818"/>
                    <a:gd name="T53" fmla="*/ 409 h 817"/>
                    <a:gd name="T54" fmla="*/ 3 w 818"/>
                    <a:gd name="T55" fmla="*/ 457 h 817"/>
                    <a:gd name="T56" fmla="*/ 12 w 818"/>
                    <a:gd name="T57" fmla="*/ 506 h 817"/>
                    <a:gd name="T58" fmla="*/ 26 w 818"/>
                    <a:gd name="T59" fmla="*/ 553 h 817"/>
                    <a:gd name="T60" fmla="*/ 47 w 818"/>
                    <a:gd name="T61" fmla="*/ 599 h 817"/>
                    <a:gd name="T62" fmla="*/ 73 w 818"/>
                    <a:gd name="T63" fmla="*/ 640 h 817"/>
                    <a:gd name="T64" fmla="*/ 103 w 818"/>
                    <a:gd name="T65" fmla="*/ 680 h 817"/>
                    <a:gd name="T66" fmla="*/ 137 w 818"/>
                    <a:gd name="T67" fmla="*/ 714 h 817"/>
                    <a:gd name="T68" fmla="*/ 177 w 818"/>
                    <a:gd name="T69" fmla="*/ 744 h 817"/>
                    <a:gd name="T70" fmla="*/ 219 w 818"/>
                    <a:gd name="T71" fmla="*/ 770 h 817"/>
                    <a:gd name="T72" fmla="*/ 264 w 818"/>
                    <a:gd name="T73" fmla="*/ 791 h 817"/>
                    <a:gd name="T74" fmla="*/ 312 w 818"/>
                    <a:gd name="T75" fmla="*/ 805 h 817"/>
                    <a:gd name="T76" fmla="*/ 360 w 818"/>
                    <a:gd name="T77" fmla="*/ 814 h 817"/>
                    <a:gd name="T78" fmla="*/ 409 w 818"/>
                    <a:gd name="T79" fmla="*/ 817 h 817"/>
                    <a:gd name="T80" fmla="*/ 459 w 818"/>
                    <a:gd name="T81" fmla="*/ 814 h 817"/>
                    <a:gd name="T82" fmla="*/ 507 w 818"/>
                    <a:gd name="T83" fmla="*/ 805 h 817"/>
                    <a:gd name="T84" fmla="*/ 554 w 818"/>
                    <a:gd name="T85" fmla="*/ 791 h 817"/>
                    <a:gd name="T86" fmla="*/ 599 w 818"/>
                    <a:gd name="T87" fmla="*/ 770 h 817"/>
                    <a:gd name="T88" fmla="*/ 642 w 818"/>
                    <a:gd name="T89" fmla="*/ 744 h 817"/>
                    <a:gd name="T90" fmla="*/ 680 w 818"/>
                    <a:gd name="T91" fmla="*/ 714 h 817"/>
                    <a:gd name="T92" fmla="*/ 715 w 818"/>
                    <a:gd name="T93" fmla="*/ 680 h 817"/>
                    <a:gd name="T94" fmla="*/ 746 w 818"/>
                    <a:gd name="T95" fmla="*/ 640 h 817"/>
                    <a:gd name="T96" fmla="*/ 771 w 818"/>
                    <a:gd name="T97" fmla="*/ 599 h 817"/>
                    <a:gd name="T98" fmla="*/ 791 w 818"/>
                    <a:gd name="T99" fmla="*/ 553 h 817"/>
                    <a:gd name="T100" fmla="*/ 806 w 818"/>
                    <a:gd name="T101" fmla="*/ 506 h 817"/>
                    <a:gd name="T102" fmla="*/ 815 w 818"/>
                    <a:gd name="T103" fmla="*/ 457 h 817"/>
                    <a:gd name="T104" fmla="*/ 818 w 818"/>
                    <a:gd name="T105" fmla="*/ 409 h 8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818" h="817">
                      <a:moveTo>
                        <a:pt x="818" y="409"/>
                      </a:moveTo>
                      <a:lnTo>
                        <a:pt x="815" y="359"/>
                      </a:lnTo>
                      <a:lnTo>
                        <a:pt x="806" y="311"/>
                      </a:lnTo>
                      <a:lnTo>
                        <a:pt x="791" y="263"/>
                      </a:lnTo>
                      <a:lnTo>
                        <a:pt x="771" y="218"/>
                      </a:lnTo>
                      <a:lnTo>
                        <a:pt x="746" y="176"/>
                      </a:lnTo>
                      <a:lnTo>
                        <a:pt x="715" y="138"/>
                      </a:lnTo>
                      <a:lnTo>
                        <a:pt x="680" y="103"/>
                      </a:lnTo>
                      <a:lnTo>
                        <a:pt x="642" y="72"/>
                      </a:lnTo>
                      <a:lnTo>
                        <a:pt x="599" y="46"/>
                      </a:lnTo>
                      <a:lnTo>
                        <a:pt x="554" y="26"/>
                      </a:lnTo>
                      <a:lnTo>
                        <a:pt x="507" y="11"/>
                      </a:lnTo>
                      <a:lnTo>
                        <a:pt x="459" y="2"/>
                      </a:lnTo>
                      <a:lnTo>
                        <a:pt x="409" y="0"/>
                      </a:lnTo>
                      <a:lnTo>
                        <a:pt x="360" y="2"/>
                      </a:lnTo>
                      <a:lnTo>
                        <a:pt x="312" y="11"/>
                      </a:lnTo>
                      <a:lnTo>
                        <a:pt x="264" y="26"/>
                      </a:lnTo>
                      <a:lnTo>
                        <a:pt x="219" y="46"/>
                      </a:lnTo>
                      <a:lnTo>
                        <a:pt x="177" y="72"/>
                      </a:lnTo>
                      <a:lnTo>
                        <a:pt x="137" y="103"/>
                      </a:lnTo>
                      <a:lnTo>
                        <a:pt x="103" y="138"/>
                      </a:lnTo>
                      <a:lnTo>
                        <a:pt x="73" y="176"/>
                      </a:lnTo>
                      <a:lnTo>
                        <a:pt x="47" y="218"/>
                      </a:lnTo>
                      <a:lnTo>
                        <a:pt x="26" y="263"/>
                      </a:lnTo>
                      <a:lnTo>
                        <a:pt x="12" y="311"/>
                      </a:lnTo>
                      <a:lnTo>
                        <a:pt x="3" y="359"/>
                      </a:lnTo>
                      <a:lnTo>
                        <a:pt x="0" y="409"/>
                      </a:lnTo>
                      <a:lnTo>
                        <a:pt x="3" y="457"/>
                      </a:lnTo>
                      <a:lnTo>
                        <a:pt x="12" y="506"/>
                      </a:lnTo>
                      <a:lnTo>
                        <a:pt x="26" y="553"/>
                      </a:lnTo>
                      <a:lnTo>
                        <a:pt x="47" y="599"/>
                      </a:lnTo>
                      <a:lnTo>
                        <a:pt x="73" y="640"/>
                      </a:lnTo>
                      <a:lnTo>
                        <a:pt x="103" y="680"/>
                      </a:lnTo>
                      <a:lnTo>
                        <a:pt x="137" y="714"/>
                      </a:lnTo>
                      <a:lnTo>
                        <a:pt x="177" y="744"/>
                      </a:lnTo>
                      <a:lnTo>
                        <a:pt x="219" y="770"/>
                      </a:lnTo>
                      <a:lnTo>
                        <a:pt x="264" y="791"/>
                      </a:lnTo>
                      <a:lnTo>
                        <a:pt x="312" y="805"/>
                      </a:lnTo>
                      <a:lnTo>
                        <a:pt x="360" y="814"/>
                      </a:lnTo>
                      <a:lnTo>
                        <a:pt x="409" y="817"/>
                      </a:lnTo>
                      <a:lnTo>
                        <a:pt x="459" y="814"/>
                      </a:lnTo>
                      <a:lnTo>
                        <a:pt x="507" y="805"/>
                      </a:lnTo>
                      <a:lnTo>
                        <a:pt x="554" y="791"/>
                      </a:lnTo>
                      <a:lnTo>
                        <a:pt x="599" y="770"/>
                      </a:lnTo>
                      <a:lnTo>
                        <a:pt x="642" y="744"/>
                      </a:lnTo>
                      <a:lnTo>
                        <a:pt x="680" y="714"/>
                      </a:lnTo>
                      <a:lnTo>
                        <a:pt x="715" y="680"/>
                      </a:lnTo>
                      <a:lnTo>
                        <a:pt x="746" y="640"/>
                      </a:lnTo>
                      <a:lnTo>
                        <a:pt x="771" y="599"/>
                      </a:lnTo>
                      <a:lnTo>
                        <a:pt x="791" y="553"/>
                      </a:lnTo>
                      <a:lnTo>
                        <a:pt x="806" y="506"/>
                      </a:lnTo>
                      <a:lnTo>
                        <a:pt x="815" y="457"/>
                      </a:lnTo>
                      <a:lnTo>
                        <a:pt x="818" y="409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70" name="Line 61"/>
                <p:cNvCxnSpPr/>
                <p:nvPr/>
              </p:nvCxnSpPr>
              <p:spPr bwMode="auto">
                <a:xfrm>
                  <a:off x="4612880" y="-532444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1" name="Line 62"/>
                <p:cNvCxnSpPr/>
                <p:nvPr/>
              </p:nvCxnSpPr>
              <p:spPr bwMode="auto">
                <a:xfrm>
                  <a:off x="4612880" y="-532444"/>
                  <a:ext cx="70226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2" name="Line 63"/>
                <p:cNvCxnSpPr/>
                <p:nvPr/>
              </p:nvCxnSpPr>
              <p:spPr bwMode="auto">
                <a:xfrm>
                  <a:off x="3370973" y="-532444"/>
                  <a:ext cx="70226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3" name="Line 64"/>
                <p:cNvCxnSpPr/>
                <p:nvPr/>
              </p:nvCxnSpPr>
              <p:spPr bwMode="auto">
                <a:xfrm flipV="1">
                  <a:off x="4073241" y="-532444"/>
                  <a:ext cx="0" cy="54317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4" name="Line 65"/>
                <p:cNvCxnSpPr/>
                <p:nvPr/>
              </p:nvCxnSpPr>
              <p:spPr bwMode="auto">
                <a:xfrm flipH="1">
                  <a:off x="4073241" y="10731"/>
                  <a:ext cx="539638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5" name="Line 66"/>
                <p:cNvCxnSpPr/>
                <p:nvPr/>
              </p:nvCxnSpPr>
              <p:spPr bwMode="auto">
                <a:xfrm flipH="1">
                  <a:off x="1892512" y="1911843"/>
                  <a:ext cx="25873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6" name="Line 67"/>
                <p:cNvCxnSpPr/>
                <p:nvPr/>
              </p:nvCxnSpPr>
              <p:spPr bwMode="auto">
                <a:xfrm flipH="1">
                  <a:off x="1892512" y="1368668"/>
                  <a:ext cx="25873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7" name="Line 68"/>
                <p:cNvCxnSpPr/>
                <p:nvPr/>
              </p:nvCxnSpPr>
              <p:spPr bwMode="auto">
                <a:xfrm flipV="1">
                  <a:off x="1959043" y="1502602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78" name="Freeform 177"/>
                <p:cNvSpPr>
                  <a:spLocks/>
                </p:cNvSpPr>
                <p:nvPr/>
              </p:nvSpPr>
              <p:spPr bwMode="auto">
                <a:xfrm>
                  <a:off x="1936866" y="1774189"/>
                  <a:ext cx="44354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5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9" name="Freeform 178"/>
                <p:cNvSpPr>
                  <a:spLocks/>
                </p:cNvSpPr>
                <p:nvPr/>
              </p:nvSpPr>
              <p:spPr bwMode="auto">
                <a:xfrm>
                  <a:off x="1936866" y="1774189"/>
                  <a:ext cx="44354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5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0" name="Freeform 179"/>
                <p:cNvSpPr>
                  <a:spLocks/>
                </p:cNvSpPr>
                <p:nvPr/>
              </p:nvSpPr>
              <p:spPr bwMode="auto">
                <a:xfrm>
                  <a:off x="1936866" y="1368668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1" name="Freeform 180"/>
                <p:cNvSpPr>
                  <a:spLocks/>
                </p:cNvSpPr>
                <p:nvPr/>
              </p:nvSpPr>
              <p:spPr bwMode="auto">
                <a:xfrm>
                  <a:off x="1936866" y="1368668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2" name="Freeform 181"/>
                <p:cNvSpPr>
                  <a:spLocks/>
                </p:cNvSpPr>
                <p:nvPr/>
              </p:nvSpPr>
              <p:spPr bwMode="auto">
                <a:xfrm>
                  <a:off x="1792716" y="1759307"/>
                  <a:ext cx="133061" cy="22322"/>
                </a:xfrm>
                <a:custGeom>
                  <a:avLst/>
                  <a:gdLst>
                    <a:gd name="T0" fmla="*/ 24 w 146"/>
                    <a:gd name="T1" fmla="*/ 25 h 25"/>
                    <a:gd name="T2" fmla="*/ 0 w 146"/>
                    <a:gd name="T3" fmla="*/ 0 h 25"/>
                    <a:gd name="T4" fmla="*/ 146 w 146"/>
                    <a:gd name="T5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5">
                      <a:moveTo>
                        <a:pt x="24" y="25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83" name="Line 74"/>
                <p:cNvCxnSpPr/>
                <p:nvPr/>
              </p:nvCxnSpPr>
              <p:spPr bwMode="auto">
                <a:xfrm flipV="1">
                  <a:off x="1925777" y="1736985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84" name="Freeform 183"/>
                <p:cNvSpPr>
                  <a:spLocks/>
                </p:cNvSpPr>
                <p:nvPr/>
              </p:nvSpPr>
              <p:spPr bwMode="auto">
                <a:xfrm>
                  <a:off x="1792716" y="1625374"/>
                  <a:ext cx="133061" cy="66967"/>
                </a:xfrm>
                <a:custGeom>
                  <a:avLst/>
                  <a:gdLst>
                    <a:gd name="T0" fmla="*/ 146 w 146"/>
                    <a:gd name="T1" fmla="*/ 48 h 73"/>
                    <a:gd name="T2" fmla="*/ 121 w 146"/>
                    <a:gd name="T3" fmla="*/ 73 h 73"/>
                    <a:gd name="T4" fmla="*/ 24 w 146"/>
                    <a:gd name="T5" fmla="*/ 73 h 73"/>
                    <a:gd name="T6" fmla="*/ 0 w 146"/>
                    <a:gd name="T7" fmla="*/ 48 h 73"/>
                    <a:gd name="T8" fmla="*/ 0 w 146"/>
                    <a:gd name="T9" fmla="*/ 24 h 73"/>
                    <a:gd name="T10" fmla="*/ 24 w 146"/>
                    <a:gd name="T11" fmla="*/ 0 h 73"/>
                    <a:gd name="T12" fmla="*/ 121 w 146"/>
                    <a:gd name="T13" fmla="*/ 0 h 73"/>
                    <a:gd name="T14" fmla="*/ 146 w 146"/>
                    <a:gd name="T15" fmla="*/ 24 h 73"/>
                    <a:gd name="T16" fmla="*/ 146 w 146"/>
                    <a:gd name="T17" fmla="*/ 48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3">
                      <a:moveTo>
                        <a:pt x="146" y="48"/>
                      </a:moveTo>
                      <a:lnTo>
                        <a:pt x="121" y="73"/>
                      </a:lnTo>
                      <a:lnTo>
                        <a:pt x="24" y="73"/>
                      </a:lnTo>
                      <a:lnTo>
                        <a:pt x="0" y="48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121" y="0"/>
                      </a:lnTo>
                      <a:lnTo>
                        <a:pt x="146" y="24"/>
                      </a:lnTo>
                      <a:lnTo>
                        <a:pt x="146" y="48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85" name="Line 76"/>
                <p:cNvCxnSpPr/>
                <p:nvPr/>
              </p:nvCxnSpPr>
              <p:spPr bwMode="auto">
                <a:xfrm>
                  <a:off x="2184508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6" name="Line 77"/>
                <p:cNvCxnSpPr/>
                <p:nvPr/>
              </p:nvCxnSpPr>
              <p:spPr bwMode="auto">
                <a:xfrm>
                  <a:off x="2184508" y="136866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7" name="Line 78"/>
                <p:cNvCxnSpPr/>
                <p:nvPr/>
              </p:nvCxnSpPr>
              <p:spPr bwMode="auto">
                <a:xfrm>
                  <a:off x="1959043" y="136866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8" name="Line 79"/>
                <p:cNvCxnSpPr/>
                <p:nvPr/>
              </p:nvCxnSpPr>
              <p:spPr bwMode="auto">
                <a:xfrm>
                  <a:off x="3297050" y="1640255"/>
                  <a:ext cx="45462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9" name="Line 80"/>
                <p:cNvCxnSpPr/>
                <p:nvPr/>
              </p:nvCxnSpPr>
              <p:spPr bwMode="auto">
                <a:xfrm>
                  <a:off x="3297050" y="1911843"/>
                  <a:ext cx="45462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0" name="Line 81"/>
                <p:cNvCxnSpPr/>
                <p:nvPr/>
              </p:nvCxnSpPr>
              <p:spPr bwMode="auto">
                <a:xfrm flipV="1">
                  <a:off x="3681449" y="1368668"/>
                  <a:ext cx="0" cy="1339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1" name="Line 82"/>
                <p:cNvCxnSpPr/>
                <p:nvPr/>
              </p:nvCxnSpPr>
              <p:spPr bwMode="auto">
                <a:xfrm>
                  <a:off x="3681449" y="2045776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2" name="Line 83"/>
                <p:cNvCxnSpPr/>
                <p:nvPr/>
              </p:nvCxnSpPr>
              <p:spPr bwMode="auto">
                <a:xfrm>
                  <a:off x="3681449" y="1640255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93" name="Freeform 192"/>
                <p:cNvSpPr>
                  <a:spLocks/>
                </p:cNvSpPr>
                <p:nvPr/>
              </p:nvSpPr>
              <p:spPr bwMode="auto">
                <a:xfrm>
                  <a:off x="3659272" y="1502602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5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4" name="Freeform 193"/>
                <p:cNvSpPr>
                  <a:spLocks/>
                </p:cNvSpPr>
                <p:nvPr/>
              </p:nvSpPr>
              <p:spPr bwMode="auto">
                <a:xfrm>
                  <a:off x="3659272" y="1502602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5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5" name="Freeform 194"/>
                <p:cNvSpPr>
                  <a:spLocks/>
                </p:cNvSpPr>
                <p:nvPr/>
              </p:nvSpPr>
              <p:spPr bwMode="auto">
                <a:xfrm>
                  <a:off x="3659272" y="1911843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6" name="Freeform 195"/>
                <p:cNvSpPr>
                  <a:spLocks/>
                </p:cNvSpPr>
                <p:nvPr/>
              </p:nvSpPr>
              <p:spPr bwMode="auto">
                <a:xfrm>
                  <a:off x="3659272" y="1911843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7" name="Freeform 196"/>
                <p:cNvSpPr>
                  <a:spLocks/>
                </p:cNvSpPr>
                <p:nvPr/>
              </p:nvSpPr>
              <p:spPr bwMode="auto">
                <a:xfrm>
                  <a:off x="3515123" y="1729544"/>
                  <a:ext cx="133061" cy="89289"/>
                </a:xfrm>
                <a:custGeom>
                  <a:avLst/>
                  <a:gdLst>
                    <a:gd name="T0" fmla="*/ 122 w 145"/>
                    <a:gd name="T1" fmla="*/ 97 h 97"/>
                    <a:gd name="T2" fmla="*/ 145 w 145"/>
                    <a:gd name="T3" fmla="*/ 73 h 97"/>
                    <a:gd name="T4" fmla="*/ 145 w 145"/>
                    <a:gd name="T5" fmla="*/ 25 h 97"/>
                    <a:gd name="T6" fmla="*/ 122 w 145"/>
                    <a:gd name="T7" fmla="*/ 0 h 97"/>
                    <a:gd name="T8" fmla="*/ 73 w 145"/>
                    <a:gd name="T9" fmla="*/ 0 h 97"/>
                    <a:gd name="T10" fmla="*/ 48 w 145"/>
                    <a:gd name="T11" fmla="*/ 25 h 97"/>
                    <a:gd name="T12" fmla="*/ 48 w 145"/>
                    <a:gd name="T13" fmla="*/ 97 h 97"/>
                    <a:gd name="T14" fmla="*/ 0 w 145"/>
                    <a:gd name="T15" fmla="*/ 97 h 97"/>
                    <a:gd name="T16" fmla="*/ 0 w 145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5" h="97">
                      <a:moveTo>
                        <a:pt x="122" y="97"/>
                      </a:moveTo>
                      <a:lnTo>
                        <a:pt x="145" y="73"/>
                      </a:lnTo>
                      <a:lnTo>
                        <a:pt x="145" y="25"/>
                      </a:lnTo>
                      <a:lnTo>
                        <a:pt x="122" y="0"/>
                      </a:lnTo>
                      <a:lnTo>
                        <a:pt x="73" y="0"/>
                      </a:lnTo>
                      <a:lnTo>
                        <a:pt x="48" y="25"/>
                      </a:lnTo>
                      <a:lnTo>
                        <a:pt x="48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98" name="Line 89"/>
                <p:cNvCxnSpPr/>
                <p:nvPr/>
              </p:nvCxnSpPr>
              <p:spPr bwMode="auto">
                <a:xfrm>
                  <a:off x="3263784" y="164025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9" name="Line 90"/>
                <p:cNvCxnSpPr/>
                <p:nvPr/>
              </p:nvCxnSpPr>
              <p:spPr bwMode="auto">
                <a:xfrm>
                  <a:off x="3263784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0" name="Line 91"/>
                <p:cNvCxnSpPr/>
                <p:nvPr/>
              </p:nvCxnSpPr>
              <p:spPr bwMode="auto">
                <a:xfrm>
                  <a:off x="3681449" y="191184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1" name="Line 94"/>
                <p:cNvCxnSpPr/>
                <p:nvPr/>
              </p:nvCxnSpPr>
              <p:spPr bwMode="auto">
                <a:xfrm flipH="1">
                  <a:off x="3400542" y="2220634"/>
                  <a:ext cx="188873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02" name="Freeform 201"/>
                <p:cNvSpPr>
                  <a:spLocks/>
                </p:cNvSpPr>
                <p:nvPr/>
              </p:nvSpPr>
              <p:spPr bwMode="auto">
                <a:xfrm>
                  <a:off x="5289275" y="2198312"/>
                  <a:ext cx="136758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3" name="Freeform 202"/>
                <p:cNvSpPr>
                  <a:spLocks/>
                </p:cNvSpPr>
                <p:nvPr/>
              </p:nvSpPr>
              <p:spPr bwMode="auto">
                <a:xfrm>
                  <a:off x="5289275" y="2198312"/>
                  <a:ext cx="136758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4" name="Freeform 203"/>
                <p:cNvSpPr>
                  <a:spLocks/>
                </p:cNvSpPr>
                <p:nvPr/>
              </p:nvSpPr>
              <p:spPr bwMode="auto">
                <a:xfrm>
                  <a:off x="3263784" y="2198312"/>
                  <a:ext cx="136758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5" name="Freeform 204"/>
                <p:cNvSpPr>
                  <a:spLocks/>
                </p:cNvSpPr>
                <p:nvPr/>
              </p:nvSpPr>
              <p:spPr bwMode="auto">
                <a:xfrm>
                  <a:off x="3263784" y="2198312"/>
                  <a:ext cx="136758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6" name="Freeform 205"/>
                <p:cNvSpPr>
                  <a:spLocks/>
                </p:cNvSpPr>
                <p:nvPr/>
              </p:nvSpPr>
              <p:spPr bwMode="auto">
                <a:xfrm>
                  <a:off x="4287618" y="2049497"/>
                  <a:ext cx="92404" cy="137654"/>
                </a:xfrm>
                <a:custGeom>
                  <a:avLst/>
                  <a:gdLst>
                    <a:gd name="T0" fmla="*/ 97 w 97"/>
                    <a:gd name="T1" fmla="*/ 97 h 146"/>
                    <a:gd name="T2" fmla="*/ 0 w 97"/>
                    <a:gd name="T3" fmla="*/ 97 h 146"/>
                    <a:gd name="T4" fmla="*/ 72 w 97"/>
                    <a:gd name="T5" fmla="*/ 0 h 146"/>
                    <a:gd name="T6" fmla="*/ 72 w 97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7" h="146">
                      <a:moveTo>
                        <a:pt x="97" y="97"/>
                      </a:moveTo>
                      <a:lnTo>
                        <a:pt x="0" y="97"/>
                      </a:lnTo>
                      <a:lnTo>
                        <a:pt x="72" y="0"/>
                      </a:lnTo>
                      <a:lnTo>
                        <a:pt x="72" y="14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7" name="Freeform 206"/>
                <p:cNvSpPr>
                  <a:spLocks/>
                </p:cNvSpPr>
                <p:nvPr/>
              </p:nvSpPr>
              <p:spPr bwMode="auto">
                <a:xfrm>
                  <a:off x="4424376" y="2049497"/>
                  <a:ext cx="66531" cy="137654"/>
                </a:xfrm>
                <a:custGeom>
                  <a:avLst/>
                  <a:gdLst>
                    <a:gd name="T0" fmla="*/ 23 w 72"/>
                    <a:gd name="T1" fmla="*/ 146 h 146"/>
                    <a:gd name="T2" fmla="*/ 0 w 72"/>
                    <a:gd name="T3" fmla="*/ 121 h 146"/>
                    <a:gd name="T4" fmla="*/ 0 w 72"/>
                    <a:gd name="T5" fmla="*/ 24 h 146"/>
                    <a:gd name="T6" fmla="*/ 23 w 72"/>
                    <a:gd name="T7" fmla="*/ 0 h 146"/>
                    <a:gd name="T8" fmla="*/ 48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1 h 146"/>
                    <a:gd name="T14" fmla="*/ 48 w 72"/>
                    <a:gd name="T15" fmla="*/ 146 h 146"/>
                    <a:gd name="T16" fmla="*/ 23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3" y="146"/>
                      </a:moveTo>
                      <a:lnTo>
                        <a:pt x="0" y="121"/>
                      </a:lnTo>
                      <a:lnTo>
                        <a:pt x="0" y="24"/>
                      </a:lnTo>
                      <a:lnTo>
                        <a:pt x="23" y="0"/>
                      </a:lnTo>
                      <a:lnTo>
                        <a:pt x="48" y="0"/>
                      </a:lnTo>
                      <a:lnTo>
                        <a:pt x="72" y="24"/>
                      </a:lnTo>
                      <a:lnTo>
                        <a:pt x="72" y="121"/>
                      </a:lnTo>
                      <a:lnTo>
                        <a:pt x="48" y="146"/>
                      </a:lnTo>
                      <a:lnTo>
                        <a:pt x="23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08" name="Line 101"/>
                <p:cNvCxnSpPr/>
                <p:nvPr/>
              </p:nvCxnSpPr>
              <p:spPr bwMode="auto">
                <a:xfrm>
                  <a:off x="5426033" y="1640255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9" name="Line 102"/>
                <p:cNvCxnSpPr/>
                <p:nvPr/>
              </p:nvCxnSpPr>
              <p:spPr bwMode="auto">
                <a:xfrm>
                  <a:off x="3263784" y="164025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10" name="Line 103"/>
                <p:cNvCxnSpPr/>
                <p:nvPr/>
              </p:nvCxnSpPr>
              <p:spPr bwMode="auto">
                <a:xfrm>
                  <a:off x="3263784" y="222063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11" name="Line 129"/>
                <p:cNvCxnSpPr/>
                <p:nvPr/>
              </p:nvCxnSpPr>
              <p:spPr bwMode="auto">
                <a:xfrm flipH="1">
                  <a:off x="3766461" y="1204971"/>
                  <a:ext cx="54333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12" name="Line 130"/>
                <p:cNvCxnSpPr/>
                <p:nvPr/>
              </p:nvCxnSpPr>
              <p:spPr bwMode="auto">
                <a:xfrm flipH="1">
                  <a:off x="3766461" y="446015"/>
                  <a:ext cx="54333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13" name="Line 131"/>
                <p:cNvCxnSpPr/>
                <p:nvPr/>
              </p:nvCxnSpPr>
              <p:spPr bwMode="auto">
                <a:xfrm flipV="1">
                  <a:off x="3832992" y="579948"/>
                  <a:ext cx="0" cy="48736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14" name="Freeform 213"/>
                <p:cNvSpPr>
                  <a:spLocks/>
                </p:cNvSpPr>
                <p:nvPr/>
              </p:nvSpPr>
              <p:spPr bwMode="auto">
                <a:xfrm>
                  <a:off x="3810815" y="1067318"/>
                  <a:ext cx="44354" cy="137654"/>
                </a:xfrm>
                <a:custGeom>
                  <a:avLst/>
                  <a:gdLst>
                    <a:gd name="T0" fmla="*/ 0 w 48"/>
                    <a:gd name="T1" fmla="*/ 0 h 146"/>
                    <a:gd name="T2" fmla="*/ 48 w 48"/>
                    <a:gd name="T3" fmla="*/ 0 h 146"/>
                    <a:gd name="T4" fmla="*/ 25 w 48"/>
                    <a:gd name="T5" fmla="*/ 146 h 146"/>
                    <a:gd name="T6" fmla="*/ 0 w 48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5" name="Freeform 214"/>
                <p:cNvSpPr>
                  <a:spLocks/>
                </p:cNvSpPr>
                <p:nvPr/>
              </p:nvSpPr>
              <p:spPr bwMode="auto">
                <a:xfrm>
                  <a:off x="3810815" y="1067318"/>
                  <a:ext cx="44354" cy="137654"/>
                </a:xfrm>
                <a:custGeom>
                  <a:avLst/>
                  <a:gdLst>
                    <a:gd name="T0" fmla="*/ 0 w 48"/>
                    <a:gd name="T1" fmla="*/ 0 h 146"/>
                    <a:gd name="T2" fmla="*/ 48 w 48"/>
                    <a:gd name="T3" fmla="*/ 0 h 146"/>
                    <a:gd name="T4" fmla="*/ 25 w 48"/>
                    <a:gd name="T5" fmla="*/ 146 h 146"/>
                    <a:gd name="T6" fmla="*/ 0 w 48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5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6" name="Freeform 215"/>
                <p:cNvSpPr>
                  <a:spLocks/>
                </p:cNvSpPr>
                <p:nvPr/>
              </p:nvSpPr>
              <p:spPr bwMode="auto">
                <a:xfrm>
                  <a:off x="3810815" y="446015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7" name="Freeform 216"/>
                <p:cNvSpPr>
                  <a:spLocks/>
                </p:cNvSpPr>
                <p:nvPr/>
              </p:nvSpPr>
              <p:spPr bwMode="auto">
                <a:xfrm>
                  <a:off x="3810815" y="446015"/>
                  <a:ext cx="44354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5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8" name="Freeform 217"/>
                <p:cNvSpPr>
                  <a:spLocks/>
                </p:cNvSpPr>
                <p:nvPr/>
              </p:nvSpPr>
              <p:spPr bwMode="auto">
                <a:xfrm>
                  <a:off x="3685146" y="892460"/>
                  <a:ext cx="92404" cy="89289"/>
                </a:xfrm>
                <a:custGeom>
                  <a:avLst/>
                  <a:gdLst>
                    <a:gd name="T0" fmla="*/ 97 w 97"/>
                    <a:gd name="T1" fmla="*/ 74 h 97"/>
                    <a:gd name="T2" fmla="*/ 73 w 97"/>
                    <a:gd name="T3" fmla="*/ 97 h 97"/>
                    <a:gd name="T4" fmla="*/ 24 w 97"/>
                    <a:gd name="T5" fmla="*/ 97 h 97"/>
                    <a:gd name="T6" fmla="*/ 0 w 97"/>
                    <a:gd name="T7" fmla="*/ 74 h 97"/>
                    <a:gd name="T8" fmla="*/ 0 w 97"/>
                    <a:gd name="T9" fmla="*/ 25 h 97"/>
                    <a:gd name="T10" fmla="*/ 24 w 97"/>
                    <a:gd name="T11" fmla="*/ 0 h 97"/>
                    <a:gd name="T12" fmla="*/ 73 w 97"/>
                    <a:gd name="T13" fmla="*/ 0 h 97"/>
                    <a:gd name="T14" fmla="*/ 97 w 97"/>
                    <a:gd name="T15" fmla="*/ 25 h 97"/>
                    <a:gd name="T16" fmla="*/ 97 w 97"/>
                    <a:gd name="T17" fmla="*/ 7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97">
                      <a:moveTo>
                        <a:pt x="97" y="74"/>
                      </a:moveTo>
                      <a:lnTo>
                        <a:pt x="73" y="97"/>
                      </a:lnTo>
                      <a:lnTo>
                        <a:pt x="24" y="97"/>
                      </a:lnTo>
                      <a:lnTo>
                        <a:pt x="0" y="74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73" y="0"/>
                      </a:lnTo>
                      <a:lnTo>
                        <a:pt x="97" y="25"/>
                      </a:lnTo>
                      <a:lnTo>
                        <a:pt x="97" y="74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19" name="Line 137"/>
                <p:cNvCxnSpPr/>
                <p:nvPr/>
              </p:nvCxnSpPr>
              <p:spPr bwMode="auto">
                <a:xfrm flipH="1" flipV="1">
                  <a:off x="3662969" y="903621"/>
                  <a:ext cx="136758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0" name="Freeform 219"/>
                <p:cNvSpPr>
                  <a:spLocks/>
                </p:cNvSpPr>
                <p:nvPr/>
              </p:nvSpPr>
              <p:spPr bwMode="auto">
                <a:xfrm>
                  <a:off x="3662969" y="825493"/>
                  <a:ext cx="136758" cy="22322"/>
                </a:xfrm>
                <a:custGeom>
                  <a:avLst/>
                  <a:gdLst>
                    <a:gd name="T0" fmla="*/ 25 w 146"/>
                    <a:gd name="T1" fmla="*/ 24 h 24"/>
                    <a:gd name="T2" fmla="*/ 0 w 146"/>
                    <a:gd name="T3" fmla="*/ 0 h 24"/>
                    <a:gd name="T4" fmla="*/ 146 w 146"/>
                    <a:gd name="T5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4">
                      <a:moveTo>
                        <a:pt x="25" y="24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21" name="Line 139"/>
                <p:cNvCxnSpPr/>
                <p:nvPr/>
              </p:nvCxnSpPr>
              <p:spPr bwMode="auto">
                <a:xfrm flipV="1">
                  <a:off x="3799726" y="803171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2" name="Freeform 221"/>
                <p:cNvSpPr>
                  <a:spLocks/>
                </p:cNvSpPr>
                <p:nvPr/>
              </p:nvSpPr>
              <p:spPr bwMode="auto">
                <a:xfrm>
                  <a:off x="3662969" y="665517"/>
                  <a:ext cx="136758" cy="93009"/>
                </a:xfrm>
                <a:custGeom>
                  <a:avLst/>
                  <a:gdLst>
                    <a:gd name="T0" fmla="*/ 98 w 146"/>
                    <a:gd name="T1" fmla="*/ 0 h 97"/>
                    <a:gd name="T2" fmla="*/ 98 w 146"/>
                    <a:gd name="T3" fmla="*/ 97 h 97"/>
                    <a:gd name="T4" fmla="*/ 0 w 146"/>
                    <a:gd name="T5" fmla="*/ 24 h 97"/>
                    <a:gd name="T6" fmla="*/ 146 w 146"/>
                    <a:gd name="T7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97">
                      <a:moveTo>
                        <a:pt x="98" y="0"/>
                      </a:moveTo>
                      <a:lnTo>
                        <a:pt x="98" y="97"/>
                      </a:lnTo>
                      <a:lnTo>
                        <a:pt x="0" y="24"/>
                      </a:lnTo>
                      <a:lnTo>
                        <a:pt x="146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23" name="Line 141"/>
                <p:cNvCxnSpPr/>
                <p:nvPr/>
              </p:nvCxnSpPr>
              <p:spPr bwMode="auto">
                <a:xfrm>
                  <a:off x="4343060" y="120497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24" name="Line 142"/>
                <p:cNvCxnSpPr/>
                <p:nvPr/>
              </p:nvCxnSpPr>
              <p:spPr bwMode="auto">
                <a:xfrm>
                  <a:off x="4343060" y="44601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25" name="Line 143"/>
                <p:cNvCxnSpPr/>
                <p:nvPr/>
              </p:nvCxnSpPr>
              <p:spPr bwMode="auto">
                <a:xfrm>
                  <a:off x="3832992" y="446015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26" name="Line 144"/>
                <p:cNvCxnSpPr/>
                <p:nvPr/>
              </p:nvCxnSpPr>
              <p:spPr bwMode="auto">
                <a:xfrm>
                  <a:off x="6538574" y="1911843"/>
                  <a:ext cx="46941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27" name="Line 145"/>
                <p:cNvCxnSpPr/>
                <p:nvPr/>
              </p:nvCxnSpPr>
              <p:spPr bwMode="auto">
                <a:xfrm>
                  <a:off x="4890091" y="825493"/>
                  <a:ext cx="211789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28" name="Line 146"/>
                <p:cNvCxnSpPr/>
                <p:nvPr/>
              </p:nvCxnSpPr>
              <p:spPr bwMode="auto">
                <a:xfrm flipV="1">
                  <a:off x="6941455" y="959427"/>
                  <a:ext cx="0" cy="81476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9" name="Freeform 228"/>
                <p:cNvSpPr>
                  <a:spLocks/>
                </p:cNvSpPr>
                <p:nvPr/>
              </p:nvSpPr>
              <p:spPr bwMode="auto">
                <a:xfrm>
                  <a:off x="6915582" y="1774189"/>
                  <a:ext cx="48050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4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4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0" name="Freeform 229"/>
                <p:cNvSpPr>
                  <a:spLocks/>
                </p:cNvSpPr>
                <p:nvPr/>
              </p:nvSpPr>
              <p:spPr bwMode="auto">
                <a:xfrm>
                  <a:off x="6915582" y="1774189"/>
                  <a:ext cx="48050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4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4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1" name="Freeform 230"/>
                <p:cNvSpPr>
                  <a:spLocks/>
                </p:cNvSpPr>
                <p:nvPr/>
              </p:nvSpPr>
              <p:spPr bwMode="auto">
                <a:xfrm>
                  <a:off x="6915582" y="825493"/>
                  <a:ext cx="48050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4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2" name="Freeform 231"/>
                <p:cNvSpPr>
                  <a:spLocks/>
                </p:cNvSpPr>
                <p:nvPr/>
              </p:nvSpPr>
              <p:spPr bwMode="auto">
                <a:xfrm>
                  <a:off x="6915582" y="825493"/>
                  <a:ext cx="48050" cy="13393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4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3" name="Freeform 232"/>
                <p:cNvSpPr>
                  <a:spLocks/>
                </p:cNvSpPr>
                <p:nvPr/>
              </p:nvSpPr>
              <p:spPr bwMode="auto">
                <a:xfrm>
                  <a:off x="6771432" y="1417033"/>
                  <a:ext cx="136758" cy="89289"/>
                </a:xfrm>
                <a:custGeom>
                  <a:avLst/>
                  <a:gdLst>
                    <a:gd name="T0" fmla="*/ 24 w 146"/>
                    <a:gd name="T1" fmla="*/ 97 h 97"/>
                    <a:gd name="T2" fmla="*/ 0 w 146"/>
                    <a:gd name="T3" fmla="*/ 73 h 97"/>
                    <a:gd name="T4" fmla="*/ 0 w 146"/>
                    <a:gd name="T5" fmla="*/ 25 h 97"/>
                    <a:gd name="T6" fmla="*/ 24 w 146"/>
                    <a:gd name="T7" fmla="*/ 0 h 97"/>
                    <a:gd name="T8" fmla="*/ 49 w 146"/>
                    <a:gd name="T9" fmla="*/ 0 h 97"/>
                    <a:gd name="T10" fmla="*/ 73 w 146"/>
                    <a:gd name="T11" fmla="*/ 25 h 97"/>
                    <a:gd name="T12" fmla="*/ 73 w 146"/>
                    <a:gd name="T13" fmla="*/ 73 h 97"/>
                    <a:gd name="T14" fmla="*/ 98 w 146"/>
                    <a:gd name="T15" fmla="*/ 97 h 97"/>
                    <a:gd name="T16" fmla="*/ 146 w 146"/>
                    <a:gd name="T17" fmla="*/ 97 h 97"/>
                    <a:gd name="T18" fmla="*/ 146 w 146"/>
                    <a:gd name="T19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6" h="97">
                      <a:moveTo>
                        <a:pt x="24" y="97"/>
                      </a:moveTo>
                      <a:lnTo>
                        <a:pt x="0" y="73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49" y="0"/>
                      </a:lnTo>
                      <a:lnTo>
                        <a:pt x="73" y="25"/>
                      </a:lnTo>
                      <a:lnTo>
                        <a:pt x="73" y="73"/>
                      </a:lnTo>
                      <a:lnTo>
                        <a:pt x="98" y="97"/>
                      </a:lnTo>
                      <a:lnTo>
                        <a:pt x="146" y="97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4" name="Freeform 233"/>
                <p:cNvSpPr>
                  <a:spLocks/>
                </p:cNvSpPr>
                <p:nvPr/>
              </p:nvSpPr>
              <p:spPr bwMode="auto">
                <a:xfrm>
                  <a:off x="6771432" y="1301701"/>
                  <a:ext cx="136758" cy="70687"/>
                </a:xfrm>
                <a:custGeom>
                  <a:avLst/>
                  <a:gdLst>
                    <a:gd name="T0" fmla="*/ 146 w 146"/>
                    <a:gd name="T1" fmla="*/ 50 h 73"/>
                    <a:gd name="T2" fmla="*/ 121 w 146"/>
                    <a:gd name="T3" fmla="*/ 73 h 73"/>
                    <a:gd name="T4" fmla="*/ 24 w 146"/>
                    <a:gd name="T5" fmla="*/ 73 h 73"/>
                    <a:gd name="T6" fmla="*/ 0 w 146"/>
                    <a:gd name="T7" fmla="*/ 50 h 73"/>
                    <a:gd name="T8" fmla="*/ 0 w 146"/>
                    <a:gd name="T9" fmla="*/ 25 h 73"/>
                    <a:gd name="T10" fmla="*/ 24 w 146"/>
                    <a:gd name="T11" fmla="*/ 0 h 73"/>
                    <a:gd name="T12" fmla="*/ 121 w 146"/>
                    <a:gd name="T13" fmla="*/ 0 h 73"/>
                    <a:gd name="T14" fmla="*/ 146 w 146"/>
                    <a:gd name="T15" fmla="*/ 25 h 73"/>
                    <a:gd name="T16" fmla="*/ 146 w 146"/>
                    <a:gd name="T17" fmla="*/ 5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3">
                      <a:moveTo>
                        <a:pt x="146" y="50"/>
                      </a:moveTo>
                      <a:lnTo>
                        <a:pt x="121" y="73"/>
                      </a:lnTo>
                      <a:lnTo>
                        <a:pt x="24" y="73"/>
                      </a:lnTo>
                      <a:lnTo>
                        <a:pt x="0" y="50"/>
                      </a:lnTo>
                      <a:lnTo>
                        <a:pt x="0" y="25"/>
                      </a:lnTo>
                      <a:lnTo>
                        <a:pt x="24" y="0"/>
                      </a:lnTo>
                      <a:lnTo>
                        <a:pt x="121" y="0"/>
                      </a:lnTo>
                      <a:lnTo>
                        <a:pt x="146" y="25"/>
                      </a:lnTo>
                      <a:lnTo>
                        <a:pt x="146" y="5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35" name="Line 153"/>
                <p:cNvCxnSpPr/>
                <p:nvPr/>
              </p:nvCxnSpPr>
              <p:spPr bwMode="auto">
                <a:xfrm>
                  <a:off x="6505309" y="191184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36" name="Line 154"/>
                <p:cNvCxnSpPr/>
                <p:nvPr/>
              </p:nvCxnSpPr>
              <p:spPr bwMode="auto">
                <a:xfrm>
                  <a:off x="4856825" y="825493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37" name="Line 155"/>
                <p:cNvCxnSpPr/>
                <p:nvPr/>
              </p:nvCxnSpPr>
              <p:spPr bwMode="auto">
                <a:xfrm>
                  <a:off x="6941455" y="82549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38" name="Line 156"/>
                <p:cNvCxnSpPr/>
                <p:nvPr/>
              </p:nvCxnSpPr>
              <p:spPr bwMode="auto">
                <a:xfrm>
                  <a:off x="5348414" y="282318"/>
                  <a:ext cx="65791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39" name="Line 157"/>
                <p:cNvCxnSpPr/>
                <p:nvPr/>
              </p:nvCxnSpPr>
              <p:spPr bwMode="auto">
                <a:xfrm>
                  <a:off x="5348414" y="-532444"/>
                  <a:ext cx="65791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40" name="Line 158"/>
                <p:cNvCxnSpPr/>
                <p:nvPr/>
              </p:nvCxnSpPr>
              <p:spPr bwMode="auto">
                <a:xfrm flipV="1">
                  <a:off x="5939798" y="-398511"/>
                  <a:ext cx="0" cy="54317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41" name="Freeform 240"/>
                <p:cNvSpPr>
                  <a:spLocks/>
                </p:cNvSpPr>
                <p:nvPr/>
              </p:nvSpPr>
              <p:spPr bwMode="auto">
                <a:xfrm>
                  <a:off x="5917621" y="144664"/>
                  <a:ext cx="44354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2" name="Freeform 241"/>
                <p:cNvSpPr>
                  <a:spLocks/>
                </p:cNvSpPr>
                <p:nvPr/>
              </p:nvSpPr>
              <p:spPr bwMode="auto">
                <a:xfrm>
                  <a:off x="5917621" y="144664"/>
                  <a:ext cx="44354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3" name="Freeform 242"/>
                <p:cNvSpPr>
                  <a:spLocks/>
                </p:cNvSpPr>
                <p:nvPr/>
              </p:nvSpPr>
              <p:spPr bwMode="auto">
                <a:xfrm>
                  <a:off x="5917621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4" name="Freeform 243"/>
                <p:cNvSpPr>
                  <a:spLocks/>
                </p:cNvSpPr>
                <p:nvPr/>
              </p:nvSpPr>
              <p:spPr bwMode="auto">
                <a:xfrm>
                  <a:off x="5917621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5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5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5" name="Freeform 244"/>
                <p:cNvSpPr>
                  <a:spLocks/>
                </p:cNvSpPr>
                <p:nvPr/>
              </p:nvSpPr>
              <p:spPr bwMode="auto">
                <a:xfrm>
                  <a:off x="5769775" y="-52516"/>
                  <a:ext cx="136758" cy="18602"/>
                </a:xfrm>
                <a:custGeom>
                  <a:avLst/>
                  <a:gdLst>
                    <a:gd name="T0" fmla="*/ 25 w 146"/>
                    <a:gd name="T1" fmla="*/ 24 h 24"/>
                    <a:gd name="T2" fmla="*/ 0 w 146"/>
                    <a:gd name="T3" fmla="*/ 0 h 24"/>
                    <a:gd name="T4" fmla="*/ 146 w 146"/>
                    <a:gd name="T5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4">
                      <a:moveTo>
                        <a:pt x="25" y="24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46" name="Line 164"/>
                <p:cNvCxnSpPr/>
                <p:nvPr/>
              </p:nvCxnSpPr>
              <p:spPr bwMode="auto">
                <a:xfrm flipV="1">
                  <a:off x="5906532" y="-78558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47" name="Freeform 246"/>
                <p:cNvSpPr>
                  <a:spLocks/>
                </p:cNvSpPr>
                <p:nvPr/>
              </p:nvSpPr>
              <p:spPr bwMode="auto">
                <a:xfrm>
                  <a:off x="5769775" y="-212492"/>
                  <a:ext cx="136758" cy="89289"/>
                </a:xfrm>
                <a:custGeom>
                  <a:avLst/>
                  <a:gdLst>
                    <a:gd name="T0" fmla="*/ 122 w 146"/>
                    <a:gd name="T1" fmla="*/ 98 h 98"/>
                    <a:gd name="T2" fmla="*/ 146 w 146"/>
                    <a:gd name="T3" fmla="*/ 74 h 98"/>
                    <a:gd name="T4" fmla="*/ 146 w 146"/>
                    <a:gd name="T5" fmla="*/ 24 h 98"/>
                    <a:gd name="T6" fmla="*/ 122 w 146"/>
                    <a:gd name="T7" fmla="*/ 0 h 98"/>
                    <a:gd name="T8" fmla="*/ 73 w 146"/>
                    <a:gd name="T9" fmla="*/ 0 h 98"/>
                    <a:gd name="T10" fmla="*/ 48 w 146"/>
                    <a:gd name="T11" fmla="*/ 24 h 98"/>
                    <a:gd name="T12" fmla="*/ 48 w 146"/>
                    <a:gd name="T13" fmla="*/ 98 h 98"/>
                    <a:gd name="T14" fmla="*/ 0 w 146"/>
                    <a:gd name="T15" fmla="*/ 98 h 98"/>
                    <a:gd name="T16" fmla="*/ 0 w 146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98">
                      <a:moveTo>
                        <a:pt x="122" y="98"/>
                      </a:moveTo>
                      <a:lnTo>
                        <a:pt x="146" y="74"/>
                      </a:lnTo>
                      <a:lnTo>
                        <a:pt x="146" y="24"/>
                      </a:lnTo>
                      <a:lnTo>
                        <a:pt x="122" y="0"/>
                      </a:lnTo>
                      <a:lnTo>
                        <a:pt x="73" y="0"/>
                      </a:lnTo>
                      <a:lnTo>
                        <a:pt x="48" y="24"/>
                      </a:lnTo>
                      <a:lnTo>
                        <a:pt x="48" y="98"/>
                      </a:lnTo>
                      <a:lnTo>
                        <a:pt x="0" y="9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48" name="Line 166"/>
                <p:cNvCxnSpPr/>
                <p:nvPr/>
              </p:nvCxnSpPr>
              <p:spPr bwMode="auto">
                <a:xfrm>
                  <a:off x="5315148" y="282318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49" name="Line 167"/>
                <p:cNvCxnSpPr/>
                <p:nvPr/>
              </p:nvCxnSpPr>
              <p:spPr bwMode="auto">
                <a:xfrm>
                  <a:off x="531514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50" name="Line 168"/>
                <p:cNvCxnSpPr/>
                <p:nvPr/>
              </p:nvCxnSpPr>
              <p:spPr bwMode="auto">
                <a:xfrm>
                  <a:off x="5939798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51" name="Line 169"/>
                <p:cNvCxnSpPr/>
                <p:nvPr/>
              </p:nvCxnSpPr>
              <p:spPr bwMode="auto">
                <a:xfrm flipV="1">
                  <a:off x="4073241" y="-807752"/>
                  <a:ext cx="0" cy="24182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52" name="Line 170"/>
                <p:cNvCxnSpPr/>
                <p:nvPr/>
              </p:nvCxnSpPr>
              <p:spPr bwMode="auto">
                <a:xfrm flipV="1">
                  <a:off x="4612880" y="-807752"/>
                  <a:ext cx="0" cy="24182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53" name="Line 171"/>
                <p:cNvCxnSpPr/>
                <p:nvPr/>
              </p:nvCxnSpPr>
              <p:spPr bwMode="auto">
                <a:xfrm>
                  <a:off x="4209999" y="-737065"/>
                  <a:ext cx="2698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54" name="Freeform 253"/>
                <p:cNvSpPr>
                  <a:spLocks/>
                </p:cNvSpPr>
                <p:nvPr/>
              </p:nvSpPr>
              <p:spPr bwMode="auto">
                <a:xfrm>
                  <a:off x="4073241" y="-763107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55" name="Freeform 254"/>
                <p:cNvSpPr>
                  <a:spLocks/>
                </p:cNvSpPr>
                <p:nvPr/>
              </p:nvSpPr>
              <p:spPr bwMode="auto">
                <a:xfrm>
                  <a:off x="4073241" y="-763107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56" name="Freeform 255"/>
                <p:cNvSpPr>
                  <a:spLocks/>
                </p:cNvSpPr>
                <p:nvPr/>
              </p:nvSpPr>
              <p:spPr bwMode="auto">
                <a:xfrm>
                  <a:off x="4479818" y="-763107"/>
                  <a:ext cx="133061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57" name="Freeform 256"/>
                <p:cNvSpPr>
                  <a:spLocks/>
                </p:cNvSpPr>
                <p:nvPr/>
              </p:nvSpPr>
              <p:spPr bwMode="auto">
                <a:xfrm>
                  <a:off x="4479818" y="-763107"/>
                  <a:ext cx="133061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58" name="Freeform 257"/>
                <p:cNvSpPr>
                  <a:spLocks/>
                </p:cNvSpPr>
                <p:nvPr/>
              </p:nvSpPr>
              <p:spPr bwMode="auto">
                <a:xfrm>
                  <a:off x="4269137" y="-908202"/>
                  <a:ext cx="25873" cy="137654"/>
                </a:xfrm>
                <a:custGeom>
                  <a:avLst/>
                  <a:gdLst>
                    <a:gd name="T0" fmla="*/ 0 w 24"/>
                    <a:gd name="T1" fmla="*/ 25 h 147"/>
                    <a:gd name="T2" fmla="*/ 24 w 24"/>
                    <a:gd name="T3" fmla="*/ 0 h 147"/>
                    <a:gd name="T4" fmla="*/ 24 w 24"/>
                    <a:gd name="T5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4" h="147">
                      <a:moveTo>
                        <a:pt x="0" y="25"/>
                      </a:moveTo>
                      <a:lnTo>
                        <a:pt x="24" y="0"/>
                      </a:lnTo>
                      <a:lnTo>
                        <a:pt x="24" y="147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59" name="Line 177"/>
                <p:cNvCxnSpPr/>
                <p:nvPr/>
              </p:nvCxnSpPr>
              <p:spPr bwMode="auto">
                <a:xfrm>
                  <a:off x="4269137" y="-770548"/>
                  <a:ext cx="4805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60" name="Freeform 259"/>
                <p:cNvSpPr>
                  <a:spLocks/>
                </p:cNvSpPr>
                <p:nvPr/>
              </p:nvSpPr>
              <p:spPr bwMode="auto">
                <a:xfrm>
                  <a:off x="4361541" y="-908202"/>
                  <a:ext cx="66531" cy="137654"/>
                </a:xfrm>
                <a:custGeom>
                  <a:avLst/>
                  <a:gdLst>
                    <a:gd name="T0" fmla="*/ 25 w 73"/>
                    <a:gd name="T1" fmla="*/ 147 h 147"/>
                    <a:gd name="T2" fmla="*/ 0 w 73"/>
                    <a:gd name="T3" fmla="*/ 122 h 147"/>
                    <a:gd name="T4" fmla="*/ 0 w 73"/>
                    <a:gd name="T5" fmla="*/ 25 h 147"/>
                    <a:gd name="T6" fmla="*/ 25 w 73"/>
                    <a:gd name="T7" fmla="*/ 0 h 147"/>
                    <a:gd name="T8" fmla="*/ 48 w 73"/>
                    <a:gd name="T9" fmla="*/ 0 h 147"/>
                    <a:gd name="T10" fmla="*/ 73 w 73"/>
                    <a:gd name="T11" fmla="*/ 25 h 147"/>
                    <a:gd name="T12" fmla="*/ 73 w 73"/>
                    <a:gd name="T13" fmla="*/ 122 h 147"/>
                    <a:gd name="T14" fmla="*/ 48 w 73"/>
                    <a:gd name="T15" fmla="*/ 147 h 147"/>
                    <a:gd name="T16" fmla="*/ 25 w 73"/>
                    <a:gd name="T1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3" h="147">
                      <a:moveTo>
                        <a:pt x="25" y="147"/>
                      </a:moveTo>
                      <a:lnTo>
                        <a:pt x="0" y="122"/>
                      </a:lnTo>
                      <a:lnTo>
                        <a:pt x="0" y="25"/>
                      </a:lnTo>
                      <a:lnTo>
                        <a:pt x="25" y="0"/>
                      </a:lnTo>
                      <a:lnTo>
                        <a:pt x="48" y="0"/>
                      </a:lnTo>
                      <a:lnTo>
                        <a:pt x="73" y="25"/>
                      </a:lnTo>
                      <a:lnTo>
                        <a:pt x="73" y="122"/>
                      </a:lnTo>
                      <a:lnTo>
                        <a:pt x="48" y="147"/>
                      </a:lnTo>
                      <a:lnTo>
                        <a:pt x="25" y="147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61" name="Line 179"/>
                <p:cNvCxnSpPr/>
                <p:nvPr/>
              </p:nvCxnSpPr>
              <p:spPr bwMode="auto">
                <a:xfrm>
                  <a:off x="4073241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2" name="Line 180"/>
                <p:cNvCxnSpPr/>
                <p:nvPr/>
              </p:nvCxnSpPr>
              <p:spPr bwMode="auto">
                <a:xfrm>
                  <a:off x="4612880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3" name="Line 181"/>
                <p:cNvCxnSpPr/>
                <p:nvPr/>
              </p:nvCxnSpPr>
              <p:spPr bwMode="auto">
                <a:xfrm>
                  <a:off x="4612880" y="-737065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4" name="Line 182"/>
                <p:cNvCxnSpPr/>
                <p:nvPr/>
              </p:nvCxnSpPr>
              <p:spPr bwMode="auto">
                <a:xfrm>
                  <a:off x="4649841" y="-532444"/>
                  <a:ext cx="51376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5" name="Line 183"/>
                <p:cNvCxnSpPr/>
                <p:nvPr/>
              </p:nvCxnSpPr>
              <p:spPr bwMode="auto">
                <a:xfrm>
                  <a:off x="4649841" y="10731"/>
                  <a:ext cx="51376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6" name="Line 184"/>
                <p:cNvCxnSpPr/>
                <p:nvPr/>
              </p:nvCxnSpPr>
              <p:spPr bwMode="auto">
                <a:xfrm>
                  <a:off x="5097075" y="-398511"/>
                  <a:ext cx="0" cy="2715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67" name="Freeform 266"/>
                <p:cNvSpPr>
                  <a:spLocks/>
                </p:cNvSpPr>
                <p:nvPr/>
              </p:nvSpPr>
              <p:spPr bwMode="auto">
                <a:xfrm>
                  <a:off x="5074898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4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8" name="Freeform 267"/>
                <p:cNvSpPr>
                  <a:spLocks/>
                </p:cNvSpPr>
                <p:nvPr/>
              </p:nvSpPr>
              <p:spPr bwMode="auto">
                <a:xfrm>
                  <a:off x="5074898" y="-532444"/>
                  <a:ext cx="44354" cy="133934"/>
                </a:xfrm>
                <a:custGeom>
                  <a:avLst/>
                  <a:gdLst>
                    <a:gd name="T0" fmla="*/ 0 w 49"/>
                    <a:gd name="T1" fmla="*/ 146 h 146"/>
                    <a:gd name="T2" fmla="*/ 49 w 49"/>
                    <a:gd name="T3" fmla="*/ 146 h 146"/>
                    <a:gd name="T4" fmla="*/ 24 w 49"/>
                    <a:gd name="T5" fmla="*/ 0 h 146"/>
                    <a:gd name="T6" fmla="*/ 0 w 49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146"/>
                      </a:moveTo>
                      <a:lnTo>
                        <a:pt x="49" y="146"/>
                      </a:lnTo>
                      <a:lnTo>
                        <a:pt x="24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9" name="Freeform 268"/>
                <p:cNvSpPr>
                  <a:spLocks/>
                </p:cNvSpPr>
                <p:nvPr/>
              </p:nvSpPr>
              <p:spPr bwMode="auto">
                <a:xfrm>
                  <a:off x="5074898" y="-126923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4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4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0" name="Freeform 269"/>
                <p:cNvSpPr>
                  <a:spLocks/>
                </p:cNvSpPr>
                <p:nvPr/>
              </p:nvSpPr>
              <p:spPr bwMode="auto">
                <a:xfrm>
                  <a:off x="5074898" y="-126923"/>
                  <a:ext cx="44354" cy="137654"/>
                </a:xfrm>
                <a:custGeom>
                  <a:avLst/>
                  <a:gdLst>
                    <a:gd name="T0" fmla="*/ 0 w 49"/>
                    <a:gd name="T1" fmla="*/ 0 h 146"/>
                    <a:gd name="T2" fmla="*/ 49 w 49"/>
                    <a:gd name="T3" fmla="*/ 0 h 146"/>
                    <a:gd name="T4" fmla="*/ 24 w 49"/>
                    <a:gd name="T5" fmla="*/ 146 h 146"/>
                    <a:gd name="T6" fmla="*/ 0 w 49"/>
                    <a:gd name="T7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6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4" y="1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1" name="Freeform 270"/>
                <p:cNvSpPr>
                  <a:spLocks/>
                </p:cNvSpPr>
                <p:nvPr/>
              </p:nvSpPr>
              <p:spPr bwMode="auto">
                <a:xfrm>
                  <a:off x="4930749" y="-193890"/>
                  <a:ext cx="133061" cy="22322"/>
                </a:xfrm>
                <a:custGeom>
                  <a:avLst/>
                  <a:gdLst>
                    <a:gd name="T0" fmla="*/ 25 w 146"/>
                    <a:gd name="T1" fmla="*/ 23 h 23"/>
                    <a:gd name="T2" fmla="*/ 0 w 146"/>
                    <a:gd name="T3" fmla="*/ 0 h 23"/>
                    <a:gd name="T4" fmla="*/ 146 w 146"/>
                    <a:gd name="T5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" h="23">
                      <a:moveTo>
                        <a:pt x="25" y="23"/>
                      </a:moveTo>
                      <a:lnTo>
                        <a:pt x="0" y="0"/>
                      </a:lnTo>
                      <a:lnTo>
                        <a:pt x="146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72" name="Line 190"/>
                <p:cNvCxnSpPr/>
                <p:nvPr/>
              </p:nvCxnSpPr>
              <p:spPr bwMode="auto">
                <a:xfrm flipV="1">
                  <a:off x="5063810" y="-216212"/>
                  <a:ext cx="0" cy="446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73" name="Freeform 272"/>
                <p:cNvSpPr>
                  <a:spLocks/>
                </p:cNvSpPr>
                <p:nvPr/>
              </p:nvSpPr>
              <p:spPr bwMode="auto">
                <a:xfrm>
                  <a:off x="4930749" y="-331544"/>
                  <a:ext cx="133061" cy="70687"/>
                </a:xfrm>
                <a:custGeom>
                  <a:avLst/>
                  <a:gdLst>
                    <a:gd name="T0" fmla="*/ 146 w 146"/>
                    <a:gd name="T1" fmla="*/ 49 h 72"/>
                    <a:gd name="T2" fmla="*/ 122 w 146"/>
                    <a:gd name="T3" fmla="*/ 72 h 72"/>
                    <a:gd name="T4" fmla="*/ 25 w 146"/>
                    <a:gd name="T5" fmla="*/ 72 h 72"/>
                    <a:gd name="T6" fmla="*/ 0 w 146"/>
                    <a:gd name="T7" fmla="*/ 49 h 72"/>
                    <a:gd name="T8" fmla="*/ 0 w 146"/>
                    <a:gd name="T9" fmla="*/ 24 h 72"/>
                    <a:gd name="T10" fmla="*/ 25 w 146"/>
                    <a:gd name="T11" fmla="*/ 0 h 72"/>
                    <a:gd name="T12" fmla="*/ 122 w 146"/>
                    <a:gd name="T13" fmla="*/ 0 h 72"/>
                    <a:gd name="T14" fmla="*/ 146 w 146"/>
                    <a:gd name="T15" fmla="*/ 24 h 72"/>
                    <a:gd name="T16" fmla="*/ 146 w 146"/>
                    <a:gd name="T17" fmla="*/ 4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72">
                      <a:moveTo>
                        <a:pt x="146" y="49"/>
                      </a:moveTo>
                      <a:lnTo>
                        <a:pt x="122" y="72"/>
                      </a:lnTo>
                      <a:lnTo>
                        <a:pt x="25" y="72"/>
                      </a:lnTo>
                      <a:lnTo>
                        <a:pt x="0" y="49"/>
                      </a:lnTo>
                      <a:lnTo>
                        <a:pt x="0" y="24"/>
                      </a:lnTo>
                      <a:lnTo>
                        <a:pt x="25" y="0"/>
                      </a:lnTo>
                      <a:lnTo>
                        <a:pt x="122" y="0"/>
                      </a:lnTo>
                      <a:lnTo>
                        <a:pt x="146" y="24"/>
                      </a:lnTo>
                      <a:lnTo>
                        <a:pt x="146" y="49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74" name="Line 192"/>
                <p:cNvCxnSpPr/>
                <p:nvPr/>
              </p:nvCxnSpPr>
              <p:spPr bwMode="auto">
                <a:xfrm>
                  <a:off x="4612880" y="-532444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5" name="Line 193"/>
                <p:cNvCxnSpPr/>
                <p:nvPr/>
              </p:nvCxnSpPr>
              <p:spPr bwMode="auto">
                <a:xfrm>
                  <a:off x="4612880" y="1073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6" name="Line 194"/>
                <p:cNvCxnSpPr/>
                <p:nvPr/>
              </p:nvCxnSpPr>
              <p:spPr bwMode="auto">
                <a:xfrm>
                  <a:off x="5097075" y="10731"/>
                  <a:ext cx="369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7" name="Straight Connector 276"/>
                <p:cNvCxnSpPr/>
                <p:nvPr/>
              </p:nvCxnSpPr>
              <p:spPr>
                <a:xfrm flipV="1">
                  <a:off x="2714363" y="665517"/>
                  <a:ext cx="0" cy="124632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Straight Connector 277"/>
                <p:cNvCxnSpPr/>
                <p:nvPr/>
              </p:nvCxnSpPr>
              <p:spPr>
                <a:xfrm flipV="1">
                  <a:off x="5978252" y="668592"/>
                  <a:ext cx="0" cy="124632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" name="Group 5"/>
              <p:cNvGrpSpPr/>
              <p:nvPr/>
            </p:nvGrpSpPr>
            <p:grpSpPr>
              <a:xfrm>
                <a:off x="1691640" y="3052273"/>
                <a:ext cx="5217747" cy="3756475"/>
                <a:chOff x="1691640" y="3052273"/>
                <a:chExt cx="5217747" cy="3756475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3696474" y="3751049"/>
                  <a:ext cx="1296000" cy="1296000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" name="Oval 7"/>
                <p:cNvSpPr/>
                <p:nvPr/>
              </p:nvSpPr>
              <p:spPr>
                <a:xfrm>
                  <a:off x="3362153" y="3414927"/>
                  <a:ext cx="1962000" cy="1962000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" name="Line 5"/>
                <p:cNvCxnSpPr/>
                <p:nvPr/>
              </p:nvCxnSpPr>
              <p:spPr bwMode="auto">
                <a:xfrm>
                  <a:off x="2084712" y="4386783"/>
                  <a:ext cx="37700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" name="Line 6"/>
                <p:cNvCxnSpPr/>
                <p:nvPr/>
              </p:nvCxnSpPr>
              <p:spPr bwMode="auto">
                <a:xfrm>
                  <a:off x="2598477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" name="Line 7"/>
                <p:cNvCxnSpPr/>
                <p:nvPr/>
              </p:nvCxnSpPr>
              <p:spPr bwMode="auto">
                <a:xfrm>
                  <a:off x="2871992" y="4386783"/>
                  <a:ext cx="687484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" name="Line 8"/>
                <p:cNvCxnSpPr/>
                <p:nvPr/>
              </p:nvCxnSpPr>
              <p:spPr bwMode="auto">
                <a:xfrm>
                  <a:off x="3696234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" name="Line 9"/>
                <p:cNvCxnSpPr/>
                <p:nvPr/>
              </p:nvCxnSpPr>
              <p:spPr bwMode="auto">
                <a:xfrm>
                  <a:off x="3969749" y="4386783"/>
                  <a:ext cx="6837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" name="Line 10"/>
                <p:cNvCxnSpPr/>
                <p:nvPr/>
              </p:nvCxnSpPr>
              <p:spPr bwMode="auto">
                <a:xfrm>
                  <a:off x="4790295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" name="Line 11"/>
                <p:cNvCxnSpPr/>
                <p:nvPr/>
              </p:nvCxnSpPr>
              <p:spPr bwMode="auto">
                <a:xfrm>
                  <a:off x="5067506" y="4386783"/>
                  <a:ext cx="68378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" name="Line 12"/>
                <p:cNvCxnSpPr/>
                <p:nvPr/>
              </p:nvCxnSpPr>
              <p:spPr bwMode="auto">
                <a:xfrm>
                  <a:off x="5888052" y="4386783"/>
                  <a:ext cx="13675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7" name="Line 13"/>
                <p:cNvCxnSpPr/>
                <p:nvPr/>
              </p:nvCxnSpPr>
              <p:spPr bwMode="auto">
                <a:xfrm>
                  <a:off x="6161567" y="4386783"/>
                  <a:ext cx="37331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" name="Line 26"/>
                <p:cNvCxnSpPr/>
                <p:nvPr/>
              </p:nvCxnSpPr>
              <p:spPr bwMode="auto">
                <a:xfrm>
                  <a:off x="2724146" y="5156901"/>
                  <a:ext cx="0" cy="13653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" name="Line 27"/>
                <p:cNvCxnSpPr/>
                <p:nvPr/>
              </p:nvCxnSpPr>
              <p:spPr bwMode="auto">
                <a:xfrm>
                  <a:off x="5965671" y="5156901"/>
                  <a:ext cx="0" cy="13653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" name="Line 28"/>
                <p:cNvCxnSpPr/>
                <p:nvPr/>
              </p:nvCxnSpPr>
              <p:spPr bwMode="auto">
                <a:xfrm>
                  <a:off x="2916346" y="6466473"/>
                  <a:ext cx="2857125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1" name="Freeform 20"/>
                <p:cNvSpPr>
                  <a:spLocks/>
                </p:cNvSpPr>
                <p:nvPr/>
              </p:nvSpPr>
              <p:spPr bwMode="auto">
                <a:xfrm>
                  <a:off x="2724146" y="6436710"/>
                  <a:ext cx="192200" cy="63246"/>
                </a:xfrm>
                <a:custGeom>
                  <a:avLst/>
                  <a:gdLst>
                    <a:gd name="T0" fmla="*/ 207 w 207"/>
                    <a:gd name="T1" fmla="*/ 0 h 70"/>
                    <a:gd name="T2" fmla="*/ 207 w 207"/>
                    <a:gd name="T3" fmla="*/ 70 h 70"/>
                    <a:gd name="T4" fmla="*/ 0 w 207"/>
                    <a:gd name="T5" fmla="*/ 35 h 70"/>
                    <a:gd name="T6" fmla="*/ 207 w 207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70">
                      <a:moveTo>
                        <a:pt x="207" y="0"/>
                      </a:moveTo>
                      <a:lnTo>
                        <a:pt x="207" y="70"/>
                      </a:lnTo>
                      <a:lnTo>
                        <a:pt x="0" y="35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" name="Freeform 21"/>
                <p:cNvSpPr>
                  <a:spLocks/>
                </p:cNvSpPr>
                <p:nvPr/>
              </p:nvSpPr>
              <p:spPr bwMode="auto">
                <a:xfrm>
                  <a:off x="2724146" y="6436710"/>
                  <a:ext cx="192200" cy="63246"/>
                </a:xfrm>
                <a:custGeom>
                  <a:avLst/>
                  <a:gdLst>
                    <a:gd name="T0" fmla="*/ 207 w 207"/>
                    <a:gd name="T1" fmla="*/ 0 h 70"/>
                    <a:gd name="T2" fmla="*/ 207 w 207"/>
                    <a:gd name="T3" fmla="*/ 70 h 70"/>
                    <a:gd name="T4" fmla="*/ 0 w 207"/>
                    <a:gd name="T5" fmla="*/ 35 h 70"/>
                    <a:gd name="T6" fmla="*/ 207 w 207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70">
                      <a:moveTo>
                        <a:pt x="207" y="0"/>
                      </a:moveTo>
                      <a:lnTo>
                        <a:pt x="207" y="70"/>
                      </a:lnTo>
                      <a:lnTo>
                        <a:pt x="0" y="35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3" name="Freeform 22"/>
                <p:cNvSpPr>
                  <a:spLocks/>
                </p:cNvSpPr>
                <p:nvPr/>
              </p:nvSpPr>
              <p:spPr bwMode="auto">
                <a:xfrm>
                  <a:off x="5773471" y="6436710"/>
                  <a:ext cx="192200" cy="63246"/>
                </a:xfrm>
                <a:custGeom>
                  <a:avLst/>
                  <a:gdLst>
                    <a:gd name="T0" fmla="*/ 0 w 208"/>
                    <a:gd name="T1" fmla="*/ 0 h 70"/>
                    <a:gd name="T2" fmla="*/ 0 w 208"/>
                    <a:gd name="T3" fmla="*/ 70 h 70"/>
                    <a:gd name="T4" fmla="*/ 208 w 208"/>
                    <a:gd name="T5" fmla="*/ 35 h 70"/>
                    <a:gd name="T6" fmla="*/ 0 w 208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70">
                      <a:moveTo>
                        <a:pt x="0" y="0"/>
                      </a:moveTo>
                      <a:lnTo>
                        <a:pt x="0" y="70"/>
                      </a:lnTo>
                      <a:lnTo>
                        <a:pt x="208" y="3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" name="Freeform 23"/>
                <p:cNvSpPr>
                  <a:spLocks/>
                </p:cNvSpPr>
                <p:nvPr/>
              </p:nvSpPr>
              <p:spPr bwMode="auto">
                <a:xfrm>
                  <a:off x="5773471" y="6436710"/>
                  <a:ext cx="192200" cy="63246"/>
                </a:xfrm>
                <a:custGeom>
                  <a:avLst/>
                  <a:gdLst>
                    <a:gd name="T0" fmla="*/ 0 w 208"/>
                    <a:gd name="T1" fmla="*/ 0 h 70"/>
                    <a:gd name="T2" fmla="*/ 0 w 208"/>
                    <a:gd name="T3" fmla="*/ 70 h 70"/>
                    <a:gd name="T4" fmla="*/ 208 w 208"/>
                    <a:gd name="T5" fmla="*/ 35 h 70"/>
                    <a:gd name="T6" fmla="*/ 0 w 208"/>
                    <a:gd name="T7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70">
                      <a:moveTo>
                        <a:pt x="0" y="0"/>
                      </a:moveTo>
                      <a:lnTo>
                        <a:pt x="0" y="70"/>
                      </a:lnTo>
                      <a:lnTo>
                        <a:pt x="208" y="3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5" name="Freeform 24"/>
                <p:cNvSpPr>
                  <a:spLocks/>
                </p:cNvSpPr>
                <p:nvPr/>
              </p:nvSpPr>
              <p:spPr bwMode="auto">
                <a:xfrm>
                  <a:off x="4232176" y="6250692"/>
                  <a:ext cx="92404" cy="133934"/>
                </a:xfrm>
                <a:custGeom>
                  <a:avLst/>
                  <a:gdLst>
                    <a:gd name="T0" fmla="*/ 0 w 97"/>
                    <a:gd name="T1" fmla="*/ 73 h 146"/>
                    <a:gd name="T2" fmla="*/ 72 w 97"/>
                    <a:gd name="T3" fmla="*/ 73 h 146"/>
                    <a:gd name="T4" fmla="*/ 97 w 97"/>
                    <a:gd name="T5" fmla="*/ 97 h 146"/>
                    <a:gd name="T6" fmla="*/ 97 w 97"/>
                    <a:gd name="T7" fmla="*/ 122 h 146"/>
                    <a:gd name="T8" fmla="*/ 72 w 97"/>
                    <a:gd name="T9" fmla="*/ 146 h 146"/>
                    <a:gd name="T10" fmla="*/ 24 w 97"/>
                    <a:gd name="T11" fmla="*/ 146 h 146"/>
                    <a:gd name="T12" fmla="*/ 0 w 97"/>
                    <a:gd name="T13" fmla="*/ 122 h 146"/>
                    <a:gd name="T14" fmla="*/ 0 w 97"/>
                    <a:gd name="T15" fmla="*/ 48 h 146"/>
                    <a:gd name="T16" fmla="*/ 49 w 97"/>
                    <a:gd name="T17" fmla="*/ 0 h 146"/>
                    <a:gd name="T18" fmla="*/ 72 w 97"/>
                    <a:gd name="T19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7" h="146">
                      <a:moveTo>
                        <a:pt x="0" y="73"/>
                      </a:moveTo>
                      <a:lnTo>
                        <a:pt x="72" y="73"/>
                      </a:lnTo>
                      <a:lnTo>
                        <a:pt x="97" y="97"/>
                      </a:lnTo>
                      <a:lnTo>
                        <a:pt x="97" y="122"/>
                      </a:lnTo>
                      <a:lnTo>
                        <a:pt x="72" y="146"/>
                      </a:lnTo>
                      <a:lnTo>
                        <a:pt x="24" y="146"/>
                      </a:lnTo>
                      <a:lnTo>
                        <a:pt x="0" y="122"/>
                      </a:lnTo>
                      <a:lnTo>
                        <a:pt x="0" y="48"/>
                      </a:lnTo>
                      <a:lnTo>
                        <a:pt x="49" y="0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" name="Freeform 25"/>
                <p:cNvSpPr>
                  <a:spLocks/>
                </p:cNvSpPr>
                <p:nvPr/>
              </p:nvSpPr>
              <p:spPr bwMode="auto">
                <a:xfrm>
                  <a:off x="4368934" y="6250692"/>
                  <a:ext cx="66531" cy="133934"/>
                </a:xfrm>
                <a:custGeom>
                  <a:avLst/>
                  <a:gdLst>
                    <a:gd name="T0" fmla="*/ 24 w 72"/>
                    <a:gd name="T1" fmla="*/ 146 h 146"/>
                    <a:gd name="T2" fmla="*/ 0 w 72"/>
                    <a:gd name="T3" fmla="*/ 122 h 146"/>
                    <a:gd name="T4" fmla="*/ 0 w 72"/>
                    <a:gd name="T5" fmla="*/ 24 h 146"/>
                    <a:gd name="T6" fmla="*/ 24 w 72"/>
                    <a:gd name="T7" fmla="*/ 0 h 146"/>
                    <a:gd name="T8" fmla="*/ 48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2 h 146"/>
                    <a:gd name="T14" fmla="*/ 48 w 72"/>
                    <a:gd name="T15" fmla="*/ 146 h 146"/>
                    <a:gd name="T16" fmla="*/ 24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4" y="146"/>
                      </a:moveTo>
                      <a:lnTo>
                        <a:pt x="0" y="122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4"/>
                      </a:lnTo>
                      <a:lnTo>
                        <a:pt x="72" y="122"/>
                      </a:lnTo>
                      <a:lnTo>
                        <a:pt x="48" y="146"/>
                      </a:lnTo>
                      <a:lnTo>
                        <a:pt x="24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27" name="Line 37"/>
                <p:cNvCxnSpPr/>
                <p:nvPr/>
              </p:nvCxnSpPr>
              <p:spPr bwMode="auto">
                <a:xfrm>
                  <a:off x="5965671" y="6466473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8" name="Line 104"/>
                <p:cNvCxnSpPr/>
                <p:nvPr/>
              </p:nvCxnSpPr>
              <p:spPr bwMode="auto">
                <a:xfrm>
                  <a:off x="2184508" y="5621948"/>
                  <a:ext cx="0" cy="118680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" name="Line 105"/>
                <p:cNvCxnSpPr/>
                <p:nvPr/>
              </p:nvCxnSpPr>
              <p:spPr bwMode="auto">
                <a:xfrm>
                  <a:off x="6505309" y="5621948"/>
                  <a:ext cx="0" cy="118680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0" name="Line 106"/>
                <p:cNvCxnSpPr/>
                <p:nvPr/>
              </p:nvCxnSpPr>
              <p:spPr bwMode="auto">
                <a:xfrm>
                  <a:off x="2321266" y="6741781"/>
                  <a:ext cx="404728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1" name="Freeform 30"/>
                <p:cNvSpPr>
                  <a:spLocks/>
                </p:cNvSpPr>
                <p:nvPr/>
              </p:nvSpPr>
              <p:spPr bwMode="auto">
                <a:xfrm>
                  <a:off x="2184508" y="6719459"/>
                  <a:ext cx="136758" cy="4464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3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3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" name="Freeform 31"/>
                <p:cNvSpPr>
                  <a:spLocks/>
                </p:cNvSpPr>
                <p:nvPr/>
              </p:nvSpPr>
              <p:spPr bwMode="auto">
                <a:xfrm>
                  <a:off x="2184508" y="6719459"/>
                  <a:ext cx="136758" cy="4464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3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3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3" name="Freeform 32"/>
                <p:cNvSpPr>
                  <a:spLocks/>
                </p:cNvSpPr>
                <p:nvPr/>
              </p:nvSpPr>
              <p:spPr bwMode="auto">
                <a:xfrm>
                  <a:off x="6368551" y="6719459"/>
                  <a:ext cx="136758" cy="4464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3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4" name="Freeform 33"/>
                <p:cNvSpPr>
                  <a:spLocks/>
                </p:cNvSpPr>
                <p:nvPr/>
              </p:nvSpPr>
              <p:spPr bwMode="auto">
                <a:xfrm>
                  <a:off x="6368551" y="6719459"/>
                  <a:ext cx="136758" cy="4464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3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" name="Freeform 34"/>
                <p:cNvSpPr>
                  <a:spLocks/>
                </p:cNvSpPr>
                <p:nvPr/>
              </p:nvSpPr>
              <p:spPr bwMode="auto">
                <a:xfrm>
                  <a:off x="4232176" y="6570644"/>
                  <a:ext cx="92404" cy="137654"/>
                </a:xfrm>
                <a:custGeom>
                  <a:avLst/>
                  <a:gdLst>
                    <a:gd name="T0" fmla="*/ 24 w 97"/>
                    <a:gd name="T1" fmla="*/ 145 h 145"/>
                    <a:gd name="T2" fmla="*/ 0 w 97"/>
                    <a:gd name="T3" fmla="*/ 120 h 145"/>
                    <a:gd name="T4" fmla="*/ 0 w 97"/>
                    <a:gd name="T5" fmla="*/ 97 h 145"/>
                    <a:gd name="T6" fmla="*/ 24 w 97"/>
                    <a:gd name="T7" fmla="*/ 72 h 145"/>
                    <a:gd name="T8" fmla="*/ 72 w 97"/>
                    <a:gd name="T9" fmla="*/ 72 h 145"/>
                    <a:gd name="T10" fmla="*/ 97 w 97"/>
                    <a:gd name="T11" fmla="*/ 48 h 145"/>
                    <a:gd name="T12" fmla="*/ 97 w 97"/>
                    <a:gd name="T13" fmla="*/ 23 h 145"/>
                    <a:gd name="T14" fmla="*/ 72 w 97"/>
                    <a:gd name="T15" fmla="*/ 0 h 145"/>
                    <a:gd name="T16" fmla="*/ 24 w 97"/>
                    <a:gd name="T17" fmla="*/ 0 h 145"/>
                    <a:gd name="T18" fmla="*/ 0 w 97"/>
                    <a:gd name="T19" fmla="*/ 23 h 145"/>
                    <a:gd name="T20" fmla="*/ 0 w 97"/>
                    <a:gd name="T21" fmla="*/ 48 h 145"/>
                    <a:gd name="T22" fmla="*/ 24 w 97"/>
                    <a:gd name="T23" fmla="*/ 72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7" h="145">
                      <a:moveTo>
                        <a:pt x="24" y="145"/>
                      </a:moveTo>
                      <a:lnTo>
                        <a:pt x="0" y="120"/>
                      </a:lnTo>
                      <a:lnTo>
                        <a:pt x="0" y="97"/>
                      </a:lnTo>
                      <a:lnTo>
                        <a:pt x="24" y="72"/>
                      </a:lnTo>
                      <a:lnTo>
                        <a:pt x="72" y="72"/>
                      </a:lnTo>
                      <a:lnTo>
                        <a:pt x="97" y="48"/>
                      </a:lnTo>
                      <a:lnTo>
                        <a:pt x="97" y="23"/>
                      </a:lnTo>
                      <a:lnTo>
                        <a:pt x="72" y="0"/>
                      </a:lnTo>
                      <a:lnTo>
                        <a:pt x="24" y="0"/>
                      </a:lnTo>
                      <a:lnTo>
                        <a:pt x="0" y="23"/>
                      </a:lnTo>
                      <a:lnTo>
                        <a:pt x="0" y="48"/>
                      </a:lnTo>
                      <a:lnTo>
                        <a:pt x="24" y="72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Freeform 35"/>
                <p:cNvSpPr>
                  <a:spLocks/>
                </p:cNvSpPr>
                <p:nvPr/>
              </p:nvSpPr>
              <p:spPr bwMode="auto">
                <a:xfrm>
                  <a:off x="4254353" y="6637611"/>
                  <a:ext cx="70227" cy="70687"/>
                </a:xfrm>
                <a:custGeom>
                  <a:avLst/>
                  <a:gdLst>
                    <a:gd name="T0" fmla="*/ 48 w 73"/>
                    <a:gd name="T1" fmla="*/ 0 h 73"/>
                    <a:gd name="T2" fmla="*/ 73 w 73"/>
                    <a:gd name="T3" fmla="*/ 25 h 73"/>
                    <a:gd name="T4" fmla="*/ 73 w 73"/>
                    <a:gd name="T5" fmla="*/ 48 h 73"/>
                    <a:gd name="T6" fmla="*/ 48 w 73"/>
                    <a:gd name="T7" fmla="*/ 73 h 73"/>
                    <a:gd name="T8" fmla="*/ 0 w 73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73">
                      <a:moveTo>
                        <a:pt x="48" y="0"/>
                      </a:moveTo>
                      <a:lnTo>
                        <a:pt x="73" y="25"/>
                      </a:lnTo>
                      <a:lnTo>
                        <a:pt x="73" y="48"/>
                      </a:lnTo>
                      <a:lnTo>
                        <a:pt x="48" y="73"/>
                      </a:lnTo>
                      <a:lnTo>
                        <a:pt x="0" y="73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Freeform 36"/>
                <p:cNvSpPr>
                  <a:spLocks/>
                </p:cNvSpPr>
                <p:nvPr/>
              </p:nvSpPr>
              <p:spPr bwMode="auto">
                <a:xfrm>
                  <a:off x="4368934" y="6570644"/>
                  <a:ext cx="66531" cy="137654"/>
                </a:xfrm>
                <a:custGeom>
                  <a:avLst/>
                  <a:gdLst>
                    <a:gd name="T0" fmla="*/ 24 w 72"/>
                    <a:gd name="T1" fmla="*/ 145 h 145"/>
                    <a:gd name="T2" fmla="*/ 0 w 72"/>
                    <a:gd name="T3" fmla="*/ 120 h 145"/>
                    <a:gd name="T4" fmla="*/ 0 w 72"/>
                    <a:gd name="T5" fmla="*/ 23 h 145"/>
                    <a:gd name="T6" fmla="*/ 24 w 72"/>
                    <a:gd name="T7" fmla="*/ 0 h 145"/>
                    <a:gd name="T8" fmla="*/ 48 w 72"/>
                    <a:gd name="T9" fmla="*/ 0 h 145"/>
                    <a:gd name="T10" fmla="*/ 72 w 72"/>
                    <a:gd name="T11" fmla="*/ 23 h 145"/>
                    <a:gd name="T12" fmla="*/ 72 w 72"/>
                    <a:gd name="T13" fmla="*/ 120 h 145"/>
                    <a:gd name="T14" fmla="*/ 48 w 72"/>
                    <a:gd name="T15" fmla="*/ 145 h 145"/>
                    <a:gd name="T16" fmla="*/ 24 w 72"/>
                    <a:gd name="T17" fmla="*/ 145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5">
                      <a:moveTo>
                        <a:pt x="24" y="145"/>
                      </a:moveTo>
                      <a:lnTo>
                        <a:pt x="0" y="120"/>
                      </a:lnTo>
                      <a:lnTo>
                        <a:pt x="0" y="23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3"/>
                      </a:lnTo>
                      <a:lnTo>
                        <a:pt x="72" y="120"/>
                      </a:lnTo>
                      <a:lnTo>
                        <a:pt x="48" y="145"/>
                      </a:lnTo>
                      <a:lnTo>
                        <a:pt x="24" y="14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8" name="Line 116"/>
                <p:cNvCxnSpPr/>
                <p:nvPr/>
              </p:nvCxnSpPr>
              <p:spPr bwMode="auto">
                <a:xfrm>
                  <a:off x="6505309" y="6741781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9" name="Line 117"/>
                <p:cNvCxnSpPr/>
                <p:nvPr/>
              </p:nvCxnSpPr>
              <p:spPr bwMode="auto">
                <a:xfrm>
                  <a:off x="2993965" y="5688915"/>
                  <a:ext cx="0" cy="4910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0" name="Line 118"/>
                <p:cNvCxnSpPr/>
                <p:nvPr/>
              </p:nvCxnSpPr>
              <p:spPr bwMode="auto">
                <a:xfrm>
                  <a:off x="5695852" y="5688915"/>
                  <a:ext cx="0" cy="4910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1" name="Line 119"/>
                <p:cNvCxnSpPr/>
                <p:nvPr/>
              </p:nvCxnSpPr>
              <p:spPr bwMode="auto">
                <a:xfrm>
                  <a:off x="3130723" y="6109317"/>
                  <a:ext cx="2428371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2" name="Freeform 41"/>
                <p:cNvSpPr>
                  <a:spLocks/>
                </p:cNvSpPr>
                <p:nvPr/>
              </p:nvSpPr>
              <p:spPr bwMode="auto">
                <a:xfrm>
                  <a:off x="2993965" y="6086995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3" name="Freeform 42"/>
                <p:cNvSpPr>
                  <a:spLocks/>
                </p:cNvSpPr>
                <p:nvPr/>
              </p:nvSpPr>
              <p:spPr bwMode="auto">
                <a:xfrm>
                  <a:off x="2993965" y="6086995"/>
                  <a:ext cx="136758" cy="48365"/>
                </a:xfrm>
                <a:custGeom>
                  <a:avLst/>
                  <a:gdLst>
                    <a:gd name="T0" fmla="*/ 146 w 146"/>
                    <a:gd name="T1" fmla="*/ 0 h 48"/>
                    <a:gd name="T2" fmla="*/ 146 w 146"/>
                    <a:gd name="T3" fmla="*/ 48 h 48"/>
                    <a:gd name="T4" fmla="*/ 0 w 146"/>
                    <a:gd name="T5" fmla="*/ 24 h 48"/>
                    <a:gd name="T6" fmla="*/ 146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146" y="0"/>
                      </a:moveTo>
                      <a:lnTo>
                        <a:pt x="146" y="48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4" name="Freeform 43"/>
                <p:cNvSpPr>
                  <a:spLocks/>
                </p:cNvSpPr>
                <p:nvPr/>
              </p:nvSpPr>
              <p:spPr bwMode="auto">
                <a:xfrm>
                  <a:off x="5559094" y="6086995"/>
                  <a:ext cx="136758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5" name="Freeform 44"/>
                <p:cNvSpPr>
                  <a:spLocks/>
                </p:cNvSpPr>
                <p:nvPr/>
              </p:nvSpPr>
              <p:spPr bwMode="auto">
                <a:xfrm>
                  <a:off x="5559094" y="6086995"/>
                  <a:ext cx="136758" cy="48365"/>
                </a:xfrm>
                <a:custGeom>
                  <a:avLst/>
                  <a:gdLst>
                    <a:gd name="T0" fmla="*/ 0 w 146"/>
                    <a:gd name="T1" fmla="*/ 0 h 48"/>
                    <a:gd name="T2" fmla="*/ 0 w 146"/>
                    <a:gd name="T3" fmla="*/ 48 h 48"/>
                    <a:gd name="T4" fmla="*/ 146 w 146"/>
                    <a:gd name="T5" fmla="*/ 24 h 48"/>
                    <a:gd name="T6" fmla="*/ 0 w 146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8">
                      <a:moveTo>
                        <a:pt x="0" y="0"/>
                      </a:moveTo>
                      <a:lnTo>
                        <a:pt x="0" y="48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6" name="Freeform 45"/>
                <p:cNvSpPr>
                  <a:spLocks/>
                </p:cNvSpPr>
                <p:nvPr/>
              </p:nvSpPr>
              <p:spPr bwMode="auto">
                <a:xfrm>
                  <a:off x="4232176" y="5941900"/>
                  <a:ext cx="92404" cy="133934"/>
                </a:xfrm>
                <a:custGeom>
                  <a:avLst/>
                  <a:gdLst>
                    <a:gd name="T0" fmla="*/ 0 w 97"/>
                    <a:gd name="T1" fmla="*/ 122 h 145"/>
                    <a:gd name="T2" fmla="*/ 24 w 97"/>
                    <a:gd name="T3" fmla="*/ 145 h 145"/>
                    <a:gd name="T4" fmla="*/ 72 w 97"/>
                    <a:gd name="T5" fmla="*/ 145 h 145"/>
                    <a:gd name="T6" fmla="*/ 97 w 97"/>
                    <a:gd name="T7" fmla="*/ 122 h 145"/>
                    <a:gd name="T8" fmla="*/ 97 w 97"/>
                    <a:gd name="T9" fmla="*/ 73 h 145"/>
                    <a:gd name="T10" fmla="*/ 72 w 97"/>
                    <a:gd name="T11" fmla="*/ 48 h 145"/>
                    <a:gd name="T12" fmla="*/ 0 w 97"/>
                    <a:gd name="T13" fmla="*/ 48 h 145"/>
                    <a:gd name="T14" fmla="*/ 0 w 97"/>
                    <a:gd name="T15" fmla="*/ 0 h 145"/>
                    <a:gd name="T16" fmla="*/ 97 w 97"/>
                    <a:gd name="T17" fmla="*/ 0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7" h="145">
                      <a:moveTo>
                        <a:pt x="0" y="122"/>
                      </a:moveTo>
                      <a:lnTo>
                        <a:pt x="24" y="145"/>
                      </a:lnTo>
                      <a:lnTo>
                        <a:pt x="72" y="145"/>
                      </a:lnTo>
                      <a:lnTo>
                        <a:pt x="97" y="122"/>
                      </a:lnTo>
                      <a:lnTo>
                        <a:pt x="97" y="73"/>
                      </a:lnTo>
                      <a:lnTo>
                        <a:pt x="72" y="48"/>
                      </a:lnTo>
                      <a:lnTo>
                        <a:pt x="0" y="48"/>
                      </a:lnTo>
                      <a:lnTo>
                        <a:pt x="0" y="0"/>
                      </a:lnTo>
                      <a:lnTo>
                        <a:pt x="97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" name="Freeform 46"/>
                <p:cNvSpPr>
                  <a:spLocks/>
                </p:cNvSpPr>
                <p:nvPr/>
              </p:nvSpPr>
              <p:spPr bwMode="auto">
                <a:xfrm>
                  <a:off x="4368934" y="5941900"/>
                  <a:ext cx="66531" cy="133934"/>
                </a:xfrm>
                <a:custGeom>
                  <a:avLst/>
                  <a:gdLst>
                    <a:gd name="T0" fmla="*/ 24 w 72"/>
                    <a:gd name="T1" fmla="*/ 145 h 145"/>
                    <a:gd name="T2" fmla="*/ 0 w 72"/>
                    <a:gd name="T3" fmla="*/ 122 h 145"/>
                    <a:gd name="T4" fmla="*/ 0 w 72"/>
                    <a:gd name="T5" fmla="*/ 23 h 145"/>
                    <a:gd name="T6" fmla="*/ 24 w 72"/>
                    <a:gd name="T7" fmla="*/ 0 h 145"/>
                    <a:gd name="T8" fmla="*/ 48 w 72"/>
                    <a:gd name="T9" fmla="*/ 0 h 145"/>
                    <a:gd name="T10" fmla="*/ 72 w 72"/>
                    <a:gd name="T11" fmla="*/ 23 h 145"/>
                    <a:gd name="T12" fmla="*/ 72 w 72"/>
                    <a:gd name="T13" fmla="*/ 122 h 145"/>
                    <a:gd name="T14" fmla="*/ 48 w 72"/>
                    <a:gd name="T15" fmla="*/ 145 h 145"/>
                    <a:gd name="T16" fmla="*/ 24 w 72"/>
                    <a:gd name="T17" fmla="*/ 145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5">
                      <a:moveTo>
                        <a:pt x="24" y="145"/>
                      </a:moveTo>
                      <a:lnTo>
                        <a:pt x="0" y="122"/>
                      </a:lnTo>
                      <a:lnTo>
                        <a:pt x="0" y="23"/>
                      </a:lnTo>
                      <a:lnTo>
                        <a:pt x="24" y="0"/>
                      </a:lnTo>
                      <a:lnTo>
                        <a:pt x="48" y="0"/>
                      </a:lnTo>
                      <a:lnTo>
                        <a:pt x="72" y="23"/>
                      </a:lnTo>
                      <a:lnTo>
                        <a:pt x="72" y="122"/>
                      </a:lnTo>
                      <a:lnTo>
                        <a:pt x="48" y="145"/>
                      </a:lnTo>
                      <a:lnTo>
                        <a:pt x="24" y="14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48" name="Line 128"/>
                <p:cNvCxnSpPr/>
                <p:nvPr/>
              </p:nvCxnSpPr>
              <p:spPr bwMode="auto">
                <a:xfrm>
                  <a:off x="5695852" y="6109317"/>
                  <a:ext cx="0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9" name="Line 196"/>
                <p:cNvCxnSpPr/>
                <p:nvPr/>
              </p:nvCxnSpPr>
              <p:spPr bwMode="auto">
                <a:xfrm>
                  <a:off x="4073241" y="4989484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0" name="Line 198"/>
                <p:cNvCxnSpPr/>
                <p:nvPr/>
              </p:nvCxnSpPr>
              <p:spPr bwMode="auto">
                <a:xfrm>
                  <a:off x="4073241" y="3460410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1" name="Line 200"/>
                <p:cNvCxnSpPr/>
                <p:nvPr/>
              </p:nvCxnSpPr>
              <p:spPr bwMode="auto">
                <a:xfrm>
                  <a:off x="4612880" y="3460410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2" name="Line 201"/>
                <p:cNvCxnSpPr/>
                <p:nvPr/>
              </p:nvCxnSpPr>
              <p:spPr bwMode="auto">
                <a:xfrm>
                  <a:off x="4612880" y="4989484"/>
                  <a:ext cx="0" cy="345995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3" name="Line 208"/>
                <p:cNvCxnSpPr/>
                <p:nvPr/>
              </p:nvCxnSpPr>
              <p:spPr bwMode="auto">
                <a:xfrm>
                  <a:off x="2985849" y="3175046"/>
                  <a:ext cx="0" cy="244800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4" name="Line 209"/>
                <p:cNvCxnSpPr/>
                <p:nvPr/>
              </p:nvCxnSpPr>
              <p:spPr bwMode="auto">
                <a:xfrm flipH="1">
                  <a:off x="2985849" y="3175046"/>
                  <a:ext cx="2718584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5" name="Line 210"/>
                <p:cNvCxnSpPr/>
                <p:nvPr/>
              </p:nvCxnSpPr>
              <p:spPr bwMode="auto">
                <a:xfrm>
                  <a:off x="5704433" y="3175046"/>
                  <a:ext cx="0" cy="2448007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6" name="Line 211"/>
                <p:cNvCxnSpPr/>
                <p:nvPr/>
              </p:nvCxnSpPr>
              <p:spPr bwMode="auto">
                <a:xfrm flipH="1">
                  <a:off x="2985849" y="5623053"/>
                  <a:ext cx="2718584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7" name="Line 212"/>
                <p:cNvCxnSpPr/>
                <p:nvPr/>
              </p:nvCxnSpPr>
              <p:spPr bwMode="auto">
                <a:xfrm>
                  <a:off x="5975920" y="3692178"/>
                  <a:ext cx="0" cy="1413743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8" name="Line 213"/>
                <p:cNvCxnSpPr/>
                <p:nvPr/>
              </p:nvCxnSpPr>
              <p:spPr bwMode="auto">
                <a:xfrm>
                  <a:off x="5975920" y="5105921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59" name="Line 214"/>
                <p:cNvCxnSpPr/>
                <p:nvPr/>
              </p:nvCxnSpPr>
              <p:spPr bwMode="auto">
                <a:xfrm>
                  <a:off x="6518893" y="5105921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0" name="Line 215"/>
                <p:cNvCxnSpPr/>
                <p:nvPr/>
              </p:nvCxnSpPr>
              <p:spPr bwMode="auto">
                <a:xfrm flipH="1">
                  <a:off x="5704433" y="5623053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1" name="Line 216"/>
                <p:cNvCxnSpPr/>
                <p:nvPr/>
              </p:nvCxnSpPr>
              <p:spPr bwMode="auto">
                <a:xfrm flipH="1">
                  <a:off x="5704433" y="3175046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2" name="Line 217"/>
                <p:cNvCxnSpPr/>
                <p:nvPr/>
              </p:nvCxnSpPr>
              <p:spPr bwMode="auto">
                <a:xfrm>
                  <a:off x="6518893" y="3175046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3" name="Line 218"/>
                <p:cNvCxnSpPr/>
                <p:nvPr/>
              </p:nvCxnSpPr>
              <p:spPr bwMode="auto">
                <a:xfrm flipH="1">
                  <a:off x="5975920" y="3692178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4" name="Line 219"/>
                <p:cNvCxnSpPr/>
                <p:nvPr/>
              </p:nvCxnSpPr>
              <p:spPr bwMode="auto">
                <a:xfrm flipV="1">
                  <a:off x="2714363" y="3692178"/>
                  <a:ext cx="0" cy="1413743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5" name="Line 220"/>
                <p:cNvCxnSpPr/>
                <p:nvPr/>
              </p:nvCxnSpPr>
              <p:spPr bwMode="auto">
                <a:xfrm flipH="1">
                  <a:off x="2171390" y="3692178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6" name="Line 221"/>
                <p:cNvCxnSpPr/>
                <p:nvPr/>
              </p:nvCxnSpPr>
              <p:spPr bwMode="auto">
                <a:xfrm>
                  <a:off x="2171390" y="3175046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7" name="Line 222"/>
                <p:cNvCxnSpPr/>
                <p:nvPr/>
              </p:nvCxnSpPr>
              <p:spPr bwMode="auto">
                <a:xfrm flipH="1">
                  <a:off x="2171390" y="3175046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8" name="Line 223"/>
                <p:cNvCxnSpPr/>
                <p:nvPr/>
              </p:nvCxnSpPr>
              <p:spPr bwMode="auto">
                <a:xfrm flipH="1">
                  <a:off x="2171390" y="5623053"/>
                  <a:ext cx="814459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9" name="Line 224"/>
                <p:cNvCxnSpPr/>
                <p:nvPr/>
              </p:nvCxnSpPr>
              <p:spPr bwMode="auto">
                <a:xfrm>
                  <a:off x="2171390" y="5105921"/>
                  <a:ext cx="0" cy="517132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0" name="Line 225"/>
                <p:cNvCxnSpPr/>
                <p:nvPr/>
              </p:nvCxnSpPr>
              <p:spPr bwMode="auto">
                <a:xfrm>
                  <a:off x="2171390" y="5105921"/>
                  <a:ext cx="542973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1" name="Line 231"/>
                <p:cNvCxnSpPr/>
                <p:nvPr/>
              </p:nvCxnSpPr>
              <p:spPr bwMode="auto">
                <a:xfrm flipV="1">
                  <a:off x="4343282" y="5154286"/>
                  <a:ext cx="0" cy="58781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2" name="Line 232"/>
                <p:cNvCxnSpPr/>
                <p:nvPr/>
              </p:nvCxnSpPr>
              <p:spPr bwMode="auto">
                <a:xfrm flipV="1">
                  <a:off x="4343282" y="4878978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3" name="Line 233"/>
                <p:cNvCxnSpPr/>
                <p:nvPr/>
              </p:nvCxnSpPr>
              <p:spPr bwMode="auto">
                <a:xfrm flipV="1">
                  <a:off x="4343282" y="4049334"/>
                  <a:ext cx="0" cy="69199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4" name="Line 234"/>
                <p:cNvCxnSpPr/>
                <p:nvPr/>
              </p:nvCxnSpPr>
              <p:spPr bwMode="auto">
                <a:xfrm flipV="1">
                  <a:off x="4343282" y="3774026"/>
                  <a:ext cx="0" cy="13765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5" name="Line 235"/>
                <p:cNvCxnSpPr/>
                <p:nvPr/>
              </p:nvCxnSpPr>
              <p:spPr bwMode="auto">
                <a:xfrm flipV="1">
                  <a:off x="4343282" y="3052273"/>
                  <a:ext cx="0" cy="58409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6" name="Line 236"/>
                <p:cNvCxnSpPr/>
                <p:nvPr/>
              </p:nvCxnSpPr>
              <p:spPr bwMode="auto">
                <a:xfrm>
                  <a:off x="6552364" y="5623053"/>
                  <a:ext cx="35702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7" name="Line 237"/>
                <p:cNvCxnSpPr/>
                <p:nvPr/>
              </p:nvCxnSpPr>
              <p:spPr bwMode="auto">
                <a:xfrm>
                  <a:off x="6552364" y="3175046"/>
                  <a:ext cx="357023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8" name="Line 238"/>
                <p:cNvCxnSpPr/>
                <p:nvPr/>
              </p:nvCxnSpPr>
              <p:spPr bwMode="auto">
                <a:xfrm flipV="1">
                  <a:off x="6842445" y="3312700"/>
                  <a:ext cx="0" cy="217269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79" name="Freeform 78"/>
                <p:cNvSpPr>
                  <a:spLocks/>
                </p:cNvSpPr>
                <p:nvPr/>
              </p:nvSpPr>
              <p:spPr bwMode="auto">
                <a:xfrm>
                  <a:off x="6820131" y="5485399"/>
                  <a:ext cx="44628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3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3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Freeform 79"/>
                <p:cNvSpPr>
                  <a:spLocks/>
                </p:cNvSpPr>
                <p:nvPr/>
              </p:nvSpPr>
              <p:spPr bwMode="auto">
                <a:xfrm>
                  <a:off x="6820131" y="5485399"/>
                  <a:ext cx="44628" cy="137654"/>
                </a:xfrm>
                <a:custGeom>
                  <a:avLst/>
                  <a:gdLst>
                    <a:gd name="T0" fmla="*/ 0 w 48"/>
                    <a:gd name="T1" fmla="*/ 0 h 147"/>
                    <a:gd name="T2" fmla="*/ 48 w 48"/>
                    <a:gd name="T3" fmla="*/ 0 h 147"/>
                    <a:gd name="T4" fmla="*/ 23 w 48"/>
                    <a:gd name="T5" fmla="*/ 147 h 147"/>
                    <a:gd name="T6" fmla="*/ 0 w 48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7">
                      <a:moveTo>
                        <a:pt x="0" y="0"/>
                      </a:moveTo>
                      <a:lnTo>
                        <a:pt x="48" y="0"/>
                      </a:lnTo>
                      <a:lnTo>
                        <a:pt x="23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1" name="Freeform 80"/>
                <p:cNvSpPr>
                  <a:spLocks/>
                </p:cNvSpPr>
                <p:nvPr/>
              </p:nvSpPr>
              <p:spPr bwMode="auto">
                <a:xfrm>
                  <a:off x="6820131" y="3175046"/>
                  <a:ext cx="44628" cy="13765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3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3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2" name="Freeform 81"/>
                <p:cNvSpPr>
                  <a:spLocks/>
                </p:cNvSpPr>
                <p:nvPr/>
              </p:nvSpPr>
              <p:spPr bwMode="auto">
                <a:xfrm>
                  <a:off x="6820131" y="3175046"/>
                  <a:ext cx="44628" cy="137654"/>
                </a:xfrm>
                <a:custGeom>
                  <a:avLst/>
                  <a:gdLst>
                    <a:gd name="T0" fmla="*/ 0 w 48"/>
                    <a:gd name="T1" fmla="*/ 146 h 146"/>
                    <a:gd name="T2" fmla="*/ 48 w 48"/>
                    <a:gd name="T3" fmla="*/ 146 h 146"/>
                    <a:gd name="T4" fmla="*/ 23 w 48"/>
                    <a:gd name="T5" fmla="*/ 0 h 146"/>
                    <a:gd name="T6" fmla="*/ 0 w 48"/>
                    <a:gd name="T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146">
                      <a:moveTo>
                        <a:pt x="0" y="146"/>
                      </a:moveTo>
                      <a:lnTo>
                        <a:pt x="48" y="146"/>
                      </a:lnTo>
                      <a:lnTo>
                        <a:pt x="23" y="0"/>
                      </a:lnTo>
                      <a:lnTo>
                        <a:pt x="0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3" name="Freeform 82"/>
                <p:cNvSpPr>
                  <a:spLocks/>
                </p:cNvSpPr>
                <p:nvPr/>
              </p:nvSpPr>
              <p:spPr bwMode="auto">
                <a:xfrm>
                  <a:off x="6675090" y="4395329"/>
                  <a:ext cx="133884" cy="93009"/>
                </a:xfrm>
                <a:custGeom>
                  <a:avLst/>
                  <a:gdLst>
                    <a:gd name="T0" fmla="*/ 97 w 146"/>
                    <a:gd name="T1" fmla="*/ 0 h 98"/>
                    <a:gd name="T2" fmla="*/ 97 w 146"/>
                    <a:gd name="T3" fmla="*/ 98 h 98"/>
                    <a:gd name="T4" fmla="*/ 0 w 146"/>
                    <a:gd name="T5" fmla="*/ 24 h 98"/>
                    <a:gd name="T6" fmla="*/ 146 w 146"/>
                    <a:gd name="T7" fmla="*/ 2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98">
                      <a:moveTo>
                        <a:pt x="97" y="0"/>
                      </a:moveTo>
                      <a:lnTo>
                        <a:pt x="97" y="98"/>
                      </a:lnTo>
                      <a:lnTo>
                        <a:pt x="0" y="24"/>
                      </a:lnTo>
                      <a:lnTo>
                        <a:pt x="146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4" name="Freeform 83"/>
                <p:cNvSpPr>
                  <a:spLocks/>
                </p:cNvSpPr>
                <p:nvPr/>
              </p:nvSpPr>
              <p:spPr bwMode="auto">
                <a:xfrm>
                  <a:off x="6675090" y="4261396"/>
                  <a:ext cx="133884" cy="89289"/>
                </a:xfrm>
                <a:custGeom>
                  <a:avLst/>
                  <a:gdLst>
                    <a:gd name="T0" fmla="*/ 121 w 146"/>
                    <a:gd name="T1" fmla="*/ 97 h 97"/>
                    <a:gd name="T2" fmla="*/ 146 w 146"/>
                    <a:gd name="T3" fmla="*/ 73 h 97"/>
                    <a:gd name="T4" fmla="*/ 146 w 146"/>
                    <a:gd name="T5" fmla="*/ 25 h 97"/>
                    <a:gd name="T6" fmla="*/ 121 w 146"/>
                    <a:gd name="T7" fmla="*/ 0 h 97"/>
                    <a:gd name="T8" fmla="*/ 73 w 146"/>
                    <a:gd name="T9" fmla="*/ 0 h 97"/>
                    <a:gd name="T10" fmla="*/ 49 w 146"/>
                    <a:gd name="T11" fmla="*/ 25 h 97"/>
                    <a:gd name="T12" fmla="*/ 49 w 146"/>
                    <a:gd name="T13" fmla="*/ 97 h 97"/>
                    <a:gd name="T14" fmla="*/ 0 w 146"/>
                    <a:gd name="T15" fmla="*/ 97 h 97"/>
                    <a:gd name="T16" fmla="*/ 0 w 146"/>
                    <a:gd name="T17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97">
                      <a:moveTo>
                        <a:pt x="121" y="97"/>
                      </a:moveTo>
                      <a:lnTo>
                        <a:pt x="146" y="73"/>
                      </a:lnTo>
                      <a:lnTo>
                        <a:pt x="146" y="25"/>
                      </a:lnTo>
                      <a:lnTo>
                        <a:pt x="121" y="0"/>
                      </a:lnTo>
                      <a:lnTo>
                        <a:pt x="73" y="0"/>
                      </a:lnTo>
                      <a:lnTo>
                        <a:pt x="49" y="25"/>
                      </a:lnTo>
                      <a:lnTo>
                        <a:pt x="49" y="97"/>
                      </a:lnTo>
                      <a:lnTo>
                        <a:pt x="0" y="9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85" name="Line 248"/>
                <p:cNvCxnSpPr/>
                <p:nvPr/>
              </p:nvCxnSpPr>
              <p:spPr bwMode="auto">
                <a:xfrm flipH="1">
                  <a:off x="4901132" y="3312700"/>
                  <a:ext cx="70908" cy="12277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86" name="Line 249"/>
                <p:cNvCxnSpPr/>
                <p:nvPr/>
              </p:nvCxnSpPr>
              <p:spPr bwMode="auto">
                <a:xfrm flipH="1">
                  <a:off x="3718491" y="5362627"/>
                  <a:ext cx="70661" cy="11905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87" name="Freeform 86"/>
                <p:cNvSpPr>
                  <a:spLocks/>
                </p:cNvSpPr>
                <p:nvPr/>
              </p:nvSpPr>
              <p:spPr bwMode="auto">
                <a:xfrm>
                  <a:off x="3959077" y="4700400"/>
                  <a:ext cx="104132" cy="100450"/>
                </a:xfrm>
                <a:custGeom>
                  <a:avLst/>
                  <a:gdLst>
                    <a:gd name="T0" fmla="*/ 85 w 110"/>
                    <a:gd name="T1" fmla="*/ 101 h 109"/>
                    <a:gd name="T2" fmla="*/ 52 w 110"/>
                    <a:gd name="T3" fmla="*/ 109 h 109"/>
                    <a:gd name="T4" fmla="*/ 9 w 110"/>
                    <a:gd name="T5" fmla="*/ 85 h 109"/>
                    <a:gd name="T6" fmla="*/ 0 w 110"/>
                    <a:gd name="T7" fmla="*/ 51 h 109"/>
                    <a:gd name="T8" fmla="*/ 25 w 110"/>
                    <a:gd name="T9" fmla="*/ 9 h 109"/>
                    <a:gd name="T10" fmla="*/ 58 w 110"/>
                    <a:gd name="T11" fmla="*/ 0 h 109"/>
                    <a:gd name="T12" fmla="*/ 101 w 110"/>
                    <a:gd name="T13" fmla="*/ 25 h 109"/>
                    <a:gd name="T14" fmla="*/ 110 w 110"/>
                    <a:gd name="T15" fmla="*/ 58 h 109"/>
                    <a:gd name="T16" fmla="*/ 85 w 110"/>
                    <a:gd name="T17" fmla="*/ 101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109">
                      <a:moveTo>
                        <a:pt x="85" y="101"/>
                      </a:moveTo>
                      <a:lnTo>
                        <a:pt x="52" y="109"/>
                      </a:lnTo>
                      <a:lnTo>
                        <a:pt x="9" y="85"/>
                      </a:lnTo>
                      <a:lnTo>
                        <a:pt x="0" y="51"/>
                      </a:lnTo>
                      <a:lnTo>
                        <a:pt x="25" y="9"/>
                      </a:lnTo>
                      <a:lnTo>
                        <a:pt x="58" y="0"/>
                      </a:lnTo>
                      <a:lnTo>
                        <a:pt x="101" y="25"/>
                      </a:lnTo>
                      <a:lnTo>
                        <a:pt x="110" y="58"/>
                      </a:lnTo>
                      <a:lnTo>
                        <a:pt x="85" y="101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88" name="Line 251"/>
                <p:cNvCxnSpPr/>
                <p:nvPr/>
              </p:nvCxnSpPr>
              <p:spPr bwMode="auto">
                <a:xfrm flipH="1" flipV="1">
                  <a:off x="3970234" y="4685519"/>
                  <a:ext cx="81818" cy="126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89" name="Freeform 88"/>
                <p:cNvSpPr>
                  <a:spLocks/>
                </p:cNvSpPr>
                <p:nvPr/>
              </p:nvSpPr>
              <p:spPr bwMode="auto">
                <a:xfrm>
                  <a:off x="4007424" y="4570187"/>
                  <a:ext cx="81818" cy="78128"/>
                </a:xfrm>
                <a:custGeom>
                  <a:avLst/>
                  <a:gdLst>
                    <a:gd name="T0" fmla="*/ 9 w 88"/>
                    <a:gd name="T1" fmla="*/ 84 h 84"/>
                    <a:gd name="T2" fmla="*/ 0 w 88"/>
                    <a:gd name="T3" fmla="*/ 51 h 84"/>
                    <a:gd name="T4" fmla="*/ 25 w 88"/>
                    <a:gd name="T5" fmla="*/ 8 h 84"/>
                    <a:gd name="T6" fmla="*/ 58 w 88"/>
                    <a:gd name="T7" fmla="*/ 0 h 84"/>
                    <a:gd name="T8" fmla="*/ 79 w 88"/>
                    <a:gd name="T9" fmla="*/ 12 h 84"/>
                    <a:gd name="T10" fmla="*/ 88 w 88"/>
                    <a:gd name="T11" fmla="*/ 46 h 84"/>
                    <a:gd name="T12" fmla="*/ 76 w 88"/>
                    <a:gd name="T13" fmla="*/ 66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84">
                      <a:moveTo>
                        <a:pt x="9" y="84"/>
                      </a:moveTo>
                      <a:lnTo>
                        <a:pt x="0" y="51"/>
                      </a:lnTo>
                      <a:lnTo>
                        <a:pt x="25" y="8"/>
                      </a:lnTo>
                      <a:lnTo>
                        <a:pt x="58" y="0"/>
                      </a:lnTo>
                      <a:lnTo>
                        <a:pt x="79" y="12"/>
                      </a:lnTo>
                      <a:lnTo>
                        <a:pt x="88" y="46"/>
                      </a:lnTo>
                      <a:lnTo>
                        <a:pt x="76" y="6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0" name="Freeform 89"/>
                <p:cNvSpPr>
                  <a:spLocks/>
                </p:cNvSpPr>
                <p:nvPr/>
              </p:nvSpPr>
              <p:spPr bwMode="auto">
                <a:xfrm>
                  <a:off x="4089242" y="4603670"/>
                  <a:ext cx="59504" cy="89289"/>
                </a:xfrm>
                <a:custGeom>
                  <a:avLst/>
                  <a:gdLst>
                    <a:gd name="T0" fmla="*/ 0 w 64"/>
                    <a:gd name="T1" fmla="*/ 9 h 96"/>
                    <a:gd name="T2" fmla="*/ 33 w 64"/>
                    <a:gd name="T3" fmla="*/ 0 h 96"/>
                    <a:gd name="T4" fmla="*/ 55 w 64"/>
                    <a:gd name="T5" fmla="*/ 12 h 96"/>
                    <a:gd name="T6" fmla="*/ 64 w 64"/>
                    <a:gd name="T7" fmla="*/ 45 h 96"/>
                    <a:gd name="T8" fmla="*/ 39 w 64"/>
                    <a:gd name="T9" fmla="*/ 87 h 96"/>
                    <a:gd name="T10" fmla="*/ 6 w 64"/>
                    <a:gd name="T11" fmla="*/ 9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4" h="96">
                      <a:moveTo>
                        <a:pt x="0" y="9"/>
                      </a:moveTo>
                      <a:lnTo>
                        <a:pt x="33" y="0"/>
                      </a:lnTo>
                      <a:lnTo>
                        <a:pt x="55" y="12"/>
                      </a:lnTo>
                      <a:lnTo>
                        <a:pt x="64" y="45"/>
                      </a:lnTo>
                      <a:lnTo>
                        <a:pt x="39" y="87"/>
                      </a:lnTo>
                      <a:lnTo>
                        <a:pt x="6" y="9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1" name="Freeform 90"/>
                <p:cNvSpPr>
                  <a:spLocks/>
                </p:cNvSpPr>
                <p:nvPr/>
              </p:nvSpPr>
              <p:spPr bwMode="auto">
                <a:xfrm>
                  <a:off x="4089242" y="4462296"/>
                  <a:ext cx="126446" cy="111611"/>
                </a:xfrm>
                <a:custGeom>
                  <a:avLst/>
                  <a:gdLst>
                    <a:gd name="T0" fmla="*/ 39 w 138"/>
                    <a:gd name="T1" fmla="*/ 99 h 123"/>
                    <a:gd name="T2" fmla="*/ 75 w 138"/>
                    <a:gd name="T3" fmla="*/ 36 h 123"/>
                    <a:gd name="T4" fmla="*/ 109 w 138"/>
                    <a:gd name="T5" fmla="*/ 27 h 123"/>
                    <a:gd name="T6" fmla="*/ 129 w 138"/>
                    <a:gd name="T7" fmla="*/ 39 h 123"/>
                    <a:gd name="T8" fmla="*/ 138 w 138"/>
                    <a:gd name="T9" fmla="*/ 72 h 123"/>
                    <a:gd name="T10" fmla="*/ 114 w 138"/>
                    <a:gd name="T11" fmla="*/ 114 h 123"/>
                    <a:gd name="T12" fmla="*/ 80 w 138"/>
                    <a:gd name="T13" fmla="*/ 123 h 123"/>
                    <a:gd name="T14" fmla="*/ 17 w 138"/>
                    <a:gd name="T15" fmla="*/ 87 h 123"/>
                    <a:gd name="T16" fmla="*/ 0 w 138"/>
                    <a:gd name="T17" fmla="*/ 20 h 123"/>
                    <a:gd name="T18" fmla="*/ 11 w 138"/>
                    <a:gd name="T19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8" h="123">
                      <a:moveTo>
                        <a:pt x="39" y="99"/>
                      </a:moveTo>
                      <a:lnTo>
                        <a:pt x="75" y="36"/>
                      </a:lnTo>
                      <a:lnTo>
                        <a:pt x="109" y="27"/>
                      </a:lnTo>
                      <a:lnTo>
                        <a:pt x="129" y="39"/>
                      </a:lnTo>
                      <a:lnTo>
                        <a:pt x="138" y="72"/>
                      </a:lnTo>
                      <a:lnTo>
                        <a:pt x="114" y="114"/>
                      </a:lnTo>
                      <a:lnTo>
                        <a:pt x="80" y="123"/>
                      </a:lnTo>
                      <a:lnTo>
                        <a:pt x="17" y="87"/>
                      </a:lnTo>
                      <a:lnTo>
                        <a:pt x="0" y="20"/>
                      </a:lnTo>
                      <a:lnTo>
                        <a:pt x="11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92" name="Line 255"/>
                <p:cNvCxnSpPr/>
                <p:nvPr/>
              </p:nvCxnSpPr>
              <p:spPr bwMode="auto">
                <a:xfrm flipV="1">
                  <a:off x="3856094" y="3554524"/>
                  <a:ext cx="978095" cy="169277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93" name="Freeform 92"/>
                <p:cNvSpPr>
                  <a:spLocks/>
                </p:cNvSpPr>
                <p:nvPr/>
              </p:nvSpPr>
              <p:spPr bwMode="auto">
                <a:xfrm>
                  <a:off x="3766838" y="5247295"/>
                  <a:ext cx="89256" cy="126493"/>
                </a:xfrm>
                <a:custGeom>
                  <a:avLst/>
                  <a:gdLst>
                    <a:gd name="T0" fmla="*/ 0 w 94"/>
                    <a:gd name="T1" fmla="*/ 115 h 139"/>
                    <a:gd name="T2" fmla="*/ 42 w 94"/>
                    <a:gd name="T3" fmla="*/ 139 h 139"/>
                    <a:gd name="T4" fmla="*/ 94 w 94"/>
                    <a:gd name="T5" fmla="*/ 0 h 139"/>
                    <a:gd name="T6" fmla="*/ 0 w 94"/>
                    <a:gd name="T7" fmla="*/ 115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0" y="115"/>
                      </a:moveTo>
                      <a:lnTo>
                        <a:pt x="42" y="139"/>
                      </a:lnTo>
                      <a:lnTo>
                        <a:pt x="94" y="0"/>
                      </a:lnTo>
                      <a:lnTo>
                        <a:pt x="0" y="1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4" name="Freeform 93"/>
                <p:cNvSpPr>
                  <a:spLocks/>
                </p:cNvSpPr>
                <p:nvPr/>
              </p:nvSpPr>
              <p:spPr bwMode="auto">
                <a:xfrm>
                  <a:off x="3766838" y="5247295"/>
                  <a:ext cx="89256" cy="126493"/>
                </a:xfrm>
                <a:custGeom>
                  <a:avLst/>
                  <a:gdLst>
                    <a:gd name="T0" fmla="*/ 0 w 94"/>
                    <a:gd name="T1" fmla="*/ 115 h 139"/>
                    <a:gd name="T2" fmla="*/ 42 w 94"/>
                    <a:gd name="T3" fmla="*/ 139 h 139"/>
                    <a:gd name="T4" fmla="*/ 94 w 94"/>
                    <a:gd name="T5" fmla="*/ 0 h 139"/>
                    <a:gd name="T6" fmla="*/ 0 w 94"/>
                    <a:gd name="T7" fmla="*/ 115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0" y="115"/>
                      </a:moveTo>
                      <a:lnTo>
                        <a:pt x="42" y="139"/>
                      </a:lnTo>
                      <a:lnTo>
                        <a:pt x="94" y="0"/>
                      </a:lnTo>
                      <a:lnTo>
                        <a:pt x="0" y="115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5" name="Freeform 94"/>
                <p:cNvSpPr>
                  <a:spLocks/>
                </p:cNvSpPr>
                <p:nvPr/>
              </p:nvSpPr>
              <p:spPr bwMode="auto">
                <a:xfrm>
                  <a:off x="4834189" y="3424311"/>
                  <a:ext cx="85537" cy="130213"/>
                </a:xfrm>
                <a:custGeom>
                  <a:avLst/>
                  <a:gdLst>
                    <a:gd name="T0" fmla="*/ 52 w 94"/>
                    <a:gd name="T1" fmla="*/ 0 h 139"/>
                    <a:gd name="T2" fmla="*/ 94 w 94"/>
                    <a:gd name="T3" fmla="*/ 24 h 139"/>
                    <a:gd name="T4" fmla="*/ 0 w 94"/>
                    <a:gd name="T5" fmla="*/ 139 h 139"/>
                    <a:gd name="T6" fmla="*/ 52 w 94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52" y="0"/>
                      </a:moveTo>
                      <a:lnTo>
                        <a:pt x="94" y="24"/>
                      </a:lnTo>
                      <a:lnTo>
                        <a:pt x="0" y="139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6" name="Freeform 95"/>
                <p:cNvSpPr>
                  <a:spLocks/>
                </p:cNvSpPr>
                <p:nvPr/>
              </p:nvSpPr>
              <p:spPr bwMode="auto">
                <a:xfrm>
                  <a:off x="4834189" y="3424311"/>
                  <a:ext cx="85537" cy="130213"/>
                </a:xfrm>
                <a:custGeom>
                  <a:avLst/>
                  <a:gdLst>
                    <a:gd name="T0" fmla="*/ 52 w 94"/>
                    <a:gd name="T1" fmla="*/ 0 h 139"/>
                    <a:gd name="T2" fmla="*/ 94 w 94"/>
                    <a:gd name="T3" fmla="*/ 24 h 139"/>
                    <a:gd name="T4" fmla="*/ 0 w 94"/>
                    <a:gd name="T5" fmla="*/ 139 h 139"/>
                    <a:gd name="T6" fmla="*/ 52 w 94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4" h="139">
                      <a:moveTo>
                        <a:pt x="52" y="0"/>
                      </a:moveTo>
                      <a:lnTo>
                        <a:pt x="94" y="24"/>
                      </a:lnTo>
                      <a:lnTo>
                        <a:pt x="0" y="139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97" name="Line 260"/>
                <p:cNvCxnSpPr/>
                <p:nvPr/>
              </p:nvCxnSpPr>
              <p:spPr bwMode="auto">
                <a:xfrm>
                  <a:off x="4834189" y="3554524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" name="Line 261"/>
                <p:cNvCxnSpPr/>
                <p:nvPr/>
              </p:nvCxnSpPr>
              <p:spPr bwMode="auto">
                <a:xfrm>
                  <a:off x="3856094" y="5247295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" name="Line 262"/>
                <p:cNvCxnSpPr/>
                <p:nvPr/>
              </p:nvCxnSpPr>
              <p:spPr bwMode="auto">
                <a:xfrm>
                  <a:off x="3581653" y="3847271"/>
                  <a:ext cx="125681" cy="9045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0" name="Line 263"/>
                <p:cNvCxnSpPr/>
                <p:nvPr/>
              </p:nvCxnSpPr>
              <p:spPr bwMode="auto">
                <a:xfrm>
                  <a:off x="4982949" y="4860376"/>
                  <a:ext cx="111570" cy="8184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01" name="Freeform 100"/>
                <p:cNvSpPr>
                  <a:spLocks/>
                </p:cNvSpPr>
                <p:nvPr/>
              </p:nvSpPr>
              <p:spPr bwMode="auto">
                <a:xfrm>
                  <a:off x="3967739" y="3965901"/>
                  <a:ext cx="100413" cy="100450"/>
                </a:xfrm>
                <a:custGeom>
                  <a:avLst/>
                  <a:gdLst>
                    <a:gd name="T0" fmla="*/ 6 w 108"/>
                    <a:gd name="T1" fmla="*/ 79 h 107"/>
                    <a:gd name="T2" fmla="*/ 0 w 108"/>
                    <a:gd name="T3" fmla="*/ 45 h 107"/>
                    <a:gd name="T4" fmla="*/ 30 w 108"/>
                    <a:gd name="T5" fmla="*/ 6 h 107"/>
                    <a:gd name="T6" fmla="*/ 63 w 108"/>
                    <a:gd name="T7" fmla="*/ 0 h 107"/>
                    <a:gd name="T8" fmla="*/ 102 w 108"/>
                    <a:gd name="T9" fmla="*/ 28 h 107"/>
                    <a:gd name="T10" fmla="*/ 108 w 108"/>
                    <a:gd name="T11" fmla="*/ 63 h 107"/>
                    <a:gd name="T12" fmla="*/ 79 w 108"/>
                    <a:gd name="T13" fmla="*/ 102 h 107"/>
                    <a:gd name="T14" fmla="*/ 45 w 108"/>
                    <a:gd name="T15" fmla="*/ 107 h 107"/>
                    <a:gd name="T16" fmla="*/ 6 w 108"/>
                    <a:gd name="T17" fmla="*/ 79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8" h="107">
                      <a:moveTo>
                        <a:pt x="6" y="79"/>
                      </a:moveTo>
                      <a:lnTo>
                        <a:pt x="0" y="45"/>
                      </a:lnTo>
                      <a:lnTo>
                        <a:pt x="30" y="6"/>
                      </a:lnTo>
                      <a:lnTo>
                        <a:pt x="63" y="0"/>
                      </a:lnTo>
                      <a:lnTo>
                        <a:pt x="102" y="28"/>
                      </a:lnTo>
                      <a:lnTo>
                        <a:pt x="108" y="63"/>
                      </a:lnTo>
                      <a:lnTo>
                        <a:pt x="79" y="102"/>
                      </a:lnTo>
                      <a:lnTo>
                        <a:pt x="45" y="107"/>
                      </a:lnTo>
                      <a:lnTo>
                        <a:pt x="6" y="79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02" name="Line 265"/>
                <p:cNvCxnSpPr/>
                <p:nvPr/>
              </p:nvCxnSpPr>
              <p:spPr bwMode="auto">
                <a:xfrm flipV="1">
                  <a:off x="3952863" y="3980783"/>
                  <a:ext cx="133884" cy="7068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03" name="Freeform 102"/>
                <p:cNvSpPr>
                  <a:spLocks/>
                </p:cNvSpPr>
                <p:nvPr/>
              </p:nvSpPr>
              <p:spPr bwMode="auto">
                <a:xfrm>
                  <a:off x="4053276" y="4029148"/>
                  <a:ext cx="137603" cy="148815"/>
                </a:xfrm>
                <a:custGeom>
                  <a:avLst/>
                  <a:gdLst>
                    <a:gd name="T0" fmla="*/ 71 w 150"/>
                    <a:gd name="T1" fmla="*/ 4 h 160"/>
                    <a:gd name="T2" fmla="*/ 105 w 150"/>
                    <a:gd name="T3" fmla="*/ 0 h 160"/>
                    <a:gd name="T4" fmla="*/ 144 w 150"/>
                    <a:gd name="T5" fmla="*/ 28 h 160"/>
                    <a:gd name="T6" fmla="*/ 150 w 150"/>
                    <a:gd name="T7" fmla="*/ 62 h 160"/>
                    <a:gd name="T8" fmla="*/ 135 w 150"/>
                    <a:gd name="T9" fmla="*/ 81 h 160"/>
                    <a:gd name="T10" fmla="*/ 101 w 150"/>
                    <a:gd name="T11" fmla="*/ 87 h 160"/>
                    <a:gd name="T12" fmla="*/ 62 w 150"/>
                    <a:gd name="T13" fmla="*/ 58 h 160"/>
                    <a:gd name="T14" fmla="*/ 28 w 150"/>
                    <a:gd name="T15" fmla="*/ 64 h 160"/>
                    <a:gd name="T16" fmla="*/ 0 w 150"/>
                    <a:gd name="T17" fmla="*/ 104 h 160"/>
                    <a:gd name="T18" fmla="*/ 78 w 150"/>
                    <a:gd name="T19" fmla="*/ 160 h 1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0" h="160">
                      <a:moveTo>
                        <a:pt x="71" y="4"/>
                      </a:moveTo>
                      <a:lnTo>
                        <a:pt x="105" y="0"/>
                      </a:lnTo>
                      <a:lnTo>
                        <a:pt x="144" y="28"/>
                      </a:lnTo>
                      <a:lnTo>
                        <a:pt x="150" y="62"/>
                      </a:lnTo>
                      <a:lnTo>
                        <a:pt x="135" y="81"/>
                      </a:lnTo>
                      <a:lnTo>
                        <a:pt x="101" y="87"/>
                      </a:lnTo>
                      <a:lnTo>
                        <a:pt x="62" y="58"/>
                      </a:lnTo>
                      <a:lnTo>
                        <a:pt x="28" y="64"/>
                      </a:lnTo>
                      <a:lnTo>
                        <a:pt x="0" y="104"/>
                      </a:lnTo>
                      <a:lnTo>
                        <a:pt x="78" y="16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4" name="Freeform 103"/>
                <p:cNvSpPr>
                  <a:spLocks/>
                </p:cNvSpPr>
                <p:nvPr/>
              </p:nvSpPr>
              <p:spPr bwMode="auto">
                <a:xfrm>
                  <a:off x="4187159" y="4137039"/>
                  <a:ext cx="107851" cy="107891"/>
                </a:xfrm>
                <a:custGeom>
                  <a:avLst/>
                  <a:gdLst>
                    <a:gd name="T0" fmla="*/ 78 w 115"/>
                    <a:gd name="T1" fmla="*/ 92 h 117"/>
                    <a:gd name="T2" fmla="*/ 0 w 115"/>
                    <a:gd name="T3" fmla="*/ 35 h 117"/>
                    <a:gd name="T4" fmla="*/ 115 w 115"/>
                    <a:gd name="T5" fmla="*/ 0 h 117"/>
                    <a:gd name="T6" fmla="*/ 30 w 115"/>
                    <a:gd name="T7" fmla="*/ 117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5" h="117">
                      <a:moveTo>
                        <a:pt x="78" y="92"/>
                      </a:moveTo>
                      <a:lnTo>
                        <a:pt x="0" y="35"/>
                      </a:lnTo>
                      <a:lnTo>
                        <a:pt x="115" y="0"/>
                      </a:lnTo>
                      <a:lnTo>
                        <a:pt x="30" y="117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05" name="Line 268"/>
                <p:cNvCxnSpPr/>
                <p:nvPr/>
              </p:nvCxnSpPr>
              <p:spPr bwMode="auto">
                <a:xfrm flipH="1" flipV="1">
                  <a:off x="3815185" y="4015851"/>
                  <a:ext cx="1056194" cy="76639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06" name="Freeform 105"/>
                <p:cNvSpPr>
                  <a:spLocks/>
                </p:cNvSpPr>
                <p:nvPr/>
              </p:nvSpPr>
              <p:spPr bwMode="auto">
                <a:xfrm>
                  <a:off x="4871379" y="4782248"/>
                  <a:ext cx="126446" cy="96730"/>
                </a:xfrm>
                <a:custGeom>
                  <a:avLst/>
                  <a:gdLst>
                    <a:gd name="T0" fmla="*/ 133 w 133"/>
                    <a:gd name="T1" fmla="*/ 66 h 105"/>
                    <a:gd name="T2" fmla="*/ 104 w 133"/>
                    <a:gd name="T3" fmla="*/ 105 h 105"/>
                    <a:gd name="T4" fmla="*/ 0 w 133"/>
                    <a:gd name="T5" fmla="*/ 0 h 105"/>
                    <a:gd name="T6" fmla="*/ 133 w 133"/>
                    <a:gd name="T7" fmla="*/ 66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3" h="105">
                      <a:moveTo>
                        <a:pt x="133" y="66"/>
                      </a:moveTo>
                      <a:lnTo>
                        <a:pt x="104" y="105"/>
                      </a:lnTo>
                      <a:lnTo>
                        <a:pt x="0" y="0"/>
                      </a:lnTo>
                      <a:lnTo>
                        <a:pt x="133" y="6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7" name="Freeform 106"/>
                <p:cNvSpPr>
                  <a:spLocks/>
                </p:cNvSpPr>
                <p:nvPr/>
              </p:nvSpPr>
              <p:spPr bwMode="auto">
                <a:xfrm>
                  <a:off x="4871379" y="4782248"/>
                  <a:ext cx="126446" cy="96730"/>
                </a:xfrm>
                <a:custGeom>
                  <a:avLst/>
                  <a:gdLst>
                    <a:gd name="T0" fmla="*/ 133 w 133"/>
                    <a:gd name="T1" fmla="*/ 66 h 105"/>
                    <a:gd name="T2" fmla="*/ 104 w 133"/>
                    <a:gd name="T3" fmla="*/ 105 h 105"/>
                    <a:gd name="T4" fmla="*/ 0 w 133"/>
                    <a:gd name="T5" fmla="*/ 0 h 105"/>
                    <a:gd name="T6" fmla="*/ 133 w 133"/>
                    <a:gd name="T7" fmla="*/ 66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3" h="105">
                      <a:moveTo>
                        <a:pt x="133" y="66"/>
                      </a:moveTo>
                      <a:lnTo>
                        <a:pt x="104" y="105"/>
                      </a:lnTo>
                      <a:lnTo>
                        <a:pt x="0" y="0"/>
                      </a:lnTo>
                      <a:lnTo>
                        <a:pt x="133" y="6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8" name="Freeform 107"/>
                <p:cNvSpPr>
                  <a:spLocks/>
                </p:cNvSpPr>
                <p:nvPr/>
              </p:nvSpPr>
              <p:spPr bwMode="auto">
                <a:xfrm>
                  <a:off x="3692458" y="3919121"/>
                  <a:ext cx="122727" cy="96730"/>
                </a:xfrm>
                <a:custGeom>
                  <a:avLst/>
                  <a:gdLst>
                    <a:gd name="T0" fmla="*/ 28 w 132"/>
                    <a:gd name="T1" fmla="*/ 0 h 106"/>
                    <a:gd name="T2" fmla="*/ 0 w 132"/>
                    <a:gd name="T3" fmla="*/ 40 h 106"/>
                    <a:gd name="T4" fmla="*/ 132 w 132"/>
                    <a:gd name="T5" fmla="*/ 106 h 106"/>
                    <a:gd name="T6" fmla="*/ 28 w 132"/>
                    <a:gd name="T7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2" h="106">
                      <a:moveTo>
                        <a:pt x="28" y="0"/>
                      </a:moveTo>
                      <a:lnTo>
                        <a:pt x="0" y="40"/>
                      </a:lnTo>
                      <a:lnTo>
                        <a:pt x="132" y="106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9" name="Freeform 108"/>
                <p:cNvSpPr>
                  <a:spLocks/>
                </p:cNvSpPr>
                <p:nvPr/>
              </p:nvSpPr>
              <p:spPr bwMode="auto">
                <a:xfrm>
                  <a:off x="3692458" y="3919121"/>
                  <a:ext cx="122727" cy="96730"/>
                </a:xfrm>
                <a:custGeom>
                  <a:avLst/>
                  <a:gdLst>
                    <a:gd name="T0" fmla="*/ 28 w 132"/>
                    <a:gd name="T1" fmla="*/ 0 h 106"/>
                    <a:gd name="T2" fmla="*/ 0 w 132"/>
                    <a:gd name="T3" fmla="*/ 40 h 106"/>
                    <a:gd name="T4" fmla="*/ 132 w 132"/>
                    <a:gd name="T5" fmla="*/ 106 h 106"/>
                    <a:gd name="T6" fmla="*/ 28 w 132"/>
                    <a:gd name="T7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2" h="106">
                      <a:moveTo>
                        <a:pt x="28" y="0"/>
                      </a:moveTo>
                      <a:lnTo>
                        <a:pt x="0" y="40"/>
                      </a:lnTo>
                      <a:lnTo>
                        <a:pt x="132" y="106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10" name="Line 273"/>
                <p:cNvCxnSpPr/>
                <p:nvPr/>
              </p:nvCxnSpPr>
              <p:spPr bwMode="auto">
                <a:xfrm>
                  <a:off x="3815185" y="4015851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1" name="Line 274"/>
                <p:cNvCxnSpPr/>
                <p:nvPr/>
              </p:nvCxnSpPr>
              <p:spPr bwMode="auto">
                <a:xfrm>
                  <a:off x="4871379" y="4782248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2" name="Line 275"/>
                <p:cNvCxnSpPr/>
                <p:nvPr/>
              </p:nvCxnSpPr>
              <p:spPr bwMode="auto">
                <a:xfrm flipV="1">
                  <a:off x="2171390" y="4785969"/>
                  <a:ext cx="0" cy="28646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3" name="Line 277"/>
                <p:cNvCxnSpPr/>
                <p:nvPr/>
              </p:nvCxnSpPr>
              <p:spPr bwMode="auto">
                <a:xfrm>
                  <a:off x="2308993" y="4852935"/>
                  <a:ext cx="271486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14" name="Freeform 113"/>
                <p:cNvSpPr>
                  <a:spLocks/>
                </p:cNvSpPr>
                <p:nvPr/>
              </p:nvSpPr>
              <p:spPr bwMode="auto">
                <a:xfrm>
                  <a:off x="2171390" y="4830613"/>
                  <a:ext cx="137603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5" name="Freeform 114"/>
                <p:cNvSpPr>
                  <a:spLocks/>
                </p:cNvSpPr>
                <p:nvPr/>
              </p:nvSpPr>
              <p:spPr bwMode="auto">
                <a:xfrm>
                  <a:off x="2171390" y="4830613"/>
                  <a:ext cx="137603" cy="44645"/>
                </a:xfrm>
                <a:custGeom>
                  <a:avLst/>
                  <a:gdLst>
                    <a:gd name="T0" fmla="*/ 146 w 146"/>
                    <a:gd name="T1" fmla="*/ 0 h 49"/>
                    <a:gd name="T2" fmla="*/ 146 w 146"/>
                    <a:gd name="T3" fmla="*/ 49 h 49"/>
                    <a:gd name="T4" fmla="*/ 0 w 146"/>
                    <a:gd name="T5" fmla="*/ 24 h 49"/>
                    <a:gd name="T6" fmla="*/ 146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146" y="0"/>
                      </a:moveTo>
                      <a:lnTo>
                        <a:pt x="146" y="49"/>
                      </a:lnTo>
                      <a:lnTo>
                        <a:pt x="0" y="24"/>
                      </a:lnTo>
                      <a:lnTo>
                        <a:pt x="146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6" name="Freeform 115"/>
                <p:cNvSpPr>
                  <a:spLocks/>
                </p:cNvSpPr>
                <p:nvPr/>
              </p:nvSpPr>
              <p:spPr bwMode="auto">
                <a:xfrm>
                  <a:off x="2580479" y="4830613"/>
                  <a:ext cx="133884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7" name="Freeform 116"/>
                <p:cNvSpPr>
                  <a:spLocks/>
                </p:cNvSpPr>
                <p:nvPr/>
              </p:nvSpPr>
              <p:spPr bwMode="auto">
                <a:xfrm>
                  <a:off x="2580479" y="4830613"/>
                  <a:ext cx="133884" cy="44645"/>
                </a:xfrm>
                <a:custGeom>
                  <a:avLst/>
                  <a:gdLst>
                    <a:gd name="T0" fmla="*/ 0 w 146"/>
                    <a:gd name="T1" fmla="*/ 0 h 49"/>
                    <a:gd name="T2" fmla="*/ 0 w 146"/>
                    <a:gd name="T3" fmla="*/ 49 h 49"/>
                    <a:gd name="T4" fmla="*/ 146 w 146"/>
                    <a:gd name="T5" fmla="*/ 24 h 49"/>
                    <a:gd name="T6" fmla="*/ 0 w 146"/>
                    <a:gd name="T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6" h="49">
                      <a:moveTo>
                        <a:pt x="0" y="0"/>
                      </a:moveTo>
                      <a:lnTo>
                        <a:pt x="0" y="49"/>
                      </a:lnTo>
                      <a:lnTo>
                        <a:pt x="146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8" name="Freeform 117"/>
                <p:cNvSpPr>
                  <a:spLocks/>
                </p:cNvSpPr>
                <p:nvPr/>
              </p:nvSpPr>
              <p:spPr bwMode="auto">
                <a:xfrm>
                  <a:off x="2372216" y="4681798"/>
                  <a:ext cx="22314" cy="137654"/>
                </a:xfrm>
                <a:custGeom>
                  <a:avLst/>
                  <a:gdLst>
                    <a:gd name="T0" fmla="*/ 0 w 24"/>
                    <a:gd name="T1" fmla="*/ 24 h 146"/>
                    <a:gd name="T2" fmla="*/ 24 w 24"/>
                    <a:gd name="T3" fmla="*/ 0 h 146"/>
                    <a:gd name="T4" fmla="*/ 24 w 24"/>
                    <a:gd name="T5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4" h="146">
                      <a:moveTo>
                        <a:pt x="0" y="24"/>
                      </a:moveTo>
                      <a:lnTo>
                        <a:pt x="24" y="0"/>
                      </a:lnTo>
                      <a:lnTo>
                        <a:pt x="24" y="146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19" name="Line 283"/>
                <p:cNvCxnSpPr/>
                <p:nvPr/>
              </p:nvCxnSpPr>
              <p:spPr bwMode="auto">
                <a:xfrm>
                  <a:off x="2372216" y="4819452"/>
                  <a:ext cx="44628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20" name="Freeform 119"/>
                <p:cNvSpPr>
                  <a:spLocks/>
                </p:cNvSpPr>
                <p:nvPr/>
              </p:nvSpPr>
              <p:spPr bwMode="auto">
                <a:xfrm>
                  <a:off x="2461471" y="4681798"/>
                  <a:ext cx="66942" cy="137654"/>
                </a:xfrm>
                <a:custGeom>
                  <a:avLst/>
                  <a:gdLst>
                    <a:gd name="T0" fmla="*/ 24 w 72"/>
                    <a:gd name="T1" fmla="*/ 146 h 146"/>
                    <a:gd name="T2" fmla="*/ 0 w 72"/>
                    <a:gd name="T3" fmla="*/ 121 h 146"/>
                    <a:gd name="T4" fmla="*/ 0 w 72"/>
                    <a:gd name="T5" fmla="*/ 24 h 146"/>
                    <a:gd name="T6" fmla="*/ 24 w 72"/>
                    <a:gd name="T7" fmla="*/ 0 h 146"/>
                    <a:gd name="T8" fmla="*/ 49 w 72"/>
                    <a:gd name="T9" fmla="*/ 0 h 146"/>
                    <a:gd name="T10" fmla="*/ 72 w 72"/>
                    <a:gd name="T11" fmla="*/ 24 h 146"/>
                    <a:gd name="T12" fmla="*/ 72 w 72"/>
                    <a:gd name="T13" fmla="*/ 121 h 146"/>
                    <a:gd name="T14" fmla="*/ 49 w 72"/>
                    <a:gd name="T15" fmla="*/ 146 h 146"/>
                    <a:gd name="T16" fmla="*/ 24 w 72"/>
                    <a:gd name="T17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2" h="146">
                      <a:moveTo>
                        <a:pt x="24" y="146"/>
                      </a:moveTo>
                      <a:lnTo>
                        <a:pt x="0" y="121"/>
                      </a:lnTo>
                      <a:lnTo>
                        <a:pt x="0" y="24"/>
                      </a:lnTo>
                      <a:lnTo>
                        <a:pt x="24" y="0"/>
                      </a:lnTo>
                      <a:lnTo>
                        <a:pt x="49" y="0"/>
                      </a:lnTo>
                      <a:lnTo>
                        <a:pt x="72" y="24"/>
                      </a:lnTo>
                      <a:lnTo>
                        <a:pt x="72" y="121"/>
                      </a:lnTo>
                      <a:lnTo>
                        <a:pt x="49" y="146"/>
                      </a:lnTo>
                      <a:lnTo>
                        <a:pt x="24" y="146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21" name="Line 288"/>
                <p:cNvCxnSpPr/>
                <p:nvPr/>
              </p:nvCxnSpPr>
              <p:spPr bwMode="auto">
                <a:xfrm flipH="1">
                  <a:off x="1795772" y="5105921"/>
                  <a:ext cx="34214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2" name="Line 289"/>
                <p:cNvCxnSpPr/>
                <p:nvPr/>
              </p:nvCxnSpPr>
              <p:spPr bwMode="auto">
                <a:xfrm flipH="1">
                  <a:off x="1795772" y="3692178"/>
                  <a:ext cx="34214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3" name="Line 290"/>
                <p:cNvCxnSpPr/>
                <p:nvPr/>
              </p:nvCxnSpPr>
              <p:spPr bwMode="auto">
                <a:xfrm flipV="1">
                  <a:off x="1862714" y="3829832"/>
                  <a:ext cx="0" cy="113843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24" name="Freeform 123"/>
                <p:cNvSpPr>
                  <a:spLocks/>
                </p:cNvSpPr>
                <p:nvPr/>
              </p:nvSpPr>
              <p:spPr bwMode="auto">
                <a:xfrm>
                  <a:off x="1840400" y="4968267"/>
                  <a:ext cx="44628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124"/>
                <p:cNvSpPr>
                  <a:spLocks/>
                </p:cNvSpPr>
                <p:nvPr/>
              </p:nvSpPr>
              <p:spPr bwMode="auto">
                <a:xfrm>
                  <a:off x="1840400" y="4968267"/>
                  <a:ext cx="44628" cy="137654"/>
                </a:xfrm>
                <a:custGeom>
                  <a:avLst/>
                  <a:gdLst>
                    <a:gd name="T0" fmla="*/ 0 w 49"/>
                    <a:gd name="T1" fmla="*/ 0 h 147"/>
                    <a:gd name="T2" fmla="*/ 49 w 49"/>
                    <a:gd name="T3" fmla="*/ 0 h 147"/>
                    <a:gd name="T4" fmla="*/ 25 w 49"/>
                    <a:gd name="T5" fmla="*/ 147 h 147"/>
                    <a:gd name="T6" fmla="*/ 0 w 4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0"/>
                      </a:moveTo>
                      <a:lnTo>
                        <a:pt x="49" y="0"/>
                      </a:lnTo>
                      <a:lnTo>
                        <a:pt x="25" y="14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125"/>
                <p:cNvSpPr>
                  <a:spLocks/>
                </p:cNvSpPr>
                <p:nvPr/>
              </p:nvSpPr>
              <p:spPr bwMode="auto">
                <a:xfrm>
                  <a:off x="1840400" y="3692178"/>
                  <a:ext cx="44628" cy="137654"/>
                </a:xfrm>
                <a:custGeom>
                  <a:avLst/>
                  <a:gdLst>
                    <a:gd name="T0" fmla="*/ 0 w 49"/>
                    <a:gd name="T1" fmla="*/ 147 h 147"/>
                    <a:gd name="T2" fmla="*/ 49 w 49"/>
                    <a:gd name="T3" fmla="*/ 147 h 147"/>
                    <a:gd name="T4" fmla="*/ 25 w 49"/>
                    <a:gd name="T5" fmla="*/ 0 h 147"/>
                    <a:gd name="T6" fmla="*/ 0 w 49"/>
                    <a:gd name="T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147"/>
                      </a:moveTo>
                      <a:lnTo>
                        <a:pt x="49" y="147"/>
                      </a:lnTo>
                      <a:lnTo>
                        <a:pt x="25" y="0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126"/>
                <p:cNvSpPr>
                  <a:spLocks/>
                </p:cNvSpPr>
                <p:nvPr/>
              </p:nvSpPr>
              <p:spPr bwMode="auto">
                <a:xfrm>
                  <a:off x="1840400" y="3692178"/>
                  <a:ext cx="44628" cy="137654"/>
                </a:xfrm>
                <a:custGeom>
                  <a:avLst/>
                  <a:gdLst>
                    <a:gd name="T0" fmla="*/ 0 w 49"/>
                    <a:gd name="T1" fmla="*/ 147 h 147"/>
                    <a:gd name="T2" fmla="*/ 49 w 49"/>
                    <a:gd name="T3" fmla="*/ 147 h 147"/>
                    <a:gd name="T4" fmla="*/ 25 w 49"/>
                    <a:gd name="T5" fmla="*/ 0 h 147"/>
                    <a:gd name="T6" fmla="*/ 0 w 49"/>
                    <a:gd name="T7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9" h="147">
                      <a:moveTo>
                        <a:pt x="0" y="147"/>
                      </a:moveTo>
                      <a:lnTo>
                        <a:pt x="49" y="147"/>
                      </a:lnTo>
                      <a:lnTo>
                        <a:pt x="25" y="0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127"/>
                <p:cNvSpPr>
                  <a:spLocks/>
                </p:cNvSpPr>
                <p:nvPr/>
              </p:nvSpPr>
              <p:spPr bwMode="auto">
                <a:xfrm>
                  <a:off x="1691640" y="4384168"/>
                  <a:ext cx="137603" cy="93009"/>
                </a:xfrm>
                <a:custGeom>
                  <a:avLst/>
                  <a:gdLst>
                    <a:gd name="T0" fmla="*/ 25 w 147"/>
                    <a:gd name="T1" fmla="*/ 97 h 97"/>
                    <a:gd name="T2" fmla="*/ 0 w 147"/>
                    <a:gd name="T3" fmla="*/ 72 h 97"/>
                    <a:gd name="T4" fmla="*/ 0 w 147"/>
                    <a:gd name="T5" fmla="*/ 24 h 97"/>
                    <a:gd name="T6" fmla="*/ 25 w 147"/>
                    <a:gd name="T7" fmla="*/ 0 h 97"/>
                    <a:gd name="T8" fmla="*/ 49 w 147"/>
                    <a:gd name="T9" fmla="*/ 0 h 97"/>
                    <a:gd name="T10" fmla="*/ 74 w 147"/>
                    <a:gd name="T11" fmla="*/ 24 h 97"/>
                    <a:gd name="T12" fmla="*/ 74 w 147"/>
                    <a:gd name="T13" fmla="*/ 72 h 97"/>
                    <a:gd name="T14" fmla="*/ 97 w 147"/>
                    <a:gd name="T15" fmla="*/ 97 h 97"/>
                    <a:gd name="T16" fmla="*/ 147 w 147"/>
                    <a:gd name="T17" fmla="*/ 97 h 97"/>
                    <a:gd name="T18" fmla="*/ 147 w 147"/>
                    <a:gd name="T19" fmla="*/ 0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7" h="97">
                      <a:moveTo>
                        <a:pt x="25" y="97"/>
                      </a:moveTo>
                      <a:lnTo>
                        <a:pt x="0" y="72"/>
                      </a:lnTo>
                      <a:lnTo>
                        <a:pt x="0" y="24"/>
                      </a:lnTo>
                      <a:lnTo>
                        <a:pt x="25" y="0"/>
                      </a:lnTo>
                      <a:lnTo>
                        <a:pt x="49" y="0"/>
                      </a:lnTo>
                      <a:lnTo>
                        <a:pt x="74" y="24"/>
                      </a:lnTo>
                      <a:lnTo>
                        <a:pt x="74" y="72"/>
                      </a:lnTo>
                      <a:lnTo>
                        <a:pt x="97" y="97"/>
                      </a:lnTo>
                      <a:lnTo>
                        <a:pt x="147" y="97"/>
                      </a:lnTo>
                      <a:lnTo>
                        <a:pt x="147" y="0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128"/>
                <p:cNvSpPr>
                  <a:spLocks/>
                </p:cNvSpPr>
                <p:nvPr/>
              </p:nvSpPr>
              <p:spPr bwMode="auto">
                <a:xfrm>
                  <a:off x="1691640" y="4250234"/>
                  <a:ext cx="137603" cy="89289"/>
                </a:xfrm>
                <a:custGeom>
                  <a:avLst/>
                  <a:gdLst>
                    <a:gd name="T0" fmla="*/ 74 w 147"/>
                    <a:gd name="T1" fmla="*/ 97 h 97"/>
                    <a:gd name="T2" fmla="*/ 74 w 147"/>
                    <a:gd name="T3" fmla="*/ 24 h 97"/>
                    <a:gd name="T4" fmla="*/ 97 w 147"/>
                    <a:gd name="T5" fmla="*/ 0 h 97"/>
                    <a:gd name="T6" fmla="*/ 122 w 147"/>
                    <a:gd name="T7" fmla="*/ 0 h 97"/>
                    <a:gd name="T8" fmla="*/ 147 w 147"/>
                    <a:gd name="T9" fmla="*/ 24 h 97"/>
                    <a:gd name="T10" fmla="*/ 147 w 147"/>
                    <a:gd name="T11" fmla="*/ 73 h 97"/>
                    <a:gd name="T12" fmla="*/ 122 w 147"/>
                    <a:gd name="T13" fmla="*/ 97 h 97"/>
                    <a:gd name="T14" fmla="*/ 49 w 147"/>
                    <a:gd name="T15" fmla="*/ 97 h 97"/>
                    <a:gd name="T16" fmla="*/ 0 w 147"/>
                    <a:gd name="T17" fmla="*/ 49 h 97"/>
                    <a:gd name="T18" fmla="*/ 0 w 147"/>
                    <a:gd name="T19" fmla="*/ 24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7" h="97">
                      <a:moveTo>
                        <a:pt x="74" y="97"/>
                      </a:moveTo>
                      <a:lnTo>
                        <a:pt x="74" y="24"/>
                      </a:lnTo>
                      <a:lnTo>
                        <a:pt x="97" y="0"/>
                      </a:lnTo>
                      <a:lnTo>
                        <a:pt x="122" y="0"/>
                      </a:lnTo>
                      <a:lnTo>
                        <a:pt x="147" y="24"/>
                      </a:lnTo>
                      <a:lnTo>
                        <a:pt x="147" y="73"/>
                      </a:lnTo>
                      <a:lnTo>
                        <a:pt x="122" y="97"/>
                      </a:lnTo>
                      <a:lnTo>
                        <a:pt x="49" y="97"/>
                      </a:lnTo>
                      <a:lnTo>
                        <a:pt x="0" y="49"/>
                      </a:lnTo>
                      <a:lnTo>
                        <a:pt x="0" y="24"/>
                      </a:lnTo>
                    </a:path>
                  </a:pathLst>
                </a:cu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130" name="Line 299"/>
                <p:cNvCxnSpPr/>
                <p:nvPr/>
              </p:nvCxnSpPr>
              <p:spPr bwMode="auto">
                <a:xfrm>
                  <a:off x="1862714" y="3692178"/>
                  <a:ext cx="3719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1" name="Straight Connector 130"/>
                <p:cNvCxnSpPr/>
                <p:nvPr/>
              </p:nvCxnSpPr>
              <p:spPr>
                <a:xfrm>
                  <a:off x="3263784" y="3175046"/>
                  <a:ext cx="0" cy="244800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Straight Connector 131"/>
                <p:cNvCxnSpPr/>
                <p:nvPr/>
              </p:nvCxnSpPr>
              <p:spPr>
                <a:xfrm>
                  <a:off x="5426033" y="3175046"/>
                  <a:ext cx="0" cy="244800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79" name="Straight Connector 278"/>
            <p:cNvCxnSpPr/>
            <p:nvPr/>
          </p:nvCxnSpPr>
          <p:spPr>
            <a:xfrm>
              <a:off x="7002884" y="3708623"/>
              <a:ext cx="0" cy="2448007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/>
            <p:nvPr/>
          </p:nvCxnSpPr>
          <p:spPr>
            <a:xfrm>
              <a:off x="7809453" y="3708623"/>
              <a:ext cx="0" cy="2448007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69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" name="Group 645"/>
          <p:cNvGrpSpPr>
            <a:grpSpLocks noChangeAspect="1"/>
          </p:cNvGrpSpPr>
          <p:nvPr/>
        </p:nvGrpSpPr>
        <p:grpSpPr>
          <a:xfrm>
            <a:off x="1591552" y="3475650"/>
            <a:ext cx="3345428" cy="2489397"/>
            <a:chOff x="190080" y="1049020"/>
            <a:chExt cx="862330" cy="643255"/>
          </a:xfrm>
        </p:grpSpPr>
        <p:cxnSp>
          <p:nvCxnSpPr>
            <p:cNvPr id="647" name="Line 304"/>
            <p:cNvCxnSpPr/>
            <p:nvPr/>
          </p:nvCxnSpPr>
          <p:spPr bwMode="auto">
            <a:xfrm>
              <a:off x="226275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8" name="Line 305"/>
            <p:cNvCxnSpPr/>
            <p:nvPr/>
          </p:nvCxnSpPr>
          <p:spPr bwMode="auto">
            <a:xfrm>
              <a:off x="31390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9" name="Line 306"/>
            <p:cNvCxnSpPr/>
            <p:nvPr/>
          </p:nvCxnSpPr>
          <p:spPr bwMode="auto">
            <a:xfrm>
              <a:off x="360895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0" name="Line 307"/>
            <p:cNvCxnSpPr/>
            <p:nvPr/>
          </p:nvCxnSpPr>
          <p:spPr bwMode="auto">
            <a:xfrm>
              <a:off x="502500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1" name="Line 308"/>
            <p:cNvCxnSpPr/>
            <p:nvPr/>
          </p:nvCxnSpPr>
          <p:spPr bwMode="auto">
            <a:xfrm>
              <a:off x="549490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2" name="Line 309"/>
            <p:cNvCxnSpPr/>
            <p:nvPr/>
          </p:nvCxnSpPr>
          <p:spPr bwMode="auto">
            <a:xfrm>
              <a:off x="69109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3" name="Line 310"/>
            <p:cNvCxnSpPr/>
            <p:nvPr/>
          </p:nvCxnSpPr>
          <p:spPr bwMode="auto">
            <a:xfrm>
              <a:off x="738085" y="1278255"/>
              <a:ext cx="11747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4" name="Line 311"/>
            <p:cNvCxnSpPr/>
            <p:nvPr/>
          </p:nvCxnSpPr>
          <p:spPr bwMode="auto">
            <a:xfrm>
              <a:off x="879055" y="1278255"/>
              <a:ext cx="241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5" name="Line 312"/>
            <p:cNvCxnSpPr/>
            <p:nvPr/>
          </p:nvCxnSpPr>
          <p:spPr bwMode="auto">
            <a:xfrm>
              <a:off x="926680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6" name="Line 325"/>
            <p:cNvCxnSpPr/>
            <p:nvPr/>
          </p:nvCxnSpPr>
          <p:spPr bwMode="auto">
            <a:xfrm>
              <a:off x="33613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7" name="Line 326"/>
            <p:cNvCxnSpPr/>
            <p:nvPr/>
          </p:nvCxnSpPr>
          <p:spPr bwMode="auto">
            <a:xfrm>
              <a:off x="89239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8" name="Line 327"/>
            <p:cNvCxnSpPr/>
            <p:nvPr/>
          </p:nvCxnSpPr>
          <p:spPr bwMode="auto">
            <a:xfrm>
              <a:off x="369150" y="1633855"/>
              <a:ext cx="4902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59" name="Freeform 658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0" name="Freeform 659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1" name="Freeform 660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2" name="Freeform 661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3" name="Freeform 662"/>
            <p:cNvSpPr>
              <a:spLocks/>
            </p:cNvSpPr>
            <p:nvPr/>
          </p:nvSpPr>
          <p:spPr bwMode="auto">
            <a:xfrm>
              <a:off x="595210" y="1596390"/>
              <a:ext cx="15240" cy="23495"/>
            </a:xfrm>
            <a:custGeom>
              <a:avLst/>
              <a:gdLst>
                <a:gd name="T0" fmla="*/ 0 w 97"/>
                <a:gd name="T1" fmla="*/ 74 h 147"/>
                <a:gd name="T2" fmla="*/ 72 w 97"/>
                <a:gd name="T3" fmla="*/ 74 h 147"/>
                <a:gd name="T4" fmla="*/ 97 w 97"/>
                <a:gd name="T5" fmla="*/ 98 h 147"/>
                <a:gd name="T6" fmla="*/ 97 w 97"/>
                <a:gd name="T7" fmla="*/ 122 h 147"/>
                <a:gd name="T8" fmla="*/ 72 w 97"/>
                <a:gd name="T9" fmla="*/ 147 h 147"/>
                <a:gd name="T10" fmla="*/ 23 w 97"/>
                <a:gd name="T11" fmla="*/ 147 h 147"/>
                <a:gd name="T12" fmla="*/ 0 w 97"/>
                <a:gd name="T13" fmla="*/ 122 h 147"/>
                <a:gd name="T14" fmla="*/ 0 w 97"/>
                <a:gd name="T15" fmla="*/ 50 h 147"/>
                <a:gd name="T16" fmla="*/ 48 w 97"/>
                <a:gd name="T17" fmla="*/ 0 h 147"/>
                <a:gd name="T18" fmla="*/ 72 w 97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47">
                  <a:moveTo>
                    <a:pt x="0" y="74"/>
                  </a:moveTo>
                  <a:lnTo>
                    <a:pt x="72" y="74"/>
                  </a:lnTo>
                  <a:lnTo>
                    <a:pt x="97" y="98"/>
                  </a:lnTo>
                  <a:lnTo>
                    <a:pt x="97" y="122"/>
                  </a:lnTo>
                  <a:lnTo>
                    <a:pt x="72" y="147"/>
                  </a:lnTo>
                  <a:lnTo>
                    <a:pt x="23" y="147"/>
                  </a:lnTo>
                  <a:lnTo>
                    <a:pt x="0" y="122"/>
                  </a:lnTo>
                  <a:lnTo>
                    <a:pt x="0" y="50"/>
                  </a:lnTo>
                  <a:lnTo>
                    <a:pt x="48" y="0"/>
                  </a:lnTo>
                  <a:lnTo>
                    <a:pt x="7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4" name="Freeform 663"/>
            <p:cNvSpPr>
              <a:spLocks/>
            </p:cNvSpPr>
            <p:nvPr/>
          </p:nvSpPr>
          <p:spPr bwMode="auto">
            <a:xfrm>
              <a:off x="618070" y="1596390"/>
              <a:ext cx="12065" cy="23495"/>
            </a:xfrm>
            <a:custGeom>
              <a:avLst/>
              <a:gdLst>
                <a:gd name="T0" fmla="*/ 23 w 72"/>
                <a:gd name="T1" fmla="*/ 147 h 147"/>
                <a:gd name="T2" fmla="*/ 0 w 72"/>
                <a:gd name="T3" fmla="*/ 122 h 147"/>
                <a:gd name="T4" fmla="*/ 0 w 72"/>
                <a:gd name="T5" fmla="*/ 25 h 147"/>
                <a:gd name="T6" fmla="*/ 23 w 72"/>
                <a:gd name="T7" fmla="*/ 0 h 147"/>
                <a:gd name="T8" fmla="*/ 48 w 72"/>
                <a:gd name="T9" fmla="*/ 0 h 147"/>
                <a:gd name="T10" fmla="*/ 72 w 72"/>
                <a:gd name="T11" fmla="*/ 25 h 147"/>
                <a:gd name="T12" fmla="*/ 72 w 72"/>
                <a:gd name="T13" fmla="*/ 122 h 147"/>
                <a:gd name="T14" fmla="*/ 48 w 72"/>
                <a:gd name="T15" fmla="*/ 147 h 147"/>
                <a:gd name="T16" fmla="*/ 23 w 72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7">
                  <a:moveTo>
                    <a:pt x="23" y="147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7"/>
                  </a:lnTo>
                  <a:lnTo>
                    <a:pt x="23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65" name="Line 334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6" name="Line 335"/>
            <p:cNvCxnSpPr/>
            <p:nvPr/>
          </p:nvCxnSpPr>
          <p:spPr bwMode="auto">
            <a:xfrm>
              <a:off x="892390" y="14008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7" name="Line 336"/>
            <p:cNvCxnSpPr/>
            <p:nvPr/>
          </p:nvCxnSpPr>
          <p:spPr bwMode="auto">
            <a:xfrm>
              <a:off x="892390" y="163385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8" name="Line 403"/>
            <p:cNvCxnSpPr/>
            <p:nvPr/>
          </p:nvCxnSpPr>
          <p:spPr bwMode="auto">
            <a:xfrm>
              <a:off x="24342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9" name="Line 404"/>
            <p:cNvCxnSpPr/>
            <p:nvPr/>
          </p:nvCxnSpPr>
          <p:spPr bwMode="auto">
            <a:xfrm>
              <a:off x="98510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0" name="Line 405"/>
            <p:cNvCxnSpPr/>
            <p:nvPr/>
          </p:nvCxnSpPr>
          <p:spPr bwMode="auto">
            <a:xfrm>
              <a:off x="266280" y="1680845"/>
              <a:ext cx="6959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71" name="Freeform 670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2" name="Freeform 671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3" name="Freeform 672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4" name="Freeform 673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5" name="Freeform 674"/>
            <p:cNvSpPr>
              <a:spLocks/>
            </p:cNvSpPr>
            <p:nvPr/>
          </p:nvSpPr>
          <p:spPr bwMode="auto">
            <a:xfrm>
              <a:off x="595210" y="1651635"/>
              <a:ext cx="15240" cy="22860"/>
            </a:xfrm>
            <a:custGeom>
              <a:avLst/>
              <a:gdLst>
                <a:gd name="T0" fmla="*/ 23 w 97"/>
                <a:gd name="T1" fmla="*/ 146 h 146"/>
                <a:gd name="T2" fmla="*/ 0 w 97"/>
                <a:gd name="T3" fmla="*/ 122 h 146"/>
                <a:gd name="T4" fmla="*/ 0 w 97"/>
                <a:gd name="T5" fmla="*/ 97 h 146"/>
                <a:gd name="T6" fmla="*/ 23 w 97"/>
                <a:gd name="T7" fmla="*/ 73 h 146"/>
                <a:gd name="T8" fmla="*/ 72 w 97"/>
                <a:gd name="T9" fmla="*/ 73 h 146"/>
                <a:gd name="T10" fmla="*/ 97 w 97"/>
                <a:gd name="T11" fmla="*/ 48 h 146"/>
                <a:gd name="T12" fmla="*/ 97 w 97"/>
                <a:gd name="T13" fmla="*/ 25 h 146"/>
                <a:gd name="T14" fmla="*/ 72 w 97"/>
                <a:gd name="T15" fmla="*/ 0 h 146"/>
                <a:gd name="T16" fmla="*/ 23 w 97"/>
                <a:gd name="T17" fmla="*/ 0 h 146"/>
                <a:gd name="T18" fmla="*/ 0 w 97"/>
                <a:gd name="T19" fmla="*/ 25 h 146"/>
                <a:gd name="T20" fmla="*/ 0 w 97"/>
                <a:gd name="T21" fmla="*/ 48 h 146"/>
                <a:gd name="T22" fmla="*/ 23 w 97"/>
                <a:gd name="T2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46">
                  <a:moveTo>
                    <a:pt x="23" y="146"/>
                  </a:moveTo>
                  <a:lnTo>
                    <a:pt x="0" y="122"/>
                  </a:lnTo>
                  <a:lnTo>
                    <a:pt x="0" y="97"/>
                  </a:lnTo>
                  <a:lnTo>
                    <a:pt x="23" y="73"/>
                  </a:lnTo>
                  <a:lnTo>
                    <a:pt x="72" y="73"/>
                  </a:lnTo>
                  <a:lnTo>
                    <a:pt x="97" y="48"/>
                  </a:lnTo>
                  <a:lnTo>
                    <a:pt x="97" y="25"/>
                  </a:lnTo>
                  <a:lnTo>
                    <a:pt x="72" y="0"/>
                  </a:lnTo>
                  <a:lnTo>
                    <a:pt x="23" y="0"/>
                  </a:lnTo>
                  <a:lnTo>
                    <a:pt x="0" y="25"/>
                  </a:lnTo>
                  <a:lnTo>
                    <a:pt x="0" y="48"/>
                  </a:lnTo>
                  <a:lnTo>
                    <a:pt x="23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6" name="Freeform 675"/>
            <p:cNvSpPr>
              <a:spLocks/>
            </p:cNvSpPr>
            <p:nvPr/>
          </p:nvSpPr>
          <p:spPr bwMode="auto">
            <a:xfrm>
              <a:off x="599020" y="1663065"/>
              <a:ext cx="11430" cy="11430"/>
            </a:xfrm>
            <a:custGeom>
              <a:avLst/>
              <a:gdLst>
                <a:gd name="T0" fmla="*/ 49 w 74"/>
                <a:gd name="T1" fmla="*/ 0 h 73"/>
                <a:gd name="T2" fmla="*/ 74 w 74"/>
                <a:gd name="T3" fmla="*/ 24 h 73"/>
                <a:gd name="T4" fmla="*/ 74 w 74"/>
                <a:gd name="T5" fmla="*/ 49 h 73"/>
                <a:gd name="T6" fmla="*/ 49 w 74"/>
                <a:gd name="T7" fmla="*/ 73 h 73"/>
                <a:gd name="T8" fmla="*/ 0 w 74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3">
                  <a:moveTo>
                    <a:pt x="49" y="0"/>
                  </a:moveTo>
                  <a:lnTo>
                    <a:pt x="74" y="24"/>
                  </a:lnTo>
                  <a:lnTo>
                    <a:pt x="74" y="49"/>
                  </a:lnTo>
                  <a:lnTo>
                    <a:pt x="49" y="73"/>
                  </a:lnTo>
                  <a:lnTo>
                    <a:pt x="0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7" name="Freeform 676"/>
            <p:cNvSpPr>
              <a:spLocks/>
            </p:cNvSpPr>
            <p:nvPr/>
          </p:nvSpPr>
          <p:spPr bwMode="auto">
            <a:xfrm>
              <a:off x="618070" y="1651635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2 h 146"/>
                <a:gd name="T4" fmla="*/ 0 w 72"/>
                <a:gd name="T5" fmla="*/ 25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5 h 146"/>
                <a:gd name="T12" fmla="*/ 72 w 72"/>
                <a:gd name="T13" fmla="*/ 122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78" name="Line 413"/>
            <p:cNvCxnSpPr/>
            <p:nvPr/>
          </p:nvCxnSpPr>
          <p:spPr bwMode="auto">
            <a:xfrm>
              <a:off x="243420" y="148336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9" name="Line 414"/>
            <p:cNvCxnSpPr/>
            <p:nvPr/>
          </p:nvCxnSpPr>
          <p:spPr bwMode="auto">
            <a:xfrm>
              <a:off x="985100" y="148336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0" name="Line 415"/>
            <p:cNvCxnSpPr/>
            <p:nvPr/>
          </p:nvCxnSpPr>
          <p:spPr bwMode="auto">
            <a:xfrm>
              <a:off x="985100" y="16808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416"/>
            <p:cNvCxnSpPr/>
            <p:nvPr/>
          </p:nvCxnSpPr>
          <p:spPr bwMode="auto">
            <a:xfrm>
              <a:off x="38248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417"/>
            <p:cNvCxnSpPr/>
            <p:nvPr/>
          </p:nvCxnSpPr>
          <p:spPr bwMode="auto">
            <a:xfrm>
              <a:off x="84603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418"/>
            <p:cNvCxnSpPr/>
            <p:nvPr/>
          </p:nvCxnSpPr>
          <p:spPr bwMode="auto">
            <a:xfrm>
              <a:off x="405345" y="1572895"/>
              <a:ext cx="4178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84" name="Freeform 683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5" name="Freeform 684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6" name="Freeform 685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7" name="Freeform 686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8" name="Freeform 687"/>
            <p:cNvSpPr>
              <a:spLocks/>
            </p:cNvSpPr>
            <p:nvPr/>
          </p:nvSpPr>
          <p:spPr bwMode="auto">
            <a:xfrm>
              <a:off x="595210" y="1544320"/>
              <a:ext cx="15240" cy="22860"/>
            </a:xfrm>
            <a:custGeom>
              <a:avLst/>
              <a:gdLst>
                <a:gd name="T0" fmla="*/ 0 w 97"/>
                <a:gd name="T1" fmla="*/ 121 h 146"/>
                <a:gd name="T2" fmla="*/ 23 w 97"/>
                <a:gd name="T3" fmla="*/ 146 h 146"/>
                <a:gd name="T4" fmla="*/ 72 w 97"/>
                <a:gd name="T5" fmla="*/ 146 h 146"/>
                <a:gd name="T6" fmla="*/ 97 w 97"/>
                <a:gd name="T7" fmla="*/ 121 h 146"/>
                <a:gd name="T8" fmla="*/ 97 w 97"/>
                <a:gd name="T9" fmla="*/ 73 h 146"/>
                <a:gd name="T10" fmla="*/ 72 w 97"/>
                <a:gd name="T11" fmla="*/ 49 h 146"/>
                <a:gd name="T12" fmla="*/ 0 w 97"/>
                <a:gd name="T13" fmla="*/ 49 h 146"/>
                <a:gd name="T14" fmla="*/ 0 w 97"/>
                <a:gd name="T15" fmla="*/ 0 h 146"/>
                <a:gd name="T16" fmla="*/ 97 w 97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46">
                  <a:moveTo>
                    <a:pt x="0" y="121"/>
                  </a:moveTo>
                  <a:lnTo>
                    <a:pt x="23" y="146"/>
                  </a:lnTo>
                  <a:lnTo>
                    <a:pt x="72" y="146"/>
                  </a:lnTo>
                  <a:lnTo>
                    <a:pt x="97" y="121"/>
                  </a:lnTo>
                  <a:lnTo>
                    <a:pt x="97" y="73"/>
                  </a:lnTo>
                  <a:lnTo>
                    <a:pt x="72" y="49"/>
                  </a:lnTo>
                  <a:lnTo>
                    <a:pt x="0" y="49"/>
                  </a:lnTo>
                  <a:lnTo>
                    <a:pt x="0" y="0"/>
                  </a:lnTo>
                  <a:lnTo>
                    <a:pt x="9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9" name="Freeform 688"/>
            <p:cNvSpPr>
              <a:spLocks/>
            </p:cNvSpPr>
            <p:nvPr/>
          </p:nvSpPr>
          <p:spPr bwMode="auto">
            <a:xfrm>
              <a:off x="618070" y="1544320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1 h 146"/>
                <a:gd name="T4" fmla="*/ 0 w 72"/>
                <a:gd name="T5" fmla="*/ 24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4 h 146"/>
                <a:gd name="T12" fmla="*/ 72 w 72"/>
                <a:gd name="T13" fmla="*/ 121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4"/>
                  </a:lnTo>
                  <a:lnTo>
                    <a:pt x="72" y="121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0" name="Line 425"/>
            <p:cNvCxnSpPr/>
            <p:nvPr/>
          </p:nvCxnSpPr>
          <p:spPr bwMode="auto">
            <a:xfrm>
              <a:off x="382485" y="14947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1" name="Line 426"/>
            <p:cNvCxnSpPr/>
            <p:nvPr/>
          </p:nvCxnSpPr>
          <p:spPr bwMode="auto">
            <a:xfrm>
              <a:off x="846035" y="149479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2" name="Line 427"/>
            <p:cNvCxnSpPr/>
            <p:nvPr/>
          </p:nvCxnSpPr>
          <p:spPr bwMode="auto">
            <a:xfrm>
              <a:off x="846035" y="157289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3" name="Freeform 692"/>
            <p:cNvSpPr>
              <a:spLocks/>
            </p:cNvSpPr>
            <p:nvPr/>
          </p:nvSpPr>
          <p:spPr bwMode="auto">
            <a:xfrm>
              <a:off x="503135" y="1178560"/>
              <a:ext cx="64770" cy="202565"/>
            </a:xfrm>
            <a:custGeom>
              <a:avLst/>
              <a:gdLst>
                <a:gd name="T0" fmla="*/ 409 w 409"/>
                <a:gd name="T1" fmla="*/ 0 h 1277"/>
                <a:gd name="T2" fmla="*/ 352 w 409"/>
                <a:gd name="T3" fmla="*/ 29 h 1277"/>
                <a:gd name="T4" fmla="*/ 298 w 409"/>
                <a:gd name="T5" fmla="*/ 63 h 1277"/>
                <a:gd name="T6" fmla="*/ 247 w 409"/>
                <a:gd name="T7" fmla="*/ 103 h 1277"/>
                <a:gd name="T8" fmla="*/ 201 w 409"/>
                <a:gd name="T9" fmla="*/ 146 h 1277"/>
                <a:gd name="T10" fmla="*/ 158 w 409"/>
                <a:gd name="T11" fmla="*/ 193 h 1277"/>
                <a:gd name="T12" fmla="*/ 120 w 409"/>
                <a:gd name="T13" fmla="*/ 246 h 1277"/>
                <a:gd name="T14" fmla="*/ 86 w 409"/>
                <a:gd name="T15" fmla="*/ 300 h 1277"/>
                <a:gd name="T16" fmla="*/ 58 w 409"/>
                <a:gd name="T17" fmla="*/ 358 h 1277"/>
                <a:gd name="T18" fmla="*/ 35 w 409"/>
                <a:gd name="T19" fmla="*/ 418 h 1277"/>
                <a:gd name="T20" fmla="*/ 18 w 409"/>
                <a:gd name="T21" fmla="*/ 479 h 1277"/>
                <a:gd name="T22" fmla="*/ 6 w 409"/>
                <a:gd name="T23" fmla="*/ 542 h 1277"/>
                <a:gd name="T24" fmla="*/ 0 w 409"/>
                <a:gd name="T25" fmla="*/ 606 h 1277"/>
                <a:gd name="T26" fmla="*/ 0 w 409"/>
                <a:gd name="T27" fmla="*/ 670 h 1277"/>
                <a:gd name="T28" fmla="*/ 6 w 409"/>
                <a:gd name="T29" fmla="*/ 734 h 1277"/>
                <a:gd name="T30" fmla="*/ 18 w 409"/>
                <a:gd name="T31" fmla="*/ 797 h 1277"/>
                <a:gd name="T32" fmla="*/ 35 w 409"/>
                <a:gd name="T33" fmla="*/ 859 h 1277"/>
                <a:gd name="T34" fmla="*/ 58 w 409"/>
                <a:gd name="T35" fmla="*/ 919 h 1277"/>
                <a:gd name="T36" fmla="*/ 86 w 409"/>
                <a:gd name="T37" fmla="*/ 976 h 1277"/>
                <a:gd name="T38" fmla="*/ 120 w 409"/>
                <a:gd name="T39" fmla="*/ 1031 h 1277"/>
                <a:gd name="T40" fmla="*/ 158 w 409"/>
                <a:gd name="T41" fmla="*/ 1083 h 1277"/>
                <a:gd name="T42" fmla="*/ 201 w 409"/>
                <a:gd name="T43" fmla="*/ 1130 h 1277"/>
                <a:gd name="T44" fmla="*/ 247 w 409"/>
                <a:gd name="T45" fmla="*/ 1174 h 1277"/>
                <a:gd name="T46" fmla="*/ 298 w 409"/>
                <a:gd name="T47" fmla="*/ 1213 h 1277"/>
                <a:gd name="T48" fmla="*/ 352 w 409"/>
                <a:gd name="T49" fmla="*/ 1247 h 1277"/>
                <a:gd name="T50" fmla="*/ 409 w 409"/>
                <a:gd name="T51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9" h="1277">
                  <a:moveTo>
                    <a:pt x="409" y="0"/>
                  </a:moveTo>
                  <a:lnTo>
                    <a:pt x="352" y="29"/>
                  </a:lnTo>
                  <a:lnTo>
                    <a:pt x="298" y="63"/>
                  </a:lnTo>
                  <a:lnTo>
                    <a:pt x="247" y="103"/>
                  </a:lnTo>
                  <a:lnTo>
                    <a:pt x="201" y="146"/>
                  </a:lnTo>
                  <a:lnTo>
                    <a:pt x="158" y="193"/>
                  </a:lnTo>
                  <a:lnTo>
                    <a:pt x="120" y="246"/>
                  </a:lnTo>
                  <a:lnTo>
                    <a:pt x="86" y="300"/>
                  </a:lnTo>
                  <a:lnTo>
                    <a:pt x="58" y="358"/>
                  </a:lnTo>
                  <a:lnTo>
                    <a:pt x="35" y="418"/>
                  </a:lnTo>
                  <a:lnTo>
                    <a:pt x="18" y="479"/>
                  </a:lnTo>
                  <a:lnTo>
                    <a:pt x="6" y="542"/>
                  </a:lnTo>
                  <a:lnTo>
                    <a:pt x="0" y="606"/>
                  </a:lnTo>
                  <a:lnTo>
                    <a:pt x="0" y="670"/>
                  </a:lnTo>
                  <a:lnTo>
                    <a:pt x="6" y="734"/>
                  </a:lnTo>
                  <a:lnTo>
                    <a:pt x="18" y="797"/>
                  </a:lnTo>
                  <a:lnTo>
                    <a:pt x="35" y="859"/>
                  </a:lnTo>
                  <a:lnTo>
                    <a:pt x="58" y="919"/>
                  </a:lnTo>
                  <a:lnTo>
                    <a:pt x="86" y="976"/>
                  </a:lnTo>
                  <a:lnTo>
                    <a:pt x="120" y="1031"/>
                  </a:lnTo>
                  <a:lnTo>
                    <a:pt x="158" y="1083"/>
                  </a:lnTo>
                  <a:lnTo>
                    <a:pt x="201" y="1130"/>
                  </a:lnTo>
                  <a:lnTo>
                    <a:pt x="247" y="1174"/>
                  </a:lnTo>
                  <a:lnTo>
                    <a:pt x="298" y="1213"/>
                  </a:lnTo>
                  <a:lnTo>
                    <a:pt x="352" y="1247"/>
                  </a:lnTo>
                  <a:lnTo>
                    <a:pt x="409" y="127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4" name="Line 495"/>
            <p:cNvCxnSpPr/>
            <p:nvPr/>
          </p:nvCxnSpPr>
          <p:spPr bwMode="auto">
            <a:xfrm>
              <a:off x="56790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5" name="Freeform 694"/>
            <p:cNvSpPr>
              <a:spLocks/>
            </p:cNvSpPr>
            <p:nvPr/>
          </p:nvSpPr>
          <p:spPr bwMode="auto">
            <a:xfrm>
              <a:off x="447255" y="1118870"/>
              <a:ext cx="120650" cy="321945"/>
            </a:xfrm>
            <a:custGeom>
              <a:avLst/>
              <a:gdLst>
                <a:gd name="T0" fmla="*/ 760 w 760"/>
                <a:gd name="T1" fmla="*/ 0 h 2025"/>
                <a:gd name="T2" fmla="*/ 684 w 760"/>
                <a:gd name="T3" fmla="*/ 25 h 2025"/>
                <a:gd name="T4" fmla="*/ 610 w 760"/>
                <a:gd name="T5" fmla="*/ 55 h 2025"/>
                <a:gd name="T6" fmla="*/ 539 w 760"/>
                <a:gd name="T7" fmla="*/ 92 h 2025"/>
                <a:gd name="T8" fmla="*/ 471 w 760"/>
                <a:gd name="T9" fmla="*/ 134 h 2025"/>
                <a:gd name="T10" fmla="*/ 407 w 760"/>
                <a:gd name="T11" fmla="*/ 180 h 2025"/>
                <a:gd name="T12" fmla="*/ 346 w 760"/>
                <a:gd name="T13" fmla="*/ 231 h 2025"/>
                <a:gd name="T14" fmla="*/ 289 w 760"/>
                <a:gd name="T15" fmla="*/ 288 h 2025"/>
                <a:gd name="T16" fmla="*/ 236 w 760"/>
                <a:gd name="T17" fmla="*/ 348 h 2025"/>
                <a:gd name="T18" fmla="*/ 188 w 760"/>
                <a:gd name="T19" fmla="*/ 411 h 2025"/>
                <a:gd name="T20" fmla="*/ 145 w 760"/>
                <a:gd name="T21" fmla="*/ 478 h 2025"/>
                <a:gd name="T22" fmla="*/ 107 w 760"/>
                <a:gd name="T23" fmla="*/ 549 h 2025"/>
                <a:gd name="T24" fmla="*/ 75 w 760"/>
                <a:gd name="T25" fmla="*/ 622 h 2025"/>
                <a:gd name="T26" fmla="*/ 48 w 760"/>
                <a:gd name="T27" fmla="*/ 698 h 2025"/>
                <a:gd name="T28" fmla="*/ 28 w 760"/>
                <a:gd name="T29" fmla="*/ 775 h 2025"/>
                <a:gd name="T30" fmla="*/ 12 w 760"/>
                <a:gd name="T31" fmla="*/ 853 h 2025"/>
                <a:gd name="T32" fmla="*/ 3 w 760"/>
                <a:gd name="T33" fmla="*/ 932 h 2025"/>
                <a:gd name="T34" fmla="*/ 0 w 760"/>
                <a:gd name="T35" fmla="*/ 1013 h 2025"/>
                <a:gd name="T36" fmla="*/ 3 w 760"/>
                <a:gd name="T37" fmla="*/ 1092 h 2025"/>
                <a:gd name="T38" fmla="*/ 12 w 760"/>
                <a:gd name="T39" fmla="*/ 1171 h 2025"/>
                <a:gd name="T40" fmla="*/ 28 w 760"/>
                <a:gd name="T41" fmla="*/ 1250 h 2025"/>
                <a:gd name="T42" fmla="*/ 48 w 760"/>
                <a:gd name="T43" fmla="*/ 1327 h 2025"/>
                <a:gd name="T44" fmla="*/ 75 w 760"/>
                <a:gd name="T45" fmla="*/ 1403 h 2025"/>
                <a:gd name="T46" fmla="*/ 107 w 760"/>
                <a:gd name="T47" fmla="*/ 1475 h 2025"/>
                <a:gd name="T48" fmla="*/ 145 w 760"/>
                <a:gd name="T49" fmla="*/ 1546 h 2025"/>
                <a:gd name="T50" fmla="*/ 188 w 760"/>
                <a:gd name="T51" fmla="*/ 1613 h 2025"/>
                <a:gd name="T52" fmla="*/ 236 w 760"/>
                <a:gd name="T53" fmla="*/ 1677 h 2025"/>
                <a:gd name="T54" fmla="*/ 289 w 760"/>
                <a:gd name="T55" fmla="*/ 1737 h 2025"/>
                <a:gd name="T56" fmla="*/ 346 w 760"/>
                <a:gd name="T57" fmla="*/ 1793 h 2025"/>
                <a:gd name="T58" fmla="*/ 407 w 760"/>
                <a:gd name="T59" fmla="*/ 1844 h 2025"/>
                <a:gd name="T60" fmla="*/ 471 w 760"/>
                <a:gd name="T61" fmla="*/ 1891 h 2025"/>
                <a:gd name="T62" fmla="*/ 539 w 760"/>
                <a:gd name="T63" fmla="*/ 1933 h 2025"/>
                <a:gd name="T64" fmla="*/ 610 w 760"/>
                <a:gd name="T65" fmla="*/ 1969 h 2025"/>
                <a:gd name="T66" fmla="*/ 684 w 760"/>
                <a:gd name="T67" fmla="*/ 2000 h 2025"/>
                <a:gd name="T68" fmla="*/ 760 w 760"/>
                <a:gd name="T69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760" y="0"/>
                  </a:moveTo>
                  <a:lnTo>
                    <a:pt x="684" y="25"/>
                  </a:lnTo>
                  <a:lnTo>
                    <a:pt x="610" y="55"/>
                  </a:lnTo>
                  <a:lnTo>
                    <a:pt x="539" y="92"/>
                  </a:lnTo>
                  <a:lnTo>
                    <a:pt x="471" y="134"/>
                  </a:lnTo>
                  <a:lnTo>
                    <a:pt x="407" y="180"/>
                  </a:lnTo>
                  <a:lnTo>
                    <a:pt x="346" y="231"/>
                  </a:lnTo>
                  <a:lnTo>
                    <a:pt x="289" y="288"/>
                  </a:lnTo>
                  <a:lnTo>
                    <a:pt x="236" y="348"/>
                  </a:lnTo>
                  <a:lnTo>
                    <a:pt x="188" y="411"/>
                  </a:lnTo>
                  <a:lnTo>
                    <a:pt x="145" y="478"/>
                  </a:lnTo>
                  <a:lnTo>
                    <a:pt x="107" y="549"/>
                  </a:lnTo>
                  <a:lnTo>
                    <a:pt x="75" y="622"/>
                  </a:lnTo>
                  <a:lnTo>
                    <a:pt x="48" y="698"/>
                  </a:lnTo>
                  <a:lnTo>
                    <a:pt x="28" y="775"/>
                  </a:lnTo>
                  <a:lnTo>
                    <a:pt x="12" y="853"/>
                  </a:lnTo>
                  <a:lnTo>
                    <a:pt x="3" y="932"/>
                  </a:lnTo>
                  <a:lnTo>
                    <a:pt x="0" y="1013"/>
                  </a:lnTo>
                  <a:lnTo>
                    <a:pt x="3" y="1092"/>
                  </a:lnTo>
                  <a:lnTo>
                    <a:pt x="12" y="1171"/>
                  </a:lnTo>
                  <a:lnTo>
                    <a:pt x="28" y="1250"/>
                  </a:lnTo>
                  <a:lnTo>
                    <a:pt x="48" y="1327"/>
                  </a:lnTo>
                  <a:lnTo>
                    <a:pt x="75" y="1403"/>
                  </a:lnTo>
                  <a:lnTo>
                    <a:pt x="107" y="1475"/>
                  </a:lnTo>
                  <a:lnTo>
                    <a:pt x="145" y="1546"/>
                  </a:lnTo>
                  <a:lnTo>
                    <a:pt x="188" y="1613"/>
                  </a:lnTo>
                  <a:lnTo>
                    <a:pt x="236" y="1677"/>
                  </a:lnTo>
                  <a:lnTo>
                    <a:pt x="289" y="1737"/>
                  </a:lnTo>
                  <a:lnTo>
                    <a:pt x="346" y="1793"/>
                  </a:lnTo>
                  <a:lnTo>
                    <a:pt x="407" y="1844"/>
                  </a:lnTo>
                  <a:lnTo>
                    <a:pt x="471" y="1891"/>
                  </a:lnTo>
                  <a:lnTo>
                    <a:pt x="539" y="1933"/>
                  </a:lnTo>
                  <a:lnTo>
                    <a:pt x="610" y="1969"/>
                  </a:lnTo>
                  <a:lnTo>
                    <a:pt x="684" y="2000"/>
                  </a:lnTo>
                  <a:lnTo>
                    <a:pt x="760" y="2025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6" name="Line 497"/>
            <p:cNvCxnSpPr/>
            <p:nvPr/>
          </p:nvCxnSpPr>
          <p:spPr bwMode="auto">
            <a:xfrm>
              <a:off x="56790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7" name="Freeform 696"/>
            <p:cNvSpPr>
              <a:spLocks/>
            </p:cNvSpPr>
            <p:nvPr/>
          </p:nvSpPr>
          <p:spPr bwMode="auto">
            <a:xfrm>
              <a:off x="660615" y="1178560"/>
              <a:ext cx="64770" cy="202565"/>
            </a:xfrm>
            <a:custGeom>
              <a:avLst/>
              <a:gdLst>
                <a:gd name="T0" fmla="*/ 0 w 408"/>
                <a:gd name="T1" fmla="*/ 1277 h 1277"/>
                <a:gd name="T2" fmla="*/ 57 w 408"/>
                <a:gd name="T3" fmla="*/ 1247 h 1277"/>
                <a:gd name="T4" fmla="*/ 111 w 408"/>
                <a:gd name="T5" fmla="*/ 1213 h 1277"/>
                <a:gd name="T6" fmla="*/ 161 w 408"/>
                <a:gd name="T7" fmla="*/ 1174 h 1277"/>
                <a:gd name="T8" fmla="*/ 209 w 408"/>
                <a:gd name="T9" fmla="*/ 1130 h 1277"/>
                <a:gd name="T10" fmla="*/ 251 w 408"/>
                <a:gd name="T11" fmla="*/ 1083 h 1277"/>
                <a:gd name="T12" fmla="*/ 289 w 408"/>
                <a:gd name="T13" fmla="*/ 1031 h 1277"/>
                <a:gd name="T14" fmla="*/ 322 w 408"/>
                <a:gd name="T15" fmla="*/ 976 h 1277"/>
                <a:gd name="T16" fmla="*/ 350 w 408"/>
                <a:gd name="T17" fmla="*/ 919 h 1277"/>
                <a:gd name="T18" fmla="*/ 374 w 408"/>
                <a:gd name="T19" fmla="*/ 859 h 1277"/>
                <a:gd name="T20" fmla="*/ 391 w 408"/>
                <a:gd name="T21" fmla="*/ 797 h 1277"/>
                <a:gd name="T22" fmla="*/ 402 w 408"/>
                <a:gd name="T23" fmla="*/ 734 h 1277"/>
                <a:gd name="T24" fmla="*/ 408 w 408"/>
                <a:gd name="T25" fmla="*/ 670 h 1277"/>
                <a:gd name="T26" fmla="*/ 408 w 408"/>
                <a:gd name="T27" fmla="*/ 606 h 1277"/>
                <a:gd name="T28" fmla="*/ 402 w 408"/>
                <a:gd name="T29" fmla="*/ 542 h 1277"/>
                <a:gd name="T30" fmla="*/ 391 w 408"/>
                <a:gd name="T31" fmla="*/ 479 h 1277"/>
                <a:gd name="T32" fmla="*/ 374 w 408"/>
                <a:gd name="T33" fmla="*/ 418 h 1277"/>
                <a:gd name="T34" fmla="*/ 350 w 408"/>
                <a:gd name="T35" fmla="*/ 358 h 1277"/>
                <a:gd name="T36" fmla="*/ 322 w 408"/>
                <a:gd name="T37" fmla="*/ 300 h 1277"/>
                <a:gd name="T38" fmla="*/ 289 w 408"/>
                <a:gd name="T39" fmla="*/ 246 h 1277"/>
                <a:gd name="T40" fmla="*/ 251 w 408"/>
                <a:gd name="T41" fmla="*/ 193 h 1277"/>
                <a:gd name="T42" fmla="*/ 209 w 408"/>
                <a:gd name="T43" fmla="*/ 146 h 1277"/>
                <a:gd name="T44" fmla="*/ 161 w 408"/>
                <a:gd name="T45" fmla="*/ 103 h 1277"/>
                <a:gd name="T46" fmla="*/ 111 w 408"/>
                <a:gd name="T47" fmla="*/ 63 h 1277"/>
                <a:gd name="T48" fmla="*/ 57 w 408"/>
                <a:gd name="T49" fmla="*/ 29 h 1277"/>
                <a:gd name="T50" fmla="*/ 0 w 408"/>
                <a:gd name="T51" fmla="*/ 0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8" h="1277">
                  <a:moveTo>
                    <a:pt x="0" y="1277"/>
                  </a:moveTo>
                  <a:lnTo>
                    <a:pt x="57" y="1247"/>
                  </a:lnTo>
                  <a:lnTo>
                    <a:pt x="111" y="1213"/>
                  </a:lnTo>
                  <a:lnTo>
                    <a:pt x="161" y="1174"/>
                  </a:lnTo>
                  <a:lnTo>
                    <a:pt x="209" y="1130"/>
                  </a:lnTo>
                  <a:lnTo>
                    <a:pt x="251" y="1083"/>
                  </a:lnTo>
                  <a:lnTo>
                    <a:pt x="289" y="1031"/>
                  </a:lnTo>
                  <a:lnTo>
                    <a:pt x="322" y="976"/>
                  </a:lnTo>
                  <a:lnTo>
                    <a:pt x="350" y="919"/>
                  </a:lnTo>
                  <a:lnTo>
                    <a:pt x="374" y="859"/>
                  </a:lnTo>
                  <a:lnTo>
                    <a:pt x="391" y="797"/>
                  </a:lnTo>
                  <a:lnTo>
                    <a:pt x="402" y="734"/>
                  </a:lnTo>
                  <a:lnTo>
                    <a:pt x="408" y="670"/>
                  </a:lnTo>
                  <a:lnTo>
                    <a:pt x="408" y="606"/>
                  </a:lnTo>
                  <a:lnTo>
                    <a:pt x="402" y="542"/>
                  </a:lnTo>
                  <a:lnTo>
                    <a:pt x="391" y="479"/>
                  </a:lnTo>
                  <a:lnTo>
                    <a:pt x="374" y="418"/>
                  </a:lnTo>
                  <a:lnTo>
                    <a:pt x="350" y="358"/>
                  </a:lnTo>
                  <a:lnTo>
                    <a:pt x="322" y="300"/>
                  </a:lnTo>
                  <a:lnTo>
                    <a:pt x="289" y="246"/>
                  </a:lnTo>
                  <a:lnTo>
                    <a:pt x="251" y="193"/>
                  </a:lnTo>
                  <a:lnTo>
                    <a:pt x="209" y="146"/>
                  </a:lnTo>
                  <a:lnTo>
                    <a:pt x="161" y="103"/>
                  </a:lnTo>
                  <a:lnTo>
                    <a:pt x="111" y="63"/>
                  </a:lnTo>
                  <a:lnTo>
                    <a:pt x="57" y="2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8" name="Line 499"/>
            <p:cNvCxnSpPr/>
            <p:nvPr/>
          </p:nvCxnSpPr>
          <p:spPr bwMode="auto">
            <a:xfrm>
              <a:off x="66061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9" name="Line 500"/>
            <p:cNvCxnSpPr/>
            <p:nvPr/>
          </p:nvCxnSpPr>
          <p:spPr bwMode="auto">
            <a:xfrm>
              <a:off x="66061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00" name="Freeform 699"/>
            <p:cNvSpPr>
              <a:spLocks/>
            </p:cNvSpPr>
            <p:nvPr/>
          </p:nvSpPr>
          <p:spPr bwMode="auto">
            <a:xfrm>
              <a:off x="660615" y="1118870"/>
              <a:ext cx="120650" cy="321945"/>
            </a:xfrm>
            <a:custGeom>
              <a:avLst/>
              <a:gdLst>
                <a:gd name="T0" fmla="*/ 0 w 760"/>
                <a:gd name="T1" fmla="*/ 2025 h 2025"/>
                <a:gd name="T2" fmla="*/ 75 w 760"/>
                <a:gd name="T3" fmla="*/ 2000 h 2025"/>
                <a:gd name="T4" fmla="*/ 149 w 760"/>
                <a:gd name="T5" fmla="*/ 1969 h 2025"/>
                <a:gd name="T6" fmla="*/ 220 w 760"/>
                <a:gd name="T7" fmla="*/ 1933 h 2025"/>
                <a:gd name="T8" fmla="*/ 288 w 760"/>
                <a:gd name="T9" fmla="*/ 1891 h 2025"/>
                <a:gd name="T10" fmla="*/ 354 w 760"/>
                <a:gd name="T11" fmla="*/ 1844 h 2025"/>
                <a:gd name="T12" fmla="*/ 415 w 760"/>
                <a:gd name="T13" fmla="*/ 1793 h 2025"/>
                <a:gd name="T14" fmla="*/ 471 w 760"/>
                <a:gd name="T15" fmla="*/ 1737 h 2025"/>
                <a:gd name="T16" fmla="*/ 524 w 760"/>
                <a:gd name="T17" fmla="*/ 1677 h 2025"/>
                <a:gd name="T18" fmla="*/ 572 w 760"/>
                <a:gd name="T19" fmla="*/ 1613 h 2025"/>
                <a:gd name="T20" fmla="*/ 615 w 760"/>
                <a:gd name="T21" fmla="*/ 1546 h 2025"/>
                <a:gd name="T22" fmla="*/ 653 w 760"/>
                <a:gd name="T23" fmla="*/ 1475 h 2025"/>
                <a:gd name="T24" fmla="*/ 685 w 760"/>
                <a:gd name="T25" fmla="*/ 1403 h 2025"/>
                <a:gd name="T26" fmla="*/ 711 w 760"/>
                <a:gd name="T27" fmla="*/ 1327 h 2025"/>
                <a:gd name="T28" fmla="*/ 733 w 760"/>
                <a:gd name="T29" fmla="*/ 1250 h 2025"/>
                <a:gd name="T30" fmla="*/ 748 w 760"/>
                <a:gd name="T31" fmla="*/ 1171 h 2025"/>
                <a:gd name="T32" fmla="*/ 757 w 760"/>
                <a:gd name="T33" fmla="*/ 1092 h 2025"/>
                <a:gd name="T34" fmla="*/ 760 w 760"/>
                <a:gd name="T35" fmla="*/ 1013 h 2025"/>
                <a:gd name="T36" fmla="*/ 757 w 760"/>
                <a:gd name="T37" fmla="*/ 932 h 2025"/>
                <a:gd name="T38" fmla="*/ 748 w 760"/>
                <a:gd name="T39" fmla="*/ 853 h 2025"/>
                <a:gd name="T40" fmla="*/ 733 w 760"/>
                <a:gd name="T41" fmla="*/ 775 h 2025"/>
                <a:gd name="T42" fmla="*/ 711 w 760"/>
                <a:gd name="T43" fmla="*/ 698 h 2025"/>
                <a:gd name="T44" fmla="*/ 685 w 760"/>
                <a:gd name="T45" fmla="*/ 622 h 2025"/>
                <a:gd name="T46" fmla="*/ 653 w 760"/>
                <a:gd name="T47" fmla="*/ 549 h 2025"/>
                <a:gd name="T48" fmla="*/ 615 w 760"/>
                <a:gd name="T49" fmla="*/ 478 h 2025"/>
                <a:gd name="T50" fmla="*/ 572 w 760"/>
                <a:gd name="T51" fmla="*/ 411 h 2025"/>
                <a:gd name="T52" fmla="*/ 524 w 760"/>
                <a:gd name="T53" fmla="*/ 348 h 2025"/>
                <a:gd name="T54" fmla="*/ 471 w 760"/>
                <a:gd name="T55" fmla="*/ 288 h 2025"/>
                <a:gd name="T56" fmla="*/ 415 w 760"/>
                <a:gd name="T57" fmla="*/ 231 h 2025"/>
                <a:gd name="T58" fmla="*/ 354 w 760"/>
                <a:gd name="T59" fmla="*/ 180 h 2025"/>
                <a:gd name="T60" fmla="*/ 288 w 760"/>
                <a:gd name="T61" fmla="*/ 134 h 2025"/>
                <a:gd name="T62" fmla="*/ 220 w 760"/>
                <a:gd name="T63" fmla="*/ 92 h 2025"/>
                <a:gd name="T64" fmla="*/ 149 w 760"/>
                <a:gd name="T65" fmla="*/ 55 h 2025"/>
                <a:gd name="T66" fmla="*/ 75 w 760"/>
                <a:gd name="T67" fmla="*/ 25 h 2025"/>
                <a:gd name="T68" fmla="*/ 0 w 760"/>
                <a:gd name="T69" fmla="*/ 0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0" y="2025"/>
                  </a:moveTo>
                  <a:lnTo>
                    <a:pt x="75" y="2000"/>
                  </a:lnTo>
                  <a:lnTo>
                    <a:pt x="149" y="1969"/>
                  </a:lnTo>
                  <a:lnTo>
                    <a:pt x="220" y="1933"/>
                  </a:lnTo>
                  <a:lnTo>
                    <a:pt x="288" y="1891"/>
                  </a:lnTo>
                  <a:lnTo>
                    <a:pt x="354" y="1844"/>
                  </a:lnTo>
                  <a:lnTo>
                    <a:pt x="415" y="1793"/>
                  </a:lnTo>
                  <a:lnTo>
                    <a:pt x="471" y="1737"/>
                  </a:lnTo>
                  <a:lnTo>
                    <a:pt x="524" y="1677"/>
                  </a:lnTo>
                  <a:lnTo>
                    <a:pt x="572" y="1613"/>
                  </a:lnTo>
                  <a:lnTo>
                    <a:pt x="615" y="1546"/>
                  </a:lnTo>
                  <a:lnTo>
                    <a:pt x="653" y="1475"/>
                  </a:lnTo>
                  <a:lnTo>
                    <a:pt x="685" y="1403"/>
                  </a:lnTo>
                  <a:lnTo>
                    <a:pt x="711" y="1327"/>
                  </a:lnTo>
                  <a:lnTo>
                    <a:pt x="733" y="1250"/>
                  </a:lnTo>
                  <a:lnTo>
                    <a:pt x="748" y="1171"/>
                  </a:lnTo>
                  <a:lnTo>
                    <a:pt x="757" y="1092"/>
                  </a:lnTo>
                  <a:lnTo>
                    <a:pt x="760" y="1013"/>
                  </a:lnTo>
                  <a:lnTo>
                    <a:pt x="757" y="932"/>
                  </a:lnTo>
                  <a:lnTo>
                    <a:pt x="748" y="853"/>
                  </a:lnTo>
                  <a:lnTo>
                    <a:pt x="733" y="775"/>
                  </a:lnTo>
                  <a:lnTo>
                    <a:pt x="711" y="698"/>
                  </a:lnTo>
                  <a:lnTo>
                    <a:pt x="685" y="622"/>
                  </a:lnTo>
                  <a:lnTo>
                    <a:pt x="653" y="549"/>
                  </a:lnTo>
                  <a:lnTo>
                    <a:pt x="615" y="478"/>
                  </a:lnTo>
                  <a:lnTo>
                    <a:pt x="572" y="411"/>
                  </a:lnTo>
                  <a:lnTo>
                    <a:pt x="524" y="348"/>
                  </a:lnTo>
                  <a:lnTo>
                    <a:pt x="471" y="288"/>
                  </a:lnTo>
                  <a:lnTo>
                    <a:pt x="415" y="231"/>
                  </a:lnTo>
                  <a:lnTo>
                    <a:pt x="354" y="180"/>
                  </a:lnTo>
                  <a:lnTo>
                    <a:pt x="288" y="134"/>
                  </a:lnTo>
                  <a:lnTo>
                    <a:pt x="220" y="92"/>
                  </a:lnTo>
                  <a:lnTo>
                    <a:pt x="149" y="55"/>
                  </a:lnTo>
                  <a:lnTo>
                    <a:pt x="75" y="25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1" name="Freeform 700"/>
            <p:cNvSpPr>
              <a:spLocks/>
            </p:cNvSpPr>
            <p:nvPr/>
          </p:nvSpPr>
          <p:spPr bwMode="auto">
            <a:xfrm>
              <a:off x="567905" y="1168400"/>
              <a:ext cx="92710" cy="10160"/>
            </a:xfrm>
            <a:custGeom>
              <a:avLst/>
              <a:gdLst>
                <a:gd name="T0" fmla="*/ 584 w 584"/>
                <a:gd name="T1" fmla="*/ 64 h 64"/>
                <a:gd name="T2" fmla="*/ 523 w 584"/>
                <a:gd name="T3" fmla="*/ 39 h 64"/>
                <a:gd name="T4" fmla="*/ 458 w 584"/>
                <a:gd name="T5" fmla="*/ 20 h 64"/>
                <a:gd name="T6" fmla="*/ 392 w 584"/>
                <a:gd name="T7" fmla="*/ 7 h 64"/>
                <a:gd name="T8" fmla="*/ 326 w 584"/>
                <a:gd name="T9" fmla="*/ 0 h 64"/>
                <a:gd name="T10" fmla="*/ 259 w 584"/>
                <a:gd name="T11" fmla="*/ 0 h 64"/>
                <a:gd name="T12" fmla="*/ 192 w 584"/>
                <a:gd name="T13" fmla="*/ 7 h 64"/>
                <a:gd name="T14" fmla="*/ 126 w 584"/>
                <a:gd name="T15" fmla="*/ 20 h 64"/>
                <a:gd name="T16" fmla="*/ 62 w 584"/>
                <a:gd name="T17" fmla="*/ 39 h 64"/>
                <a:gd name="T18" fmla="*/ 0 w 584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4">
                  <a:moveTo>
                    <a:pt x="584" y="64"/>
                  </a:moveTo>
                  <a:lnTo>
                    <a:pt x="523" y="39"/>
                  </a:lnTo>
                  <a:lnTo>
                    <a:pt x="458" y="20"/>
                  </a:lnTo>
                  <a:lnTo>
                    <a:pt x="392" y="7"/>
                  </a:lnTo>
                  <a:lnTo>
                    <a:pt x="326" y="0"/>
                  </a:lnTo>
                  <a:lnTo>
                    <a:pt x="259" y="0"/>
                  </a:lnTo>
                  <a:lnTo>
                    <a:pt x="192" y="7"/>
                  </a:lnTo>
                  <a:lnTo>
                    <a:pt x="126" y="20"/>
                  </a:lnTo>
                  <a:lnTo>
                    <a:pt x="62" y="39"/>
                  </a:lnTo>
                  <a:lnTo>
                    <a:pt x="0" y="6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2" name="Freeform 701"/>
            <p:cNvSpPr>
              <a:spLocks/>
            </p:cNvSpPr>
            <p:nvPr/>
          </p:nvSpPr>
          <p:spPr bwMode="auto">
            <a:xfrm>
              <a:off x="567905" y="1112520"/>
              <a:ext cx="92710" cy="6350"/>
            </a:xfrm>
            <a:custGeom>
              <a:avLst/>
              <a:gdLst>
                <a:gd name="T0" fmla="*/ 584 w 584"/>
                <a:gd name="T1" fmla="*/ 42 h 42"/>
                <a:gd name="T2" fmla="*/ 512 w 584"/>
                <a:gd name="T3" fmla="*/ 24 h 42"/>
                <a:gd name="T4" fmla="*/ 440 w 584"/>
                <a:gd name="T5" fmla="*/ 10 h 42"/>
                <a:gd name="T6" fmla="*/ 366 w 584"/>
                <a:gd name="T7" fmla="*/ 2 h 42"/>
                <a:gd name="T8" fmla="*/ 292 w 584"/>
                <a:gd name="T9" fmla="*/ 0 h 42"/>
                <a:gd name="T10" fmla="*/ 218 w 584"/>
                <a:gd name="T11" fmla="*/ 2 h 42"/>
                <a:gd name="T12" fmla="*/ 145 w 584"/>
                <a:gd name="T13" fmla="*/ 10 h 42"/>
                <a:gd name="T14" fmla="*/ 72 w 584"/>
                <a:gd name="T15" fmla="*/ 24 h 42"/>
                <a:gd name="T16" fmla="*/ 0 w 584"/>
                <a:gd name="T1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2">
                  <a:moveTo>
                    <a:pt x="584" y="42"/>
                  </a:moveTo>
                  <a:lnTo>
                    <a:pt x="512" y="24"/>
                  </a:lnTo>
                  <a:lnTo>
                    <a:pt x="440" y="10"/>
                  </a:lnTo>
                  <a:lnTo>
                    <a:pt x="366" y="2"/>
                  </a:lnTo>
                  <a:lnTo>
                    <a:pt x="292" y="0"/>
                  </a:lnTo>
                  <a:lnTo>
                    <a:pt x="218" y="2"/>
                  </a:lnTo>
                  <a:lnTo>
                    <a:pt x="145" y="10"/>
                  </a:lnTo>
                  <a:lnTo>
                    <a:pt x="72" y="24"/>
                  </a:lnTo>
                  <a:lnTo>
                    <a:pt x="0" y="4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3" name="Freeform 702"/>
            <p:cNvSpPr>
              <a:spLocks/>
            </p:cNvSpPr>
            <p:nvPr/>
          </p:nvSpPr>
          <p:spPr bwMode="auto">
            <a:xfrm>
              <a:off x="567905" y="1381125"/>
              <a:ext cx="92710" cy="10160"/>
            </a:xfrm>
            <a:custGeom>
              <a:avLst/>
              <a:gdLst>
                <a:gd name="T0" fmla="*/ 0 w 584"/>
                <a:gd name="T1" fmla="*/ 0 h 63"/>
                <a:gd name="T2" fmla="*/ 62 w 584"/>
                <a:gd name="T3" fmla="*/ 25 h 63"/>
                <a:gd name="T4" fmla="*/ 126 w 584"/>
                <a:gd name="T5" fmla="*/ 44 h 63"/>
                <a:gd name="T6" fmla="*/ 192 w 584"/>
                <a:gd name="T7" fmla="*/ 56 h 63"/>
                <a:gd name="T8" fmla="*/ 259 w 584"/>
                <a:gd name="T9" fmla="*/ 63 h 63"/>
                <a:gd name="T10" fmla="*/ 326 w 584"/>
                <a:gd name="T11" fmla="*/ 63 h 63"/>
                <a:gd name="T12" fmla="*/ 392 w 584"/>
                <a:gd name="T13" fmla="*/ 56 h 63"/>
                <a:gd name="T14" fmla="*/ 458 w 584"/>
                <a:gd name="T15" fmla="*/ 44 h 63"/>
                <a:gd name="T16" fmla="*/ 523 w 584"/>
                <a:gd name="T17" fmla="*/ 25 h 63"/>
                <a:gd name="T18" fmla="*/ 584 w 584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3">
                  <a:moveTo>
                    <a:pt x="0" y="0"/>
                  </a:moveTo>
                  <a:lnTo>
                    <a:pt x="62" y="25"/>
                  </a:lnTo>
                  <a:lnTo>
                    <a:pt x="126" y="44"/>
                  </a:lnTo>
                  <a:lnTo>
                    <a:pt x="192" y="56"/>
                  </a:lnTo>
                  <a:lnTo>
                    <a:pt x="259" y="63"/>
                  </a:lnTo>
                  <a:lnTo>
                    <a:pt x="326" y="63"/>
                  </a:lnTo>
                  <a:lnTo>
                    <a:pt x="392" y="56"/>
                  </a:lnTo>
                  <a:lnTo>
                    <a:pt x="458" y="44"/>
                  </a:lnTo>
                  <a:lnTo>
                    <a:pt x="523" y="25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4" name="Freeform 703"/>
            <p:cNvSpPr>
              <a:spLocks/>
            </p:cNvSpPr>
            <p:nvPr/>
          </p:nvSpPr>
          <p:spPr bwMode="auto">
            <a:xfrm>
              <a:off x="567905" y="1440815"/>
              <a:ext cx="92710" cy="6350"/>
            </a:xfrm>
            <a:custGeom>
              <a:avLst/>
              <a:gdLst>
                <a:gd name="T0" fmla="*/ 0 w 584"/>
                <a:gd name="T1" fmla="*/ 0 h 41"/>
                <a:gd name="T2" fmla="*/ 72 w 584"/>
                <a:gd name="T3" fmla="*/ 18 h 41"/>
                <a:gd name="T4" fmla="*/ 145 w 584"/>
                <a:gd name="T5" fmla="*/ 31 h 41"/>
                <a:gd name="T6" fmla="*/ 218 w 584"/>
                <a:gd name="T7" fmla="*/ 39 h 41"/>
                <a:gd name="T8" fmla="*/ 292 w 584"/>
                <a:gd name="T9" fmla="*/ 41 h 41"/>
                <a:gd name="T10" fmla="*/ 366 w 584"/>
                <a:gd name="T11" fmla="*/ 39 h 41"/>
                <a:gd name="T12" fmla="*/ 440 w 584"/>
                <a:gd name="T13" fmla="*/ 31 h 41"/>
                <a:gd name="T14" fmla="*/ 512 w 584"/>
                <a:gd name="T15" fmla="*/ 18 h 41"/>
                <a:gd name="T16" fmla="*/ 584 w 58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1">
                  <a:moveTo>
                    <a:pt x="0" y="0"/>
                  </a:moveTo>
                  <a:lnTo>
                    <a:pt x="72" y="18"/>
                  </a:lnTo>
                  <a:lnTo>
                    <a:pt x="145" y="31"/>
                  </a:lnTo>
                  <a:lnTo>
                    <a:pt x="218" y="39"/>
                  </a:lnTo>
                  <a:lnTo>
                    <a:pt x="292" y="41"/>
                  </a:lnTo>
                  <a:lnTo>
                    <a:pt x="366" y="39"/>
                  </a:lnTo>
                  <a:lnTo>
                    <a:pt x="440" y="31"/>
                  </a:lnTo>
                  <a:lnTo>
                    <a:pt x="512" y="18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05" name="Line 507"/>
            <p:cNvCxnSpPr/>
            <p:nvPr/>
          </p:nvCxnSpPr>
          <p:spPr bwMode="auto">
            <a:xfrm>
              <a:off x="38248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6" name="Line 508"/>
            <p:cNvCxnSpPr/>
            <p:nvPr/>
          </p:nvCxnSpPr>
          <p:spPr bwMode="auto">
            <a:xfrm flipH="1">
              <a:off x="382485" y="1070610"/>
              <a:ext cx="46355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7" name="Line 509"/>
            <p:cNvCxnSpPr/>
            <p:nvPr/>
          </p:nvCxnSpPr>
          <p:spPr bwMode="auto">
            <a:xfrm>
              <a:off x="84603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8" name="Line 510"/>
            <p:cNvCxnSpPr/>
            <p:nvPr/>
          </p:nvCxnSpPr>
          <p:spPr bwMode="auto">
            <a:xfrm flipH="1">
              <a:off x="384447" y="1489075"/>
              <a:ext cx="46782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9" name="Line 511"/>
            <p:cNvCxnSpPr/>
            <p:nvPr/>
          </p:nvCxnSpPr>
          <p:spPr bwMode="auto">
            <a:xfrm>
              <a:off x="89239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0" name="Line 512"/>
            <p:cNvCxnSpPr/>
            <p:nvPr/>
          </p:nvCxnSpPr>
          <p:spPr bwMode="auto">
            <a:xfrm>
              <a:off x="89239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1" name="Line 513"/>
            <p:cNvCxnSpPr/>
            <p:nvPr/>
          </p:nvCxnSpPr>
          <p:spPr bwMode="auto">
            <a:xfrm>
              <a:off x="98510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2" name="Line 514"/>
            <p:cNvCxnSpPr/>
            <p:nvPr/>
          </p:nvCxnSpPr>
          <p:spPr bwMode="auto">
            <a:xfrm flipH="1">
              <a:off x="846035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3" name="Line 515"/>
            <p:cNvCxnSpPr/>
            <p:nvPr/>
          </p:nvCxnSpPr>
          <p:spPr bwMode="auto">
            <a:xfrm flipH="1">
              <a:off x="846035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4" name="Line 516"/>
            <p:cNvCxnSpPr/>
            <p:nvPr/>
          </p:nvCxnSpPr>
          <p:spPr bwMode="auto">
            <a:xfrm>
              <a:off x="98510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5" name="Line 517"/>
            <p:cNvCxnSpPr/>
            <p:nvPr/>
          </p:nvCxnSpPr>
          <p:spPr bwMode="auto">
            <a:xfrm flipH="1">
              <a:off x="89239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6" name="Line 518"/>
            <p:cNvCxnSpPr/>
            <p:nvPr/>
          </p:nvCxnSpPr>
          <p:spPr bwMode="auto">
            <a:xfrm flipV="1">
              <a:off x="33613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7" name="Line 519"/>
            <p:cNvCxnSpPr/>
            <p:nvPr/>
          </p:nvCxnSpPr>
          <p:spPr bwMode="auto">
            <a:xfrm flipH="1">
              <a:off x="24342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" name="Line 520"/>
            <p:cNvCxnSpPr/>
            <p:nvPr/>
          </p:nvCxnSpPr>
          <p:spPr bwMode="auto">
            <a:xfrm>
              <a:off x="24342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" name="Line 521"/>
            <p:cNvCxnSpPr/>
            <p:nvPr/>
          </p:nvCxnSpPr>
          <p:spPr bwMode="auto">
            <a:xfrm flipH="1">
              <a:off x="243420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0" name="Line 522"/>
            <p:cNvCxnSpPr/>
            <p:nvPr/>
          </p:nvCxnSpPr>
          <p:spPr bwMode="auto">
            <a:xfrm flipH="1">
              <a:off x="243420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1" name="Line 523"/>
            <p:cNvCxnSpPr/>
            <p:nvPr/>
          </p:nvCxnSpPr>
          <p:spPr bwMode="auto">
            <a:xfrm>
              <a:off x="24342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2" name="Line 524"/>
            <p:cNvCxnSpPr/>
            <p:nvPr/>
          </p:nvCxnSpPr>
          <p:spPr bwMode="auto">
            <a:xfrm>
              <a:off x="24342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3" name="Line 530"/>
            <p:cNvCxnSpPr/>
            <p:nvPr/>
          </p:nvCxnSpPr>
          <p:spPr bwMode="auto">
            <a:xfrm flipV="1">
              <a:off x="614260" y="1409065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4" name="Line 531"/>
            <p:cNvCxnSpPr/>
            <p:nvPr/>
          </p:nvCxnSpPr>
          <p:spPr bwMode="auto">
            <a:xfrm flipV="1">
              <a:off x="614260" y="1362075"/>
              <a:ext cx="0" cy="234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5" name="Line 532"/>
            <p:cNvCxnSpPr/>
            <p:nvPr/>
          </p:nvCxnSpPr>
          <p:spPr bwMode="auto">
            <a:xfrm flipV="1">
              <a:off x="614260" y="1220470"/>
              <a:ext cx="0" cy="1181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6" name="Line 533"/>
            <p:cNvCxnSpPr/>
            <p:nvPr/>
          </p:nvCxnSpPr>
          <p:spPr bwMode="auto">
            <a:xfrm flipV="1">
              <a:off x="614260" y="1172845"/>
              <a:ext cx="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4"/>
            <p:cNvCxnSpPr/>
            <p:nvPr/>
          </p:nvCxnSpPr>
          <p:spPr bwMode="auto">
            <a:xfrm flipV="1">
              <a:off x="614260" y="1049020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5"/>
            <p:cNvCxnSpPr/>
            <p:nvPr/>
          </p:nvCxnSpPr>
          <p:spPr bwMode="auto">
            <a:xfrm>
              <a:off x="990815" y="1489075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6"/>
            <p:cNvCxnSpPr/>
            <p:nvPr/>
          </p:nvCxnSpPr>
          <p:spPr bwMode="auto">
            <a:xfrm>
              <a:off x="990815" y="1070610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7"/>
            <p:cNvCxnSpPr/>
            <p:nvPr/>
          </p:nvCxnSpPr>
          <p:spPr bwMode="auto">
            <a:xfrm flipV="1">
              <a:off x="1040980" y="1094105"/>
              <a:ext cx="0" cy="3714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31" name="Freeform 730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2" name="Freeform 731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3" name="Freeform 732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4" name="Freeform 733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5" name="Freeform 734"/>
            <p:cNvSpPr>
              <a:spLocks/>
            </p:cNvSpPr>
            <p:nvPr/>
          </p:nvSpPr>
          <p:spPr bwMode="auto">
            <a:xfrm>
              <a:off x="1011377" y="1309188"/>
              <a:ext cx="22860" cy="15240"/>
            </a:xfrm>
            <a:custGeom>
              <a:avLst/>
              <a:gdLst>
                <a:gd name="T0" fmla="*/ 97 w 146"/>
                <a:gd name="T1" fmla="*/ 0 h 99"/>
                <a:gd name="T2" fmla="*/ 97 w 146"/>
                <a:gd name="T3" fmla="*/ 99 h 99"/>
                <a:gd name="T4" fmla="*/ 0 w 146"/>
                <a:gd name="T5" fmla="*/ 25 h 99"/>
                <a:gd name="T6" fmla="*/ 146 w 146"/>
                <a:gd name="T7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9">
                  <a:moveTo>
                    <a:pt x="97" y="0"/>
                  </a:moveTo>
                  <a:lnTo>
                    <a:pt x="97" y="99"/>
                  </a:lnTo>
                  <a:lnTo>
                    <a:pt x="0" y="25"/>
                  </a:lnTo>
                  <a:lnTo>
                    <a:pt x="146" y="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6" name="Freeform 735"/>
            <p:cNvSpPr>
              <a:spLocks/>
            </p:cNvSpPr>
            <p:nvPr/>
          </p:nvSpPr>
          <p:spPr bwMode="auto">
            <a:xfrm>
              <a:off x="1011377" y="1285693"/>
              <a:ext cx="22860" cy="15875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2 w 146"/>
                <a:gd name="T7" fmla="*/ 0 h 98"/>
                <a:gd name="T8" fmla="*/ 73 w 146"/>
                <a:gd name="T9" fmla="*/ 0 h 98"/>
                <a:gd name="T10" fmla="*/ 48 w 146"/>
                <a:gd name="T11" fmla="*/ 25 h 98"/>
                <a:gd name="T12" fmla="*/ 48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2" y="0"/>
                  </a:lnTo>
                  <a:lnTo>
                    <a:pt x="73" y="0"/>
                  </a:lnTo>
                  <a:lnTo>
                    <a:pt x="48" y="25"/>
                  </a:lnTo>
                  <a:lnTo>
                    <a:pt x="48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37" name="Line 544"/>
            <p:cNvCxnSpPr/>
            <p:nvPr/>
          </p:nvCxnSpPr>
          <p:spPr bwMode="auto">
            <a:xfrm>
              <a:off x="985100" y="14890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8" name="Line 545"/>
            <p:cNvCxnSpPr/>
            <p:nvPr/>
          </p:nvCxnSpPr>
          <p:spPr bwMode="auto">
            <a:xfrm>
              <a:off x="985100" y="10706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9" name="Line 546"/>
            <p:cNvCxnSpPr/>
            <p:nvPr/>
          </p:nvCxnSpPr>
          <p:spPr bwMode="auto">
            <a:xfrm>
              <a:off x="1040980" y="10706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0" name="Line 547"/>
            <p:cNvCxnSpPr/>
            <p:nvPr/>
          </p:nvCxnSpPr>
          <p:spPr bwMode="auto">
            <a:xfrm flipH="1">
              <a:off x="709510" y="1086422"/>
              <a:ext cx="16346" cy="2863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1" name="Line 548"/>
            <p:cNvCxnSpPr/>
            <p:nvPr/>
          </p:nvCxnSpPr>
          <p:spPr bwMode="auto">
            <a:xfrm flipH="1">
              <a:off x="507580" y="1444625"/>
              <a:ext cx="11430" cy="203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2" name="Freeform 741"/>
            <p:cNvSpPr>
              <a:spLocks/>
            </p:cNvSpPr>
            <p:nvPr/>
          </p:nvSpPr>
          <p:spPr bwMode="auto">
            <a:xfrm>
              <a:off x="550758" y="1332130"/>
              <a:ext cx="17145" cy="17145"/>
            </a:xfrm>
            <a:custGeom>
              <a:avLst/>
              <a:gdLst>
                <a:gd name="T0" fmla="*/ 85 w 109"/>
                <a:gd name="T1" fmla="*/ 99 h 108"/>
                <a:gd name="T2" fmla="*/ 52 w 109"/>
                <a:gd name="T3" fmla="*/ 108 h 108"/>
                <a:gd name="T4" fmla="*/ 9 w 109"/>
                <a:gd name="T5" fmla="*/ 83 h 108"/>
                <a:gd name="T6" fmla="*/ 0 w 109"/>
                <a:gd name="T7" fmla="*/ 51 h 108"/>
                <a:gd name="T8" fmla="*/ 25 w 109"/>
                <a:gd name="T9" fmla="*/ 9 h 108"/>
                <a:gd name="T10" fmla="*/ 58 w 109"/>
                <a:gd name="T11" fmla="*/ 0 h 108"/>
                <a:gd name="T12" fmla="*/ 101 w 109"/>
                <a:gd name="T13" fmla="*/ 23 h 108"/>
                <a:gd name="T14" fmla="*/ 109 w 109"/>
                <a:gd name="T15" fmla="*/ 57 h 108"/>
                <a:gd name="T16" fmla="*/ 85 w 109"/>
                <a:gd name="T17" fmla="*/ 9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108">
                  <a:moveTo>
                    <a:pt x="85" y="99"/>
                  </a:moveTo>
                  <a:lnTo>
                    <a:pt x="52" y="108"/>
                  </a:lnTo>
                  <a:lnTo>
                    <a:pt x="9" y="83"/>
                  </a:ln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101" y="23"/>
                  </a:lnTo>
                  <a:lnTo>
                    <a:pt x="109" y="57"/>
                  </a:lnTo>
                  <a:lnTo>
                    <a:pt x="85" y="9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3" name="Line 550"/>
            <p:cNvCxnSpPr/>
            <p:nvPr/>
          </p:nvCxnSpPr>
          <p:spPr bwMode="auto">
            <a:xfrm flipH="1" flipV="1">
              <a:off x="552028" y="1329590"/>
              <a:ext cx="14605" cy="222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4" name="Freeform 743"/>
            <p:cNvSpPr>
              <a:spLocks/>
            </p:cNvSpPr>
            <p:nvPr/>
          </p:nvSpPr>
          <p:spPr bwMode="auto">
            <a:xfrm>
              <a:off x="559015" y="1309905"/>
              <a:ext cx="13970" cy="13970"/>
            </a:xfrm>
            <a:custGeom>
              <a:avLst/>
              <a:gdLst>
                <a:gd name="T0" fmla="*/ 9 w 89"/>
                <a:gd name="T1" fmla="*/ 85 h 85"/>
                <a:gd name="T2" fmla="*/ 0 w 89"/>
                <a:gd name="T3" fmla="*/ 51 h 85"/>
                <a:gd name="T4" fmla="*/ 25 w 89"/>
                <a:gd name="T5" fmla="*/ 9 h 85"/>
                <a:gd name="T6" fmla="*/ 58 w 89"/>
                <a:gd name="T7" fmla="*/ 0 h 85"/>
                <a:gd name="T8" fmla="*/ 80 w 89"/>
                <a:gd name="T9" fmla="*/ 13 h 85"/>
                <a:gd name="T10" fmla="*/ 89 w 89"/>
                <a:gd name="T11" fmla="*/ 45 h 85"/>
                <a:gd name="T12" fmla="*/ 76 w 89"/>
                <a:gd name="T13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85">
                  <a:moveTo>
                    <a:pt x="9" y="85"/>
                  </a:move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80" y="13"/>
                  </a:lnTo>
                  <a:lnTo>
                    <a:pt x="89" y="45"/>
                  </a:lnTo>
                  <a:lnTo>
                    <a:pt x="76" y="6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5" name="Freeform 744"/>
            <p:cNvSpPr>
              <a:spLocks/>
            </p:cNvSpPr>
            <p:nvPr/>
          </p:nvSpPr>
          <p:spPr bwMode="auto">
            <a:xfrm>
              <a:off x="572985" y="1315620"/>
              <a:ext cx="10160" cy="15875"/>
            </a:xfrm>
            <a:custGeom>
              <a:avLst/>
              <a:gdLst>
                <a:gd name="T0" fmla="*/ 0 w 63"/>
                <a:gd name="T1" fmla="*/ 9 h 98"/>
                <a:gd name="T2" fmla="*/ 32 w 63"/>
                <a:gd name="T3" fmla="*/ 0 h 98"/>
                <a:gd name="T4" fmla="*/ 54 w 63"/>
                <a:gd name="T5" fmla="*/ 13 h 98"/>
                <a:gd name="T6" fmla="*/ 63 w 63"/>
                <a:gd name="T7" fmla="*/ 46 h 98"/>
                <a:gd name="T8" fmla="*/ 38 w 63"/>
                <a:gd name="T9" fmla="*/ 89 h 98"/>
                <a:gd name="T10" fmla="*/ 5 w 63"/>
                <a:gd name="T11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98">
                  <a:moveTo>
                    <a:pt x="0" y="9"/>
                  </a:moveTo>
                  <a:lnTo>
                    <a:pt x="32" y="0"/>
                  </a:lnTo>
                  <a:lnTo>
                    <a:pt x="54" y="13"/>
                  </a:lnTo>
                  <a:lnTo>
                    <a:pt x="63" y="46"/>
                  </a:lnTo>
                  <a:lnTo>
                    <a:pt x="38" y="89"/>
                  </a:lnTo>
                  <a:lnTo>
                    <a:pt x="5" y="9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6" name="Freeform 745"/>
            <p:cNvSpPr>
              <a:spLocks/>
            </p:cNvSpPr>
            <p:nvPr/>
          </p:nvSpPr>
          <p:spPr bwMode="auto">
            <a:xfrm>
              <a:off x="572349" y="1291490"/>
              <a:ext cx="22225" cy="19685"/>
            </a:xfrm>
            <a:custGeom>
              <a:avLst/>
              <a:gdLst>
                <a:gd name="T0" fmla="*/ 39 w 138"/>
                <a:gd name="T1" fmla="*/ 100 h 125"/>
                <a:gd name="T2" fmla="*/ 75 w 138"/>
                <a:gd name="T3" fmla="*/ 37 h 125"/>
                <a:gd name="T4" fmla="*/ 109 w 138"/>
                <a:gd name="T5" fmla="*/ 28 h 125"/>
                <a:gd name="T6" fmla="*/ 129 w 138"/>
                <a:gd name="T7" fmla="*/ 40 h 125"/>
                <a:gd name="T8" fmla="*/ 138 w 138"/>
                <a:gd name="T9" fmla="*/ 74 h 125"/>
                <a:gd name="T10" fmla="*/ 115 w 138"/>
                <a:gd name="T11" fmla="*/ 116 h 125"/>
                <a:gd name="T12" fmla="*/ 81 w 138"/>
                <a:gd name="T13" fmla="*/ 125 h 125"/>
                <a:gd name="T14" fmla="*/ 17 w 138"/>
                <a:gd name="T15" fmla="*/ 88 h 125"/>
                <a:gd name="T16" fmla="*/ 0 w 138"/>
                <a:gd name="T17" fmla="*/ 22 h 125"/>
                <a:gd name="T18" fmla="*/ 12 w 138"/>
                <a:gd name="T1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125">
                  <a:moveTo>
                    <a:pt x="39" y="100"/>
                  </a:moveTo>
                  <a:lnTo>
                    <a:pt x="75" y="37"/>
                  </a:lnTo>
                  <a:lnTo>
                    <a:pt x="109" y="28"/>
                  </a:lnTo>
                  <a:lnTo>
                    <a:pt x="129" y="40"/>
                  </a:lnTo>
                  <a:lnTo>
                    <a:pt x="138" y="74"/>
                  </a:lnTo>
                  <a:lnTo>
                    <a:pt x="115" y="116"/>
                  </a:lnTo>
                  <a:lnTo>
                    <a:pt x="81" y="125"/>
                  </a:lnTo>
                  <a:lnTo>
                    <a:pt x="17" y="88"/>
                  </a:lnTo>
                  <a:lnTo>
                    <a:pt x="0" y="22"/>
                  </a:lnTo>
                  <a:lnTo>
                    <a:pt x="1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7" name="Line 554"/>
            <p:cNvCxnSpPr/>
            <p:nvPr/>
          </p:nvCxnSpPr>
          <p:spPr bwMode="auto">
            <a:xfrm flipV="1">
              <a:off x="531075" y="1134745"/>
              <a:ext cx="166370" cy="290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8" name="Freeform 747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9" name="Freeform 748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0" name="Freeform 749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1" name="Freeform 750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52" name="Line 559"/>
            <p:cNvCxnSpPr/>
            <p:nvPr/>
          </p:nvCxnSpPr>
          <p:spPr bwMode="auto">
            <a:xfrm>
              <a:off x="697445" y="11347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3" name="Line 560"/>
            <p:cNvCxnSpPr/>
            <p:nvPr/>
          </p:nvCxnSpPr>
          <p:spPr bwMode="auto">
            <a:xfrm>
              <a:off x="531075" y="142494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4" name="Line 561"/>
            <p:cNvCxnSpPr/>
            <p:nvPr/>
          </p:nvCxnSpPr>
          <p:spPr bwMode="auto">
            <a:xfrm>
              <a:off x="488485" y="1188669"/>
              <a:ext cx="16555" cy="1211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5" name="Line 562"/>
            <p:cNvCxnSpPr/>
            <p:nvPr/>
          </p:nvCxnSpPr>
          <p:spPr bwMode="auto">
            <a:xfrm>
              <a:off x="723480" y="1358900"/>
              <a:ext cx="18415" cy="133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0" name="Line 567"/>
            <p:cNvCxnSpPr/>
            <p:nvPr/>
          </p:nvCxnSpPr>
          <p:spPr bwMode="auto">
            <a:xfrm flipH="1" flipV="1">
              <a:off x="524090" y="1214755"/>
              <a:ext cx="180340" cy="130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61" name="Freeform 760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2" name="Freeform 761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3" name="Freeform 762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4" name="Freeform 763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65" name="Line 572"/>
            <p:cNvCxnSpPr/>
            <p:nvPr/>
          </p:nvCxnSpPr>
          <p:spPr bwMode="auto">
            <a:xfrm>
              <a:off x="524090" y="121475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6" name="Line 573"/>
            <p:cNvCxnSpPr/>
            <p:nvPr/>
          </p:nvCxnSpPr>
          <p:spPr bwMode="auto">
            <a:xfrm>
              <a:off x="704430" y="134556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7" name="Line 574"/>
            <p:cNvCxnSpPr/>
            <p:nvPr/>
          </p:nvCxnSpPr>
          <p:spPr bwMode="auto">
            <a:xfrm flipV="1">
              <a:off x="24342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8" name="Line 575"/>
            <p:cNvCxnSpPr/>
            <p:nvPr/>
          </p:nvCxnSpPr>
          <p:spPr bwMode="auto">
            <a:xfrm flipV="1">
              <a:off x="33613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9" name="Line 576"/>
            <p:cNvCxnSpPr/>
            <p:nvPr/>
          </p:nvCxnSpPr>
          <p:spPr bwMode="auto">
            <a:xfrm>
              <a:off x="266280" y="1357630"/>
              <a:ext cx="4635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0" name="Freeform 769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1" name="Freeform 770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2" name="Freeform 771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3" name="Freeform 772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4" name="Freeform 773"/>
            <p:cNvSpPr>
              <a:spLocks/>
            </p:cNvSpPr>
            <p:nvPr/>
          </p:nvSpPr>
          <p:spPr bwMode="auto">
            <a:xfrm>
              <a:off x="277075" y="1328420"/>
              <a:ext cx="3810" cy="23495"/>
            </a:xfrm>
            <a:custGeom>
              <a:avLst/>
              <a:gdLst>
                <a:gd name="T0" fmla="*/ 0 w 25"/>
                <a:gd name="T1" fmla="*/ 24 h 147"/>
                <a:gd name="T2" fmla="*/ 25 w 25"/>
                <a:gd name="T3" fmla="*/ 0 h 147"/>
                <a:gd name="T4" fmla="*/ 25 w 25"/>
                <a:gd name="T5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7">
                  <a:moveTo>
                    <a:pt x="0" y="24"/>
                  </a:moveTo>
                  <a:lnTo>
                    <a:pt x="25" y="0"/>
                  </a:lnTo>
                  <a:lnTo>
                    <a:pt x="25" y="1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5" name="Line 582"/>
            <p:cNvCxnSpPr/>
            <p:nvPr/>
          </p:nvCxnSpPr>
          <p:spPr bwMode="auto">
            <a:xfrm>
              <a:off x="277075" y="1351915"/>
              <a:ext cx="76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6" name="Freeform 775"/>
            <p:cNvSpPr>
              <a:spLocks/>
            </p:cNvSpPr>
            <p:nvPr/>
          </p:nvSpPr>
          <p:spPr bwMode="auto">
            <a:xfrm>
              <a:off x="292950" y="1328420"/>
              <a:ext cx="11430" cy="23495"/>
            </a:xfrm>
            <a:custGeom>
              <a:avLst/>
              <a:gdLst>
                <a:gd name="T0" fmla="*/ 25 w 74"/>
                <a:gd name="T1" fmla="*/ 147 h 147"/>
                <a:gd name="T2" fmla="*/ 0 w 74"/>
                <a:gd name="T3" fmla="*/ 122 h 147"/>
                <a:gd name="T4" fmla="*/ 0 w 74"/>
                <a:gd name="T5" fmla="*/ 24 h 147"/>
                <a:gd name="T6" fmla="*/ 25 w 74"/>
                <a:gd name="T7" fmla="*/ 0 h 147"/>
                <a:gd name="T8" fmla="*/ 49 w 74"/>
                <a:gd name="T9" fmla="*/ 0 h 147"/>
                <a:gd name="T10" fmla="*/ 74 w 74"/>
                <a:gd name="T11" fmla="*/ 24 h 147"/>
                <a:gd name="T12" fmla="*/ 74 w 74"/>
                <a:gd name="T13" fmla="*/ 122 h 147"/>
                <a:gd name="T14" fmla="*/ 49 w 74"/>
                <a:gd name="T15" fmla="*/ 147 h 147"/>
                <a:gd name="T16" fmla="*/ 25 w 74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47">
                  <a:moveTo>
                    <a:pt x="25" y="147"/>
                  </a:moveTo>
                  <a:lnTo>
                    <a:pt x="0" y="12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122"/>
                  </a:lnTo>
                  <a:lnTo>
                    <a:pt x="49" y="147"/>
                  </a:lnTo>
                  <a:lnTo>
                    <a:pt x="25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7" name="Line 584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585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586"/>
            <p:cNvCxnSpPr/>
            <p:nvPr/>
          </p:nvCxnSpPr>
          <p:spPr bwMode="auto">
            <a:xfrm>
              <a:off x="336130" y="13576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589"/>
            <p:cNvCxnSpPr/>
            <p:nvPr/>
          </p:nvCxnSpPr>
          <p:spPr bwMode="auto">
            <a:xfrm flipV="1">
              <a:off x="956771" y="1182370"/>
              <a:ext cx="0" cy="1949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81" name="Freeform 780"/>
            <p:cNvSpPr>
              <a:spLocks/>
            </p:cNvSpPr>
            <p:nvPr/>
          </p:nvSpPr>
          <p:spPr bwMode="auto">
            <a:xfrm>
              <a:off x="953293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2" name="Freeform 781"/>
            <p:cNvSpPr>
              <a:spLocks/>
            </p:cNvSpPr>
            <p:nvPr/>
          </p:nvSpPr>
          <p:spPr bwMode="auto">
            <a:xfrm>
              <a:off x="952961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3" name="Freeform 782"/>
            <p:cNvSpPr>
              <a:spLocks/>
            </p:cNvSpPr>
            <p:nvPr/>
          </p:nvSpPr>
          <p:spPr bwMode="auto">
            <a:xfrm>
              <a:off x="953293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4" name="Freeform 783"/>
            <p:cNvSpPr>
              <a:spLocks/>
            </p:cNvSpPr>
            <p:nvPr/>
          </p:nvSpPr>
          <p:spPr bwMode="auto">
            <a:xfrm>
              <a:off x="952961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5" name="Freeform 784"/>
            <p:cNvSpPr>
              <a:spLocks/>
            </p:cNvSpPr>
            <p:nvPr/>
          </p:nvSpPr>
          <p:spPr bwMode="auto">
            <a:xfrm>
              <a:off x="928194" y="1255395"/>
              <a:ext cx="22860" cy="15240"/>
            </a:xfrm>
            <a:custGeom>
              <a:avLst/>
              <a:gdLst>
                <a:gd name="T0" fmla="*/ 25 w 146"/>
                <a:gd name="T1" fmla="*/ 97 h 97"/>
                <a:gd name="T2" fmla="*/ 0 w 146"/>
                <a:gd name="T3" fmla="*/ 72 h 97"/>
                <a:gd name="T4" fmla="*/ 0 w 146"/>
                <a:gd name="T5" fmla="*/ 24 h 97"/>
                <a:gd name="T6" fmla="*/ 25 w 146"/>
                <a:gd name="T7" fmla="*/ 0 h 97"/>
                <a:gd name="T8" fmla="*/ 49 w 146"/>
                <a:gd name="T9" fmla="*/ 0 h 97"/>
                <a:gd name="T10" fmla="*/ 74 w 146"/>
                <a:gd name="T11" fmla="*/ 24 h 97"/>
                <a:gd name="T12" fmla="*/ 74 w 146"/>
                <a:gd name="T13" fmla="*/ 72 h 97"/>
                <a:gd name="T14" fmla="*/ 97 w 146"/>
                <a:gd name="T15" fmla="*/ 97 h 97"/>
                <a:gd name="T16" fmla="*/ 146 w 146"/>
                <a:gd name="T17" fmla="*/ 97 h 97"/>
                <a:gd name="T18" fmla="*/ 146 w 14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25" y="97"/>
                  </a:moveTo>
                  <a:lnTo>
                    <a:pt x="0" y="7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72"/>
                  </a:lnTo>
                  <a:lnTo>
                    <a:pt x="97" y="97"/>
                  </a:lnTo>
                  <a:lnTo>
                    <a:pt x="146" y="97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6" name="Freeform 785"/>
            <p:cNvSpPr>
              <a:spLocks/>
            </p:cNvSpPr>
            <p:nvPr/>
          </p:nvSpPr>
          <p:spPr bwMode="auto">
            <a:xfrm>
              <a:off x="928194" y="1231900"/>
              <a:ext cx="22860" cy="15875"/>
            </a:xfrm>
            <a:custGeom>
              <a:avLst/>
              <a:gdLst>
                <a:gd name="T0" fmla="*/ 74 w 146"/>
                <a:gd name="T1" fmla="*/ 97 h 97"/>
                <a:gd name="T2" fmla="*/ 74 w 146"/>
                <a:gd name="T3" fmla="*/ 24 h 97"/>
                <a:gd name="T4" fmla="*/ 97 w 146"/>
                <a:gd name="T5" fmla="*/ 0 h 97"/>
                <a:gd name="T6" fmla="*/ 122 w 146"/>
                <a:gd name="T7" fmla="*/ 0 h 97"/>
                <a:gd name="T8" fmla="*/ 146 w 146"/>
                <a:gd name="T9" fmla="*/ 24 h 97"/>
                <a:gd name="T10" fmla="*/ 146 w 146"/>
                <a:gd name="T11" fmla="*/ 72 h 97"/>
                <a:gd name="T12" fmla="*/ 122 w 146"/>
                <a:gd name="T13" fmla="*/ 97 h 97"/>
                <a:gd name="T14" fmla="*/ 49 w 146"/>
                <a:gd name="T15" fmla="*/ 97 h 97"/>
                <a:gd name="T16" fmla="*/ 0 w 146"/>
                <a:gd name="T17" fmla="*/ 48 h 97"/>
                <a:gd name="T18" fmla="*/ 0 w 146"/>
                <a:gd name="T19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74" y="97"/>
                  </a:moveTo>
                  <a:lnTo>
                    <a:pt x="74" y="24"/>
                  </a:lnTo>
                  <a:lnTo>
                    <a:pt x="97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72"/>
                  </a:lnTo>
                  <a:lnTo>
                    <a:pt x="122" y="97"/>
                  </a:lnTo>
                  <a:lnTo>
                    <a:pt x="49" y="97"/>
                  </a:lnTo>
                  <a:lnTo>
                    <a:pt x="0" y="48"/>
                  </a:lnTo>
                  <a:lnTo>
                    <a:pt x="0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87" name="Line 596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8" name="Line 597"/>
            <p:cNvCxnSpPr/>
            <p:nvPr/>
          </p:nvCxnSpPr>
          <p:spPr bwMode="auto">
            <a:xfrm>
              <a:off x="243420" y="115887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9" name="Line 598"/>
            <p:cNvCxnSpPr/>
            <p:nvPr/>
          </p:nvCxnSpPr>
          <p:spPr bwMode="auto">
            <a:xfrm>
              <a:off x="190080" y="11588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89" name="Freeform 488"/>
            <p:cNvSpPr>
              <a:spLocks/>
            </p:cNvSpPr>
            <p:nvPr/>
          </p:nvSpPr>
          <p:spPr bwMode="auto">
            <a:xfrm>
              <a:off x="548855" y="1208405"/>
              <a:ext cx="17145" cy="17145"/>
            </a:xfrm>
            <a:custGeom>
              <a:avLst/>
              <a:gdLst>
                <a:gd name="T0" fmla="*/ 4 w 107"/>
                <a:gd name="T1" fmla="*/ 79 h 109"/>
                <a:gd name="T2" fmla="*/ 0 w 107"/>
                <a:gd name="T3" fmla="*/ 45 h 109"/>
                <a:gd name="T4" fmla="*/ 28 w 107"/>
                <a:gd name="T5" fmla="*/ 6 h 109"/>
                <a:gd name="T6" fmla="*/ 62 w 107"/>
                <a:gd name="T7" fmla="*/ 0 h 109"/>
                <a:gd name="T8" fmla="*/ 102 w 107"/>
                <a:gd name="T9" fmla="*/ 30 h 109"/>
                <a:gd name="T10" fmla="*/ 107 w 107"/>
                <a:gd name="T11" fmla="*/ 64 h 109"/>
                <a:gd name="T12" fmla="*/ 78 w 107"/>
                <a:gd name="T13" fmla="*/ 103 h 109"/>
                <a:gd name="T14" fmla="*/ 44 w 107"/>
                <a:gd name="T15" fmla="*/ 109 h 109"/>
                <a:gd name="T16" fmla="*/ 4 w 107"/>
                <a:gd name="T17" fmla="*/ 7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9">
                  <a:moveTo>
                    <a:pt x="4" y="79"/>
                  </a:moveTo>
                  <a:lnTo>
                    <a:pt x="0" y="45"/>
                  </a:lnTo>
                  <a:lnTo>
                    <a:pt x="28" y="6"/>
                  </a:lnTo>
                  <a:lnTo>
                    <a:pt x="62" y="0"/>
                  </a:lnTo>
                  <a:lnTo>
                    <a:pt x="102" y="30"/>
                  </a:lnTo>
                  <a:lnTo>
                    <a:pt x="107" y="64"/>
                  </a:lnTo>
                  <a:lnTo>
                    <a:pt x="78" y="103"/>
                  </a:lnTo>
                  <a:lnTo>
                    <a:pt x="44" y="109"/>
                  </a:lnTo>
                  <a:lnTo>
                    <a:pt x="4" y="7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90" name="Line 564"/>
            <p:cNvCxnSpPr/>
            <p:nvPr/>
          </p:nvCxnSpPr>
          <p:spPr bwMode="auto">
            <a:xfrm flipV="1">
              <a:off x="545680" y="1211580"/>
              <a:ext cx="22860" cy="114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1" name="Freeform 490"/>
            <p:cNvSpPr>
              <a:spLocks/>
            </p:cNvSpPr>
            <p:nvPr/>
          </p:nvSpPr>
          <p:spPr bwMode="auto">
            <a:xfrm>
              <a:off x="562825" y="1219200"/>
              <a:ext cx="24130" cy="25400"/>
            </a:xfrm>
            <a:custGeom>
              <a:avLst/>
              <a:gdLst>
                <a:gd name="T0" fmla="*/ 71 w 151"/>
                <a:gd name="T1" fmla="*/ 6 h 161"/>
                <a:gd name="T2" fmla="*/ 105 w 151"/>
                <a:gd name="T3" fmla="*/ 0 h 161"/>
                <a:gd name="T4" fmla="*/ 145 w 151"/>
                <a:gd name="T5" fmla="*/ 28 h 161"/>
                <a:gd name="T6" fmla="*/ 151 w 151"/>
                <a:gd name="T7" fmla="*/ 62 h 161"/>
                <a:gd name="T8" fmla="*/ 136 w 151"/>
                <a:gd name="T9" fmla="*/ 83 h 161"/>
                <a:gd name="T10" fmla="*/ 102 w 151"/>
                <a:gd name="T11" fmla="*/ 87 h 161"/>
                <a:gd name="T12" fmla="*/ 62 w 151"/>
                <a:gd name="T13" fmla="*/ 59 h 161"/>
                <a:gd name="T14" fmla="*/ 28 w 151"/>
                <a:gd name="T15" fmla="*/ 64 h 161"/>
                <a:gd name="T16" fmla="*/ 0 w 151"/>
                <a:gd name="T17" fmla="*/ 104 h 161"/>
                <a:gd name="T18" fmla="*/ 79 w 151"/>
                <a:gd name="T1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161">
                  <a:moveTo>
                    <a:pt x="71" y="6"/>
                  </a:moveTo>
                  <a:lnTo>
                    <a:pt x="105" y="0"/>
                  </a:lnTo>
                  <a:lnTo>
                    <a:pt x="145" y="28"/>
                  </a:lnTo>
                  <a:lnTo>
                    <a:pt x="151" y="62"/>
                  </a:lnTo>
                  <a:lnTo>
                    <a:pt x="136" y="83"/>
                  </a:lnTo>
                  <a:lnTo>
                    <a:pt x="102" y="87"/>
                  </a:lnTo>
                  <a:lnTo>
                    <a:pt x="62" y="59"/>
                  </a:lnTo>
                  <a:lnTo>
                    <a:pt x="28" y="64"/>
                  </a:lnTo>
                  <a:lnTo>
                    <a:pt x="0" y="104"/>
                  </a:lnTo>
                  <a:lnTo>
                    <a:pt x="79" y="16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2" name="Freeform 491"/>
            <p:cNvSpPr>
              <a:spLocks/>
            </p:cNvSpPr>
            <p:nvPr/>
          </p:nvSpPr>
          <p:spPr bwMode="auto">
            <a:xfrm>
              <a:off x="586320" y="1237615"/>
              <a:ext cx="18415" cy="18415"/>
            </a:xfrm>
            <a:custGeom>
              <a:avLst/>
              <a:gdLst>
                <a:gd name="T0" fmla="*/ 79 w 117"/>
                <a:gd name="T1" fmla="*/ 93 h 118"/>
                <a:gd name="T2" fmla="*/ 0 w 117"/>
                <a:gd name="T3" fmla="*/ 37 h 118"/>
                <a:gd name="T4" fmla="*/ 117 w 117"/>
                <a:gd name="T5" fmla="*/ 0 h 118"/>
                <a:gd name="T6" fmla="*/ 31 w 117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8">
                  <a:moveTo>
                    <a:pt x="79" y="93"/>
                  </a:moveTo>
                  <a:lnTo>
                    <a:pt x="0" y="37"/>
                  </a:lnTo>
                  <a:lnTo>
                    <a:pt x="117" y="0"/>
                  </a:lnTo>
                  <a:lnTo>
                    <a:pt x="31" y="1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grpSp>
        <p:nvGrpSpPr>
          <p:cNvPr id="300" name="Group 299"/>
          <p:cNvGrpSpPr>
            <a:grpSpLocks noChangeAspect="1"/>
          </p:cNvGrpSpPr>
          <p:nvPr/>
        </p:nvGrpSpPr>
        <p:grpSpPr>
          <a:xfrm>
            <a:off x="6151390" y="2997009"/>
            <a:ext cx="3327304" cy="2738766"/>
            <a:chOff x="3747770" y="1260475"/>
            <a:chExt cx="818515" cy="673735"/>
          </a:xfrm>
        </p:grpSpPr>
        <p:cxnSp>
          <p:nvCxnSpPr>
            <p:cNvPr id="301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2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3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4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5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6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9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0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1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4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5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6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8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9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0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1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2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3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4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5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8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9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0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1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2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3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4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5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6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7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9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0" name="Freeform 339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6" name="Freeform 565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7" name="Freeform 566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68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9" name="Freeform 568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0" name="Freeform 569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1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2" name="Freeform 571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3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4" name="Freeform 573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5" name="Freeform 574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6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7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8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9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0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1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2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3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4" name="Freeform 583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5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6" name="Freeform 585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7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8" name="Freeform 587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9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0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1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2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3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4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5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6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7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8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9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0" name="Group 599"/>
          <p:cNvGrpSpPr/>
          <p:nvPr/>
        </p:nvGrpSpPr>
        <p:grpSpPr>
          <a:xfrm>
            <a:off x="6932769" y="829770"/>
            <a:ext cx="1621040" cy="1891618"/>
            <a:chOff x="5489999" y="2266950"/>
            <a:chExt cx="1621040" cy="1891618"/>
          </a:xfrm>
        </p:grpSpPr>
        <p:grpSp>
          <p:nvGrpSpPr>
            <p:cNvPr id="601" name="Group 600"/>
            <p:cNvGrpSpPr/>
            <p:nvPr/>
          </p:nvGrpSpPr>
          <p:grpSpPr>
            <a:xfrm>
              <a:off x="6695075" y="2700800"/>
              <a:ext cx="254425" cy="0"/>
              <a:chOff x="6695075" y="2700800"/>
              <a:chExt cx="254425" cy="0"/>
            </a:xfrm>
          </p:grpSpPr>
          <p:cxnSp>
            <p:nvCxnSpPr>
              <p:cNvPr id="644" name="Line 651"/>
              <p:cNvCxnSpPr/>
              <p:nvPr/>
            </p:nvCxnSpPr>
            <p:spPr bwMode="auto">
              <a:xfrm flipH="1">
                <a:off x="6695075" y="2700800"/>
                <a:ext cx="39522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5" name="Line 659"/>
              <p:cNvCxnSpPr/>
              <p:nvPr/>
            </p:nvCxnSpPr>
            <p:spPr bwMode="auto">
              <a:xfrm flipH="1">
                <a:off x="6734597" y="2700800"/>
                <a:ext cx="214903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02" name="Line 602"/>
            <p:cNvCxnSpPr/>
            <p:nvPr/>
          </p:nvCxnSpPr>
          <p:spPr bwMode="auto">
            <a:xfrm flipV="1">
              <a:off x="6949857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3" name="Line 603"/>
            <p:cNvCxnSpPr/>
            <p:nvPr/>
          </p:nvCxnSpPr>
          <p:spPr bwMode="auto">
            <a:xfrm>
              <a:off x="5653029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4" name="Line 605"/>
            <p:cNvCxnSpPr/>
            <p:nvPr/>
          </p:nvCxnSpPr>
          <p:spPr bwMode="auto">
            <a:xfrm>
              <a:off x="5833350" y="3119163"/>
              <a:ext cx="0" cy="47783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5" name="Line 606"/>
            <p:cNvCxnSpPr/>
            <p:nvPr/>
          </p:nvCxnSpPr>
          <p:spPr bwMode="auto">
            <a:xfrm>
              <a:off x="5489999" y="3596994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6" name="Line 607"/>
            <p:cNvCxnSpPr/>
            <p:nvPr/>
          </p:nvCxnSpPr>
          <p:spPr bwMode="auto">
            <a:xfrm>
              <a:off x="5489999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7" name="Line 609"/>
            <p:cNvCxnSpPr/>
            <p:nvPr/>
          </p:nvCxnSpPr>
          <p:spPr bwMode="auto">
            <a:xfrm>
              <a:off x="7110417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8" name="Line 612"/>
            <p:cNvCxnSpPr/>
            <p:nvPr/>
          </p:nvCxnSpPr>
          <p:spPr bwMode="auto">
            <a:xfrm>
              <a:off x="5489999" y="3956598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9" name="Line 613"/>
            <p:cNvCxnSpPr/>
            <p:nvPr/>
          </p:nvCxnSpPr>
          <p:spPr bwMode="auto">
            <a:xfrm>
              <a:off x="5489999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0" name="Line 614"/>
            <p:cNvCxnSpPr/>
            <p:nvPr/>
          </p:nvCxnSpPr>
          <p:spPr bwMode="auto">
            <a:xfrm>
              <a:off x="5833350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1" name="Line 615"/>
            <p:cNvCxnSpPr/>
            <p:nvPr/>
          </p:nvCxnSpPr>
          <p:spPr bwMode="auto">
            <a:xfrm>
              <a:off x="7110417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2" name="Line 617"/>
            <p:cNvCxnSpPr/>
            <p:nvPr/>
          </p:nvCxnSpPr>
          <p:spPr bwMode="auto">
            <a:xfrm>
              <a:off x="6769536" y="3956598"/>
              <a:ext cx="34088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3" name="Line 618"/>
            <p:cNvCxnSpPr/>
            <p:nvPr/>
          </p:nvCxnSpPr>
          <p:spPr bwMode="auto">
            <a:xfrm>
              <a:off x="5833350" y="3956598"/>
              <a:ext cx="93618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4" name="Line 619"/>
            <p:cNvCxnSpPr/>
            <p:nvPr/>
          </p:nvCxnSpPr>
          <p:spPr bwMode="auto">
            <a:xfrm flipH="1">
              <a:off x="5653029" y="2700446"/>
              <a:ext cx="24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" name="Line 620"/>
            <p:cNvCxnSpPr/>
            <p:nvPr/>
          </p:nvCxnSpPr>
          <p:spPr bwMode="auto">
            <a:xfrm>
              <a:off x="5677730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6" name="Line 621"/>
            <p:cNvCxnSpPr/>
            <p:nvPr/>
          </p:nvCxnSpPr>
          <p:spPr bwMode="auto">
            <a:xfrm>
              <a:off x="5677730" y="2340841"/>
              <a:ext cx="124495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" name="Line 622"/>
            <p:cNvCxnSpPr/>
            <p:nvPr/>
          </p:nvCxnSpPr>
          <p:spPr bwMode="auto">
            <a:xfrm flipV="1">
              <a:off x="6922686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8" name="Line 623"/>
            <p:cNvCxnSpPr/>
            <p:nvPr/>
          </p:nvCxnSpPr>
          <p:spPr bwMode="auto">
            <a:xfrm flipH="1">
              <a:off x="6922686" y="2700446"/>
              <a:ext cx="2717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19" name="Group 618"/>
            <p:cNvGrpSpPr/>
            <p:nvPr/>
          </p:nvGrpSpPr>
          <p:grpSpPr>
            <a:xfrm>
              <a:off x="6300208" y="2266950"/>
              <a:ext cx="0" cy="1891618"/>
              <a:chOff x="6300208" y="2266950"/>
              <a:chExt cx="0" cy="1891618"/>
            </a:xfrm>
          </p:grpSpPr>
          <p:cxnSp>
            <p:nvCxnSpPr>
              <p:cNvPr id="639" name="Line 624"/>
              <p:cNvCxnSpPr/>
              <p:nvPr/>
            </p:nvCxnSpPr>
            <p:spPr bwMode="auto">
              <a:xfrm>
                <a:off x="6300208" y="226695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0" name="Line 625"/>
              <p:cNvCxnSpPr/>
              <p:nvPr/>
            </p:nvCxnSpPr>
            <p:spPr bwMode="auto">
              <a:xfrm>
                <a:off x="6300208" y="2801431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1" name="Line 626"/>
              <p:cNvCxnSpPr/>
              <p:nvPr/>
            </p:nvCxnSpPr>
            <p:spPr bwMode="auto">
              <a:xfrm>
                <a:off x="6300208" y="2983696"/>
                <a:ext cx="0" cy="4581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2" name="Line 627"/>
              <p:cNvCxnSpPr/>
              <p:nvPr/>
            </p:nvCxnSpPr>
            <p:spPr bwMode="auto">
              <a:xfrm>
                <a:off x="6300208" y="3532955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3" name="Line 628"/>
              <p:cNvCxnSpPr/>
              <p:nvPr/>
            </p:nvCxnSpPr>
            <p:spPr bwMode="auto">
              <a:xfrm>
                <a:off x="6300208" y="371522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0" name="Line 650"/>
            <p:cNvCxnSpPr/>
            <p:nvPr/>
          </p:nvCxnSpPr>
          <p:spPr bwMode="auto">
            <a:xfrm flipV="1">
              <a:off x="6695075" y="2340158"/>
              <a:ext cx="0" cy="36064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1" name="Freeform 620"/>
            <p:cNvSpPr>
              <a:spLocks/>
            </p:cNvSpPr>
            <p:nvPr/>
          </p:nvSpPr>
          <p:spPr bwMode="auto">
            <a:xfrm>
              <a:off x="6650218" y="2990748"/>
              <a:ext cx="81515" cy="503911"/>
            </a:xfrm>
            <a:custGeom>
              <a:avLst/>
              <a:gdLst>
                <a:gd name="T0" fmla="*/ 131 w 133"/>
                <a:gd name="T1" fmla="*/ 0 h 817"/>
                <a:gd name="T2" fmla="*/ 129 w 133"/>
                <a:gd name="T3" fmla="*/ 5 h 817"/>
                <a:gd name="T4" fmla="*/ 125 w 133"/>
                <a:gd name="T5" fmla="*/ 13 h 817"/>
                <a:gd name="T6" fmla="*/ 118 w 133"/>
                <a:gd name="T7" fmla="*/ 25 h 817"/>
                <a:gd name="T8" fmla="*/ 109 w 133"/>
                <a:gd name="T9" fmla="*/ 41 h 817"/>
                <a:gd name="T10" fmla="*/ 99 w 133"/>
                <a:gd name="T11" fmla="*/ 60 h 817"/>
                <a:gd name="T12" fmla="*/ 87 w 133"/>
                <a:gd name="T13" fmla="*/ 82 h 817"/>
                <a:gd name="T14" fmla="*/ 76 w 133"/>
                <a:gd name="T15" fmla="*/ 108 h 817"/>
                <a:gd name="T16" fmla="*/ 64 w 133"/>
                <a:gd name="T17" fmla="*/ 135 h 817"/>
                <a:gd name="T18" fmla="*/ 50 w 133"/>
                <a:gd name="T19" fmla="*/ 165 h 817"/>
                <a:gd name="T20" fmla="*/ 39 w 133"/>
                <a:gd name="T21" fmla="*/ 198 h 817"/>
                <a:gd name="T22" fmla="*/ 27 w 133"/>
                <a:gd name="T23" fmla="*/ 233 h 817"/>
                <a:gd name="T24" fmla="*/ 17 w 133"/>
                <a:gd name="T25" fmla="*/ 269 h 817"/>
                <a:gd name="T26" fmla="*/ 9 w 133"/>
                <a:gd name="T27" fmla="*/ 309 h 817"/>
                <a:gd name="T28" fmla="*/ 4 w 133"/>
                <a:gd name="T29" fmla="*/ 348 h 817"/>
                <a:gd name="T30" fmla="*/ 1 w 133"/>
                <a:gd name="T31" fmla="*/ 389 h 817"/>
                <a:gd name="T32" fmla="*/ 1 w 133"/>
                <a:gd name="T33" fmla="*/ 431 h 817"/>
                <a:gd name="T34" fmla="*/ 4 w 133"/>
                <a:gd name="T35" fmla="*/ 472 h 817"/>
                <a:gd name="T36" fmla="*/ 9 w 133"/>
                <a:gd name="T37" fmla="*/ 511 h 817"/>
                <a:gd name="T38" fmla="*/ 18 w 133"/>
                <a:gd name="T39" fmla="*/ 549 h 817"/>
                <a:gd name="T40" fmla="*/ 27 w 133"/>
                <a:gd name="T41" fmla="*/ 587 h 817"/>
                <a:gd name="T42" fmla="*/ 39 w 133"/>
                <a:gd name="T43" fmla="*/ 621 h 817"/>
                <a:gd name="T44" fmla="*/ 51 w 133"/>
                <a:gd name="T45" fmla="*/ 653 h 817"/>
                <a:gd name="T46" fmla="*/ 64 w 133"/>
                <a:gd name="T47" fmla="*/ 684 h 817"/>
                <a:gd name="T48" fmla="*/ 76 w 133"/>
                <a:gd name="T49" fmla="*/ 711 h 817"/>
                <a:gd name="T50" fmla="*/ 88 w 133"/>
                <a:gd name="T51" fmla="*/ 737 h 817"/>
                <a:gd name="T52" fmla="*/ 100 w 133"/>
                <a:gd name="T53" fmla="*/ 759 h 817"/>
                <a:gd name="T54" fmla="*/ 110 w 133"/>
                <a:gd name="T55" fmla="*/ 778 h 817"/>
                <a:gd name="T56" fmla="*/ 118 w 133"/>
                <a:gd name="T57" fmla="*/ 792 h 817"/>
                <a:gd name="T58" fmla="*/ 125 w 133"/>
                <a:gd name="T59" fmla="*/ 805 h 817"/>
                <a:gd name="T60" fmla="*/ 129 w 133"/>
                <a:gd name="T61" fmla="*/ 813 h 817"/>
                <a:gd name="T62" fmla="*/ 131 w 133"/>
                <a:gd name="T63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3" h="817">
                  <a:moveTo>
                    <a:pt x="133" y="0"/>
                  </a:moveTo>
                  <a:lnTo>
                    <a:pt x="131" y="0"/>
                  </a:lnTo>
                  <a:lnTo>
                    <a:pt x="131" y="3"/>
                  </a:lnTo>
                  <a:lnTo>
                    <a:pt x="129" y="5"/>
                  </a:lnTo>
                  <a:lnTo>
                    <a:pt x="127" y="8"/>
                  </a:lnTo>
                  <a:lnTo>
                    <a:pt x="125" y="13"/>
                  </a:lnTo>
                  <a:lnTo>
                    <a:pt x="121" y="18"/>
                  </a:lnTo>
                  <a:lnTo>
                    <a:pt x="118" y="25"/>
                  </a:lnTo>
                  <a:lnTo>
                    <a:pt x="113" y="32"/>
                  </a:lnTo>
                  <a:lnTo>
                    <a:pt x="109" y="41"/>
                  </a:lnTo>
                  <a:lnTo>
                    <a:pt x="104" y="50"/>
                  </a:lnTo>
                  <a:lnTo>
                    <a:pt x="99" y="60"/>
                  </a:lnTo>
                  <a:lnTo>
                    <a:pt x="94" y="70"/>
                  </a:lnTo>
                  <a:lnTo>
                    <a:pt x="87" y="82"/>
                  </a:lnTo>
                  <a:lnTo>
                    <a:pt x="82" y="94"/>
                  </a:lnTo>
                  <a:lnTo>
                    <a:pt x="76" y="108"/>
                  </a:lnTo>
                  <a:lnTo>
                    <a:pt x="69" y="121"/>
                  </a:lnTo>
                  <a:lnTo>
                    <a:pt x="64" y="135"/>
                  </a:lnTo>
                  <a:lnTo>
                    <a:pt x="57" y="149"/>
                  </a:lnTo>
                  <a:lnTo>
                    <a:pt x="50" y="165"/>
                  </a:lnTo>
                  <a:lnTo>
                    <a:pt x="44" y="182"/>
                  </a:lnTo>
                  <a:lnTo>
                    <a:pt x="39" y="198"/>
                  </a:lnTo>
                  <a:lnTo>
                    <a:pt x="33" y="215"/>
                  </a:lnTo>
                  <a:lnTo>
                    <a:pt x="27" y="233"/>
                  </a:lnTo>
                  <a:lnTo>
                    <a:pt x="22" y="251"/>
                  </a:lnTo>
                  <a:lnTo>
                    <a:pt x="17" y="269"/>
                  </a:lnTo>
                  <a:lnTo>
                    <a:pt x="13" y="288"/>
                  </a:lnTo>
                  <a:lnTo>
                    <a:pt x="9" y="309"/>
                  </a:lnTo>
                  <a:lnTo>
                    <a:pt x="6" y="328"/>
                  </a:lnTo>
                  <a:lnTo>
                    <a:pt x="4" y="348"/>
                  </a:lnTo>
                  <a:lnTo>
                    <a:pt x="3" y="369"/>
                  </a:lnTo>
                  <a:lnTo>
                    <a:pt x="1" y="389"/>
                  </a:lnTo>
                  <a:lnTo>
                    <a:pt x="0" y="410"/>
                  </a:lnTo>
                  <a:lnTo>
                    <a:pt x="1" y="431"/>
                  </a:lnTo>
                  <a:lnTo>
                    <a:pt x="3" y="451"/>
                  </a:lnTo>
                  <a:lnTo>
                    <a:pt x="4" y="472"/>
                  </a:lnTo>
                  <a:lnTo>
                    <a:pt x="7" y="491"/>
                  </a:lnTo>
                  <a:lnTo>
                    <a:pt x="9" y="511"/>
                  </a:lnTo>
                  <a:lnTo>
                    <a:pt x="14" y="530"/>
                  </a:lnTo>
                  <a:lnTo>
                    <a:pt x="18" y="549"/>
                  </a:lnTo>
                  <a:lnTo>
                    <a:pt x="23" y="569"/>
                  </a:lnTo>
                  <a:lnTo>
                    <a:pt x="27" y="587"/>
                  </a:lnTo>
                  <a:lnTo>
                    <a:pt x="33" y="604"/>
                  </a:lnTo>
                  <a:lnTo>
                    <a:pt x="39" y="621"/>
                  </a:lnTo>
                  <a:lnTo>
                    <a:pt x="45" y="638"/>
                  </a:lnTo>
                  <a:lnTo>
                    <a:pt x="51" y="653"/>
                  </a:lnTo>
                  <a:lnTo>
                    <a:pt x="57" y="669"/>
                  </a:lnTo>
                  <a:lnTo>
                    <a:pt x="64" y="684"/>
                  </a:lnTo>
                  <a:lnTo>
                    <a:pt x="70" y="697"/>
                  </a:lnTo>
                  <a:lnTo>
                    <a:pt x="76" y="711"/>
                  </a:lnTo>
                  <a:lnTo>
                    <a:pt x="82" y="725"/>
                  </a:lnTo>
                  <a:lnTo>
                    <a:pt x="88" y="737"/>
                  </a:lnTo>
                  <a:lnTo>
                    <a:pt x="94" y="748"/>
                  </a:lnTo>
                  <a:lnTo>
                    <a:pt x="100" y="759"/>
                  </a:lnTo>
                  <a:lnTo>
                    <a:pt x="104" y="769"/>
                  </a:lnTo>
                  <a:lnTo>
                    <a:pt x="110" y="778"/>
                  </a:lnTo>
                  <a:lnTo>
                    <a:pt x="114" y="786"/>
                  </a:lnTo>
                  <a:lnTo>
                    <a:pt x="118" y="792"/>
                  </a:lnTo>
                  <a:lnTo>
                    <a:pt x="121" y="799"/>
                  </a:lnTo>
                  <a:lnTo>
                    <a:pt x="125" y="805"/>
                  </a:lnTo>
                  <a:lnTo>
                    <a:pt x="128" y="809"/>
                  </a:lnTo>
                  <a:lnTo>
                    <a:pt x="129" y="813"/>
                  </a:lnTo>
                  <a:lnTo>
                    <a:pt x="131" y="815"/>
                  </a:lnTo>
                  <a:lnTo>
                    <a:pt x="131" y="817"/>
                  </a:lnTo>
                  <a:lnTo>
                    <a:pt x="133" y="81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22" name="Line 648"/>
            <p:cNvCxnSpPr/>
            <p:nvPr/>
          </p:nvCxnSpPr>
          <p:spPr bwMode="auto">
            <a:xfrm>
              <a:off x="6731733" y="3494659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3" name="Line 652"/>
            <p:cNvCxnSpPr/>
            <p:nvPr/>
          </p:nvCxnSpPr>
          <p:spPr bwMode="auto">
            <a:xfrm>
              <a:off x="6731733" y="2701741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4" name="Line 653"/>
            <p:cNvCxnSpPr/>
            <p:nvPr/>
          </p:nvCxnSpPr>
          <p:spPr bwMode="auto">
            <a:xfrm>
              <a:off x="6299457" y="3783666"/>
              <a:ext cx="8100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5" name="Line 654"/>
            <p:cNvCxnSpPr/>
            <p:nvPr/>
          </p:nvCxnSpPr>
          <p:spPr bwMode="auto">
            <a:xfrm>
              <a:off x="6731733" y="2990748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6" name="Line 656"/>
            <p:cNvCxnSpPr/>
            <p:nvPr/>
          </p:nvCxnSpPr>
          <p:spPr bwMode="auto">
            <a:xfrm flipH="1">
              <a:off x="6731733" y="3494659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27" name="Group 626"/>
            <p:cNvGrpSpPr/>
            <p:nvPr/>
          </p:nvGrpSpPr>
          <p:grpSpPr>
            <a:xfrm>
              <a:off x="6730578" y="2699935"/>
              <a:ext cx="377933" cy="1081926"/>
              <a:chOff x="6733069" y="865816"/>
              <a:chExt cx="377933" cy="1081926"/>
            </a:xfrm>
          </p:grpSpPr>
          <p:cxnSp>
            <p:nvCxnSpPr>
              <p:cNvPr id="631" name="Line 670"/>
              <p:cNvCxnSpPr/>
              <p:nvPr/>
            </p:nvCxnSpPr>
            <p:spPr bwMode="auto">
              <a:xfrm flipH="1" flipV="1">
                <a:off x="6733069" y="1031316"/>
                <a:ext cx="123507" cy="12350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2" name="Line 671"/>
              <p:cNvCxnSpPr/>
              <p:nvPr/>
            </p:nvCxnSpPr>
            <p:spPr bwMode="auto">
              <a:xfrm flipH="1" flipV="1">
                <a:off x="6733069" y="868286"/>
                <a:ext cx="284067" cy="2865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3" name="Line 672"/>
              <p:cNvCxnSpPr/>
              <p:nvPr/>
            </p:nvCxnSpPr>
            <p:spPr bwMode="auto">
              <a:xfrm flipH="1" flipV="1">
                <a:off x="7071480" y="1046137"/>
                <a:ext cx="39522" cy="3952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4" name="Line 673"/>
              <p:cNvCxnSpPr/>
              <p:nvPr/>
            </p:nvCxnSpPr>
            <p:spPr bwMode="auto">
              <a:xfrm flipH="1" flipV="1">
                <a:off x="6891159" y="865816"/>
                <a:ext cx="56813" cy="568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5" name="Line 674"/>
              <p:cNvCxnSpPr/>
              <p:nvPr/>
            </p:nvCxnSpPr>
            <p:spPr bwMode="auto">
              <a:xfrm flipH="1" flipV="1">
                <a:off x="6733069" y="1839055"/>
                <a:ext cx="106216" cy="10868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6" name="Line 675"/>
              <p:cNvCxnSpPr/>
              <p:nvPr/>
            </p:nvCxnSpPr>
            <p:spPr bwMode="auto">
              <a:xfrm flipH="1" flipV="1">
                <a:off x="6733069" y="1678495"/>
                <a:ext cx="269246" cy="26924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7" name="Line 676"/>
              <p:cNvCxnSpPr/>
              <p:nvPr/>
            </p:nvCxnSpPr>
            <p:spPr bwMode="auto">
              <a:xfrm flipH="1" flipV="1">
                <a:off x="6873868" y="1658734"/>
                <a:ext cx="237134" cy="2371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8" name="Line 677"/>
              <p:cNvCxnSpPr/>
              <p:nvPr/>
            </p:nvCxnSpPr>
            <p:spPr bwMode="auto">
              <a:xfrm flipH="1" flipV="1">
                <a:off x="7036898" y="1658734"/>
                <a:ext cx="74104" cy="7410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8" name="Line 637"/>
            <p:cNvCxnSpPr/>
            <p:nvPr/>
          </p:nvCxnSpPr>
          <p:spPr bwMode="auto">
            <a:xfrm>
              <a:off x="5491234" y="2879318"/>
              <a:ext cx="81020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9" name="Line 638"/>
            <p:cNvCxnSpPr/>
            <p:nvPr/>
          </p:nvCxnSpPr>
          <p:spPr bwMode="auto">
            <a:xfrm flipH="1">
              <a:off x="5839287" y="3118496"/>
              <a:ext cx="46932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30" name="Line 661"/>
            <p:cNvCxnSpPr/>
            <p:nvPr/>
          </p:nvCxnSpPr>
          <p:spPr bwMode="auto">
            <a:xfrm>
              <a:off x="6948009" y="2876172"/>
              <a:ext cx="16303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90" name="Group 789"/>
          <p:cNvGrpSpPr/>
          <p:nvPr/>
        </p:nvGrpSpPr>
        <p:grpSpPr>
          <a:xfrm>
            <a:off x="1655749" y="635618"/>
            <a:ext cx="3654947" cy="2125910"/>
            <a:chOff x="208393" y="2087880"/>
            <a:chExt cx="3654947" cy="2125910"/>
          </a:xfrm>
        </p:grpSpPr>
        <p:cxnSp>
          <p:nvCxnSpPr>
            <p:cNvPr id="791" name="Line 313"/>
            <p:cNvCxnSpPr/>
            <p:nvPr/>
          </p:nvCxnSpPr>
          <p:spPr bwMode="auto">
            <a:xfrm>
              <a:off x="2483789" y="2337261"/>
              <a:ext cx="1379551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2" name="Line 314"/>
            <p:cNvCxnSpPr/>
            <p:nvPr/>
          </p:nvCxnSpPr>
          <p:spPr bwMode="auto">
            <a:xfrm>
              <a:off x="3278450" y="3964409"/>
              <a:ext cx="58489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3" name="Line 315"/>
            <p:cNvCxnSpPr/>
            <p:nvPr/>
          </p:nvCxnSpPr>
          <p:spPr bwMode="auto">
            <a:xfrm>
              <a:off x="3826322" y="2465655"/>
              <a:ext cx="0" cy="13703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4" name="Freeform 793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5" name="Freeform 794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6" name="Freeform 795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7" name="Freeform 796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8" name="Freeform 797"/>
            <p:cNvSpPr>
              <a:spLocks/>
            </p:cNvSpPr>
            <p:nvPr/>
          </p:nvSpPr>
          <p:spPr bwMode="auto">
            <a:xfrm>
              <a:off x="3683184" y="3166884"/>
              <a:ext cx="88844" cy="59259"/>
            </a:xfrm>
            <a:custGeom>
              <a:avLst/>
              <a:gdLst>
                <a:gd name="T0" fmla="*/ 98 w 146"/>
                <a:gd name="T1" fmla="*/ 0 h 98"/>
                <a:gd name="T2" fmla="*/ 98 w 146"/>
                <a:gd name="T3" fmla="*/ 98 h 98"/>
                <a:gd name="T4" fmla="*/ 0 w 146"/>
                <a:gd name="T5" fmla="*/ 24 h 98"/>
                <a:gd name="T6" fmla="*/ 146 w 146"/>
                <a:gd name="T7" fmla="*/ 2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8">
                  <a:moveTo>
                    <a:pt x="98" y="0"/>
                  </a:moveTo>
                  <a:lnTo>
                    <a:pt x="98" y="98"/>
                  </a:lnTo>
                  <a:lnTo>
                    <a:pt x="0" y="24"/>
                  </a:lnTo>
                  <a:lnTo>
                    <a:pt x="146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9" name="Freeform 798"/>
            <p:cNvSpPr>
              <a:spLocks/>
            </p:cNvSpPr>
            <p:nvPr/>
          </p:nvSpPr>
          <p:spPr bwMode="auto">
            <a:xfrm>
              <a:off x="3683184" y="3075527"/>
              <a:ext cx="88844" cy="61728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3 h 98"/>
                <a:gd name="T4" fmla="*/ 146 w 146"/>
                <a:gd name="T5" fmla="*/ 24 h 98"/>
                <a:gd name="T6" fmla="*/ 122 w 146"/>
                <a:gd name="T7" fmla="*/ 0 h 98"/>
                <a:gd name="T8" fmla="*/ 74 w 146"/>
                <a:gd name="T9" fmla="*/ 0 h 98"/>
                <a:gd name="T10" fmla="*/ 49 w 146"/>
                <a:gd name="T11" fmla="*/ 24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3"/>
                  </a:lnTo>
                  <a:lnTo>
                    <a:pt x="146" y="24"/>
                  </a:lnTo>
                  <a:lnTo>
                    <a:pt x="122" y="0"/>
                  </a:lnTo>
                  <a:lnTo>
                    <a:pt x="74" y="0"/>
                  </a:lnTo>
                  <a:lnTo>
                    <a:pt x="49" y="24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00" name="Line 322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1" name="Line 323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2" name="Line 324"/>
            <p:cNvCxnSpPr/>
            <p:nvPr/>
          </p:nvCxnSpPr>
          <p:spPr bwMode="auto">
            <a:xfrm>
              <a:off x="3826322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3" name="Line 346"/>
            <p:cNvCxnSpPr/>
            <p:nvPr/>
          </p:nvCxnSpPr>
          <p:spPr bwMode="auto">
            <a:xfrm flipH="1" flipV="1">
              <a:off x="1506504" y="3238489"/>
              <a:ext cx="65892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4" name="Line 350"/>
            <p:cNvCxnSpPr/>
            <p:nvPr/>
          </p:nvCxnSpPr>
          <p:spPr bwMode="auto">
            <a:xfrm>
              <a:off x="358934" y="3964409"/>
              <a:ext cx="72062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5" name="Line 366"/>
            <p:cNvCxnSpPr/>
            <p:nvPr/>
          </p:nvCxnSpPr>
          <p:spPr bwMode="auto">
            <a:xfrm flipH="1">
              <a:off x="363629" y="3603918"/>
              <a:ext cx="28813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6" name="Line 367"/>
            <p:cNvCxnSpPr/>
            <p:nvPr/>
          </p:nvCxnSpPr>
          <p:spPr bwMode="auto">
            <a:xfrm flipV="1">
              <a:off x="560066" y="3692806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7" name="Freeform 806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8" name="Freeform 807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9" name="Freeform 808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0" name="Freeform 809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1" name="Freeform 810"/>
            <p:cNvSpPr>
              <a:spLocks/>
            </p:cNvSpPr>
            <p:nvPr/>
          </p:nvSpPr>
          <p:spPr bwMode="auto">
            <a:xfrm>
              <a:off x="450005" y="3813167"/>
              <a:ext cx="88844" cy="14815"/>
            </a:xfrm>
            <a:custGeom>
              <a:avLst/>
              <a:gdLst>
                <a:gd name="T0" fmla="*/ 25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5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2" name="Line 373"/>
            <p:cNvCxnSpPr/>
            <p:nvPr/>
          </p:nvCxnSpPr>
          <p:spPr bwMode="auto">
            <a:xfrm flipV="1">
              <a:off x="538849" y="3796956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13" name="Freeform 812"/>
            <p:cNvSpPr>
              <a:spLocks/>
            </p:cNvSpPr>
            <p:nvPr/>
          </p:nvSpPr>
          <p:spPr bwMode="auto">
            <a:xfrm>
              <a:off x="450005" y="3724279"/>
              <a:ext cx="88844" cy="44444"/>
            </a:xfrm>
            <a:custGeom>
              <a:avLst/>
              <a:gdLst>
                <a:gd name="T0" fmla="*/ 146 w 146"/>
                <a:gd name="T1" fmla="*/ 48 h 73"/>
                <a:gd name="T2" fmla="*/ 123 w 146"/>
                <a:gd name="T3" fmla="*/ 73 h 73"/>
                <a:gd name="T4" fmla="*/ 25 w 146"/>
                <a:gd name="T5" fmla="*/ 73 h 73"/>
                <a:gd name="T6" fmla="*/ 0 w 146"/>
                <a:gd name="T7" fmla="*/ 48 h 73"/>
                <a:gd name="T8" fmla="*/ 0 w 146"/>
                <a:gd name="T9" fmla="*/ 25 h 73"/>
                <a:gd name="T10" fmla="*/ 25 w 146"/>
                <a:gd name="T11" fmla="*/ 0 h 73"/>
                <a:gd name="T12" fmla="*/ 123 w 146"/>
                <a:gd name="T13" fmla="*/ 0 h 73"/>
                <a:gd name="T14" fmla="*/ 146 w 146"/>
                <a:gd name="T15" fmla="*/ 25 h 73"/>
                <a:gd name="T16" fmla="*/ 146 w 146"/>
                <a:gd name="T17" fmla="*/ 4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3">
                  <a:moveTo>
                    <a:pt x="146" y="48"/>
                  </a:moveTo>
                  <a:lnTo>
                    <a:pt x="123" y="73"/>
                  </a:lnTo>
                  <a:lnTo>
                    <a:pt x="25" y="73"/>
                  </a:lnTo>
                  <a:lnTo>
                    <a:pt x="0" y="48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3" y="0"/>
                  </a:lnTo>
                  <a:lnTo>
                    <a:pt x="146" y="25"/>
                  </a:lnTo>
                  <a:lnTo>
                    <a:pt x="146" y="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4" name="Line 375"/>
            <p:cNvCxnSpPr/>
            <p:nvPr/>
          </p:nvCxnSpPr>
          <p:spPr bwMode="auto">
            <a:xfrm>
              <a:off x="358934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5" name="Line 376"/>
            <p:cNvCxnSpPr/>
            <p:nvPr/>
          </p:nvCxnSpPr>
          <p:spPr bwMode="auto">
            <a:xfrm>
              <a:off x="358934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6" name="Line 377"/>
            <p:cNvCxnSpPr/>
            <p:nvPr/>
          </p:nvCxnSpPr>
          <p:spPr bwMode="auto">
            <a:xfrm>
              <a:off x="208393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7" name="Line 378"/>
            <p:cNvCxnSpPr/>
            <p:nvPr/>
          </p:nvCxnSpPr>
          <p:spPr bwMode="auto">
            <a:xfrm>
              <a:off x="1087481" y="3779401"/>
              <a:ext cx="30108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8" name="Line 379"/>
            <p:cNvCxnSpPr/>
            <p:nvPr/>
          </p:nvCxnSpPr>
          <p:spPr bwMode="auto">
            <a:xfrm>
              <a:off x="1083344" y="3964409"/>
              <a:ext cx="54774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9" name="Line 380"/>
            <p:cNvCxnSpPr/>
            <p:nvPr/>
          </p:nvCxnSpPr>
          <p:spPr bwMode="auto">
            <a:xfrm flipV="1">
              <a:off x="1530105" y="3603918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0" name="Line 381"/>
            <p:cNvCxnSpPr/>
            <p:nvPr/>
          </p:nvCxnSpPr>
          <p:spPr bwMode="auto">
            <a:xfrm>
              <a:off x="1530105" y="4055766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1" name="Line 382"/>
            <p:cNvCxnSpPr/>
            <p:nvPr/>
          </p:nvCxnSpPr>
          <p:spPr bwMode="auto">
            <a:xfrm>
              <a:off x="1530105" y="3784164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22" name="Freeform 821"/>
            <p:cNvSpPr>
              <a:spLocks/>
            </p:cNvSpPr>
            <p:nvPr/>
          </p:nvSpPr>
          <p:spPr bwMode="auto">
            <a:xfrm>
              <a:off x="1515690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3" name="Freeform 822"/>
            <p:cNvSpPr>
              <a:spLocks/>
            </p:cNvSpPr>
            <p:nvPr/>
          </p:nvSpPr>
          <p:spPr bwMode="auto">
            <a:xfrm>
              <a:off x="1515298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4" name="Freeform 823"/>
            <p:cNvSpPr>
              <a:spLocks/>
            </p:cNvSpPr>
            <p:nvPr/>
          </p:nvSpPr>
          <p:spPr bwMode="auto">
            <a:xfrm>
              <a:off x="1518473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5" name="Freeform 824"/>
            <p:cNvSpPr>
              <a:spLocks/>
            </p:cNvSpPr>
            <p:nvPr/>
          </p:nvSpPr>
          <p:spPr bwMode="auto">
            <a:xfrm>
              <a:off x="1515690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6" name="Freeform 825"/>
            <p:cNvSpPr>
              <a:spLocks/>
            </p:cNvSpPr>
            <p:nvPr/>
          </p:nvSpPr>
          <p:spPr bwMode="auto">
            <a:xfrm>
              <a:off x="1416582" y="3843422"/>
              <a:ext cx="91312" cy="61728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27" name="Line 390"/>
            <p:cNvCxnSpPr/>
            <p:nvPr/>
          </p:nvCxnSpPr>
          <p:spPr bwMode="auto">
            <a:xfrm>
              <a:off x="1301866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8" name="Line 391"/>
            <p:cNvCxnSpPr/>
            <p:nvPr/>
          </p:nvCxnSpPr>
          <p:spPr bwMode="auto">
            <a:xfrm flipH="1">
              <a:off x="2520807" y="3967478"/>
              <a:ext cx="0" cy="2463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9" name="Line 392"/>
            <p:cNvCxnSpPr/>
            <p:nvPr/>
          </p:nvCxnSpPr>
          <p:spPr bwMode="auto">
            <a:xfrm>
              <a:off x="1079558" y="3962387"/>
              <a:ext cx="1" cy="25140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0" name="Line 393"/>
            <p:cNvCxnSpPr/>
            <p:nvPr/>
          </p:nvCxnSpPr>
          <p:spPr bwMode="auto">
            <a:xfrm flipH="1">
              <a:off x="1168403" y="4169346"/>
              <a:ext cx="12635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31" name="Freeform 830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2" name="Freeform 831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3" name="Freeform 832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4" name="Freeform 833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5" name="Freeform 834"/>
            <p:cNvSpPr>
              <a:spLocks/>
            </p:cNvSpPr>
            <p:nvPr/>
          </p:nvSpPr>
          <p:spPr bwMode="auto">
            <a:xfrm>
              <a:off x="1763165" y="4055766"/>
              <a:ext cx="59229" cy="91357"/>
            </a:xfrm>
            <a:custGeom>
              <a:avLst/>
              <a:gdLst>
                <a:gd name="T0" fmla="*/ 97 w 97"/>
                <a:gd name="T1" fmla="*/ 99 h 148"/>
                <a:gd name="T2" fmla="*/ 0 w 97"/>
                <a:gd name="T3" fmla="*/ 99 h 148"/>
                <a:gd name="T4" fmla="*/ 72 w 97"/>
                <a:gd name="T5" fmla="*/ 0 h 148"/>
                <a:gd name="T6" fmla="*/ 72 w 97"/>
                <a:gd name="T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148">
                  <a:moveTo>
                    <a:pt x="97" y="99"/>
                  </a:moveTo>
                  <a:lnTo>
                    <a:pt x="0" y="99"/>
                  </a:lnTo>
                  <a:lnTo>
                    <a:pt x="72" y="0"/>
                  </a:lnTo>
                  <a:lnTo>
                    <a:pt x="72" y="1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6" name="Freeform 835"/>
            <p:cNvSpPr>
              <a:spLocks/>
            </p:cNvSpPr>
            <p:nvPr/>
          </p:nvSpPr>
          <p:spPr bwMode="auto">
            <a:xfrm>
              <a:off x="1852009" y="4055766"/>
              <a:ext cx="44422" cy="91357"/>
            </a:xfrm>
            <a:custGeom>
              <a:avLst/>
              <a:gdLst>
                <a:gd name="T0" fmla="*/ 23 w 72"/>
                <a:gd name="T1" fmla="*/ 148 h 148"/>
                <a:gd name="T2" fmla="*/ 0 w 72"/>
                <a:gd name="T3" fmla="*/ 123 h 148"/>
                <a:gd name="T4" fmla="*/ 0 w 72"/>
                <a:gd name="T5" fmla="*/ 25 h 148"/>
                <a:gd name="T6" fmla="*/ 23 w 72"/>
                <a:gd name="T7" fmla="*/ 0 h 148"/>
                <a:gd name="T8" fmla="*/ 48 w 72"/>
                <a:gd name="T9" fmla="*/ 0 h 148"/>
                <a:gd name="T10" fmla="*/ 72 w 72"/>
                <a:gd name="T11" fmla="*/ 25 h 148"/>
                <a:gd name="T12" fmla="*/ 72 w 72"/>
                <a:gd name="T13" fmla="*/ 123 h 148"/>
                <a:gd name="T14" fmla="*/ 48 w 72"/>
                <a:gd name="T15" fmla="*/ 148 h 148"/>
                <a:gd name="T16" fmla="*/ 23 w 72"/>
                <a:gd name="T1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8">
                  <a:moveTo>
                    <a:pt x="23" y="148"/>
                  </a:moveTo>
                  <a:lnTo>
                    <a:pt x="0" y="123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3"/>
                  </a:lnTo>
                  <a:lnTo>
                    <a:pt x="48" y="148"/>
                  </a:lnTo>
                  <a:lnTo>
                    <a:pt x="23" y="1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37" name="Line 402"/>
            <p:cNvCxnSpPr/>
            <p:nvPr/>
          </p:nvCxnSpPr>
          <p:spPr bwMode="auto">
            <a:xfrm>
              <a:off x="1079559" y="416934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1" name="Line 443"/>
            <p:cNvCxnSpPr/>
            <p:nvPr/>
          </p:nvCxnSpPr>
          <p:spPr bwMode="auto">
            <a:xfrm>
              <a:off x="3263642" y="3964409"/>
              <a:ext cx="3134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2" name="Line 444"/>
            <p:cNvCxnSpPr/>
            <p:nvPr/>
          </p:nvCxnSpPr>
          <p:spPr bwMode="auto">
            <a:xfrm>
              <a:off x="2165431" y="3240958"/>
              <a:ext cx="141163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3" name="Line 445"/>
            <p:cNvCxnSpPr/>
            <p:nvPr/>
          </p:nvCxnSpPr>
          <p:spPr bwMode="auto">
            <a:xfrm flipV="1">
              <a:off x="3532643" y="3332315"/>
              <a:ext cx="0" cy="5407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54" name="Freeform 853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5" name="Freeform 854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6" name="Freeform 855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7" name="Freeform 856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8" name="Freeform 857"/>
            <p:cNvSpPr>
              <a:spLocks/>
            </p:cNvSpPr>
            <p:nvPr/>
          </p:nvSpPr>
          <p:spPr bwMode="auto">
            <a:xfrm>
              <a:off x="3419120" y="3636017"/>
              <a:ext cx="91312" cy="59259"/>
            </a:xfrm>
            <a:custGeom>
              <a:avLst/>
              <a:gdLst>
                <a:gd name="T0" fmla="*/ 25 w 146"/>
                <a:gd name="T1" fmla="*/ 98 h 98"/>
                <a:gd name="T2" fmla="*/ 0 w 146"/>
                <a:gd name="T3" fmla="*/ 74 h 98"/>
                <a:gd name="T4" fmla="*/ 0 w 146"/>
                <a:gd name="T5" fmla="*/ 25 h 98"/>
                <a:gd name="T6" fmla="*/ 25 w 146"/>
                <a:gd name="T7" fmla="*/ 0 h 98"/>
                <a:gd name="T8" fmla="*/ 49 w 146"/>
                <a:gd name="T9" fmla="*/ 0 h 98"/>
                <a:gd name="T10" fmla="*/ 74 w 146"/>
                <a:gd name="T11" fmla="*/ 25 h 98"/>
                <a:gd name="T12" fmla="*/ 74 w 146"/>
                <a:gd name="T13" fmla="*/ 74 h 98"/>
                <a:gd name="T14" fmla="*/ 97 w 146"/>
                <a:gd name="T15" fmla="*/ 98 h 98"/>
                <a:gd name="T16" fmla="*/ 146 w 146"/>
                <a:gd name="T17" fmla="*/ 98 h 98"/>
                <a:gd name="T18" fmla="*/ 146 w 146"/>
                <a:gd name="T1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8">
                  <a:moveTo>
                    <a:pt x="25" y="98"/>
                  </a:moveTo>
                  <a:lnTo>
                    <a:pt x="0" y="74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5"/>
                  </a:lnTo>
                  <a:lnTo>
                    <a:pt x="74" y="74"/>
                  </a:lnTo>
                  <a:lnTo>
                    <a:pt x="97" y="98"/>
                  </a:lnTo>
                  <a:lnTo>
                    <a:pt x="146" y="98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9" name="Freeform 858"/>
            <p:cNvSpPr>
              <a:spLocks/>
            </p:cNvSpPr>
            <p:nvPr/>
          </p:nvSpPr>
          <p:spPr bwMode="auto">
            <a:xfrm>
              <a:off x="3419120" y="3559474"/>
              <a:ext cx="91312" cy="44444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5 w 146"/>
                <a:gd name="T5" fmla="*/ 74 h 74"/>
                <a:gd name="T6" fmla="*/ 0 w 146"/>
                <a:gd name="T7" fmla="*/ 49 h 74"/>
                <a:gd name="T8" fmla="*/ 0 w 146"/>
                <a:gd name="T9" fmla="*/ 25 h 74"/>
                <a:gd name="T10" fmla="*/ 25 w 146"/>
                <a:gd name="T11" fmla="*/ 0 h 74"/>
                <a:gd name="T12" fmla="*/ 122 w 146"/>
                <a:gd name="T13" fmla="*/ 0 h 74"/>
                <a:gd name="T14" fmla="*/ 146 w 146"/>
                <a:gd name="T15" fmla="*/ 25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5" y="74"/>
                  </a:lnTo>
                  <a:lnTo>
                    <a:pt x="0" y="49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2" y="0"/>
                  </a:lnTo>
                  <a:lnTo>
                    <a:pt x="146" y="25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60" name="Line 452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1" name="Line 453"/>
            <p:cNvCxnSpPr/>
            <p:nvPr/>
          </p:nvCxnSpPr>
          <p:spPr bwMode="auto">
            <a:xfrm>
              <a:off x="2143220" y="324095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2" name="Line 454"/>
            <p:cNvCxnSpPr/>
            <p:nvPr/>
          </p:nvCxnSpPr>
          <p:spPr bwMode="auto">
            <a:xfrm>
              <a:off x="3532643" y="324095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3" name="Line 455"/>
            <p:cNvCxnSpPr/>
            <p:nvPr/>
          </p:nvCxnSpPr>
          <p:spPr bwMode="auto">
            <a:xfrm>
              <a:off x="2471449" y="2891452"/>
              <a:ext cx="43928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4" name="Line 457"/>
            <p:cNvCxnSpPr/>
            <p:nvPr/>
          </p:nvCxnSpPr>
          <p:spPr bwMode="auto">
            <a:xfrm flipV="1">
              <a:off x="2866312" y="2428618"/>
              <a:ext cx="0" cy="36049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65" name="Freeform 864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6" name="Freeform 865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7" name="Freeform 866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8" name="Freeform 867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9" name="Freeform 868"/>
            <p:cNvSpPr>
              <a:spLocks/>
            </p:cNvSpPr>
            <p:nvPr/>
          </p:nvSpPr>
          <p:spPr bwMode="auto">
            <a:xfrm>
              <a:off x="2752789" y="2655777"/>
              <a:ext cx="91312" cy="17284"/>
            </a:xfrm>
            <a:custGeom>
              <a:avLst/>
              <a:gdLst>
                <a:gd name="T0" fmla="*/ 24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4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0" name="Line 463"/>
            <p:cNvCxnSpPr/>
            <p:nvPr/>
          </p:nvCxnSpPr>
          <p:spPr bwMode="auto">
            <a:xfrm flipV="1">
              <a:off x="2844101" y="2640962"/>
              <a:ext cx="0" cy="320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1" name="Freeform 870"/>
            <p:cNvSpPr>
              <a:spLocks/>
            </p:cNvSpPr>
            <p:nvPr/>
          </p:nvSpPr>
          <p:spPr bwMode="auto">
            <a:xfrm>
              <a:off x="2752789" y="2552074"/>
              <a:ext cx="91312" cy="59259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2" name="Line 465"/>
            <p:cNvCxnSpPr/>
            <p:nvPr/>
          </p:nvCxnSpPr>
          <p:spPr bwMode="auto">
            <a:xfrm>
              <a:off x="2449238" y="2880467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3" name="Line 466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4" name="Line 467"/>
            <p:cNvCxnSpPr/>
            <p:nvPr/>
          </p:nvCxnSpPr>
          <p:spPr bwMode="auto">
            <a:xfrm>
              <a:off x="2866312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5" name="Line 468"/>
            <p:cNvCxnSpPr/>
            <p:nvPr/>
          </p:nvCxnSpPr>
          <p:spPr bwMode="auto">
            <a:xfrm flipV="1">
              <a:off x="1620027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6" name="Line 469"/>
            <p:cNvCxnSpPr/>
            <p:nvPr/>
          </p:nvCxnSpPr>
          <p:spPr bwMode="auto">
            <a:xfrm flipV="1">
              <a:off x="1980339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7" name="Line 470"/>
            <p:cNvCxnSpPr/>
            <p:nvPr/>
          </p:nvCxnSpPr>
          <p:spPr bwMode="auto">
            <a:xfrm>
              <a:off x="1708871" y="2201459"/>
              <a:ext cx="18015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8" name="Freeform 877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79" name="Freeform 878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0" name="Freeform 879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1" name="Freeform 880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2" name="Freeform 881"/>
            <p:cNvSpPr>
              <a:spLocks/>
            </p:cNvSpPr>
            <p:nvPr/>
          </p:nvSpPr>
          <p:spPr bwMode="auto">
            <a:xfrm>
              <a:off x="1750825" y="2087880"/>
              <a:ext cx="14807" cy="91357"/>
            </a:xfrm>
            <a:custGeom>
              <a:avLst/>
              <a:gdLst>
                <a:gd name="T0" fmla="*/ 0 w 25"/>
                <a:gd name="T1" fmla="*/ 24 h 146"/>
                <a:gd name="T2" fmla="*/ 25 w 25"/>
                <a:gd name="T3" fmla="*/ 0 h 146"/>
                <a:gd name="T4" fmla="*/ 25 w 25"/>
                <a:gd name="T5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6">
                  <a:moveTo>
                    <a:pt x="0" y="24"/>
                  </a:moveTo>
                  <a:lnTo>
                    <a:pt x="25" y="0"/>
                  </a:lnTo>
                  <a:lnTo>
                    <a:pt x="25" y="14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3" name="Line 476"/>
            <p:cNvCxnSpPr/>
            <p:nvPr/>
          </p:nvCxnSpPr>
          <p:spPr bwMode="auto">
            <a:xfrm>
              <a:off x="1750825" y="2179237"/>
              <a:ext cx="2961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84" name="Freeform 883"/>
            <p:cNvSpPr>
              <a:spLocks/>
            </p:cNvSpPr>
            <p:nvPr/>
          </p:nvSpPr>
          <p:spPr bwMode="auto">
            <a:xfrm>
              <a:off x="1810054" y="2087880"/>
              <a:ext cx="46890" cy="91357"/>
            </a:xfrm>
            <a:custGeom>
              <a:avLst/>
              <a:gdLst>
                <a:gd name="T0" fmla="*/ 25 w 73"/>
                <a:gd name="T1" fmla="*/ 146 h 146"/>
                <a:gd name="T2" fmla="*/ 0 w 73"/>
                <a:gd name="T3" fmla="*/ 121 h 146"/>
                <a:gd name="T4" fmla="*/ 0 w 73"/>
                <a:gd name="T5" fmla="*/ 24 h 146"/>
                <a:gd name="T6" fmla="*/ 25 w 73"/>
                <a:gd name="T7" fmla="*/ 0 h 146"/>
                <a:gd name="T8" fmla="*/ 48 w 73"/>
                <a:gd name="T9" fmla="*/ 0 h 146"/>
                <a:gd name="T10" fmla="*/ 73 w 73"/>
                <a:gd name="T11" fmla="*/ 24 h 146"/>
                <a:gd name="T12" fmla="*/ 73 w 73"/>
                <a:gd name="T13" fmla="*/ 121 h 146"/>
                <a:gd name="T14" fmla="*/ 48 w 73"/>
                <a:gd name="T15" fmla="*/ 146 h 146"/>
                <a:gd name="T16" fmla="*/ 25 w 73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146">
                  <a:moveTo>
                    <a:pt x="25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8" y="0"/>
                  </a:lnTo>
                  <a:lnTo>
                    <a:pt x="73" y="24"/>
                  </a:lnTo>
                  <a:lnTo>
                    <a:pt x="73" y="121"/>
                  </a:lnTo>
                  <a:lnTo>
                    <a:pt x="48" y="146"/>
                  </a:lnTo>
                  <a:lnTo>
                    <a:pt x="25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5" name="Line 478"/>
            <p:cNvCxnSpPr/>
            <p:nvPr/>
          </p:nvCxnSpPr>
          <p:spPr bwMode="auto">
            <a:xfrm>
              <a:off x="1620027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6" name="Line 479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7" name="Line 480"/>
            <p:cNvCxnSpPr/>
            <p:nvPr/>
          </p:nvCxnSpPr>
          <p:spPr bwMode="auto">
            <a:xfrm>
              <a:off x="1980339" y="220145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8" name="Line 482"/>
            <p:cNvCxnSpPr/>
            <p:nvPr/>
          </p:nvCxnSpPr>
          <p:spPr bwMode="auto">
            <a:xfrm>
              <a:off x="2002550" y="2700221"/>
              <a:ext cx="18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9" name="Line 483"/>
            <p:cNvCxnSpPr/>
            <p:nvPr/>
          </p:nvCxnSpPr>
          <p:spPr bwMode="auto">
            <a:xfrm>
              <a:off x="2144247" y="2428618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0" name="Freeform 889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1" name="Freeform 890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2" name="Freeform 891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3" name="Freeform 892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4" name="Freeform 893"/>
            <p:cNvSpPr>
              <a:spLocks/>
            </p:cNvSpPr>
            <p:nvPr/>
          </p:nvSpPr>
          <p:spPr bwMode="auto">
            <a:xfrm>
              <a:off x="2030724" y="2564420"/>
              <a:ext cx="91312" cy="14815"/>
            </a:xfrm>
            <a:custGeom>
              <a:avLst/>
              <a:gdLst>
                <a:gd name="T0" fmla="*/ 24 w 146"/>
                <a:gd name="T1" fmla="*/ 24 h 24"/>
                <a:gd name="T2" fmla="*/ 0 w 146"/>
                <a:gd name="T3" fmla="*/ 0 h 24"/>
                <a:gd name="T4" fmla="*/ 146 w 146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4">
                  <a:moveTo>
                    <a:pt x="24" y="24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5" name="Line 489"/>
            <p:cNvCxnSpPr/>
            <p:nvPr/>
          </p:nvCxnSpPr>
          <p:spPr bwMode="auto">
            <a:xfrm flipV="1">
              <a:off x="2122036" y="2549605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6" name="Freeform 895"/>
            <p:cNvSpPr>
              <a:spLocks/>
            </p:cNvSpPr>
            <p:nvPr/>
          </p:nvSpPr>
          <p:spPr bwMode="auto">
            <a:xfrm>
              <a:off x="2030724" y="2473062"/>
              <a:ext cx="91312" cy="46913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4 w 146"/>
                <a:gd name="T5" fmla="*/ 74 h 74"/>
                <a:gd name="T6" fmla="*/ 0 w 146"/>
                <a:gd name="T7" fmla="*/ 49 h 74"/>
                <a:gd name="T8" fmla="*/ 0 w 146"/>
                <a:gd name="T9" fmla="*/ 24 h 74"/>
                <a:gd name="T10" fmla="*/ 24 w 146"/>
                <a:gd name="T11" fmla="*/ 0 h 74"/>
                <a:gd name="T12" fmla="*/ 122 w 146"/>
                <a:gd name="T13" fmla="*/ 0 h 74"/>
                <a:gd name="T14" fmla="*/ 146 w 146"/>
                <a:gd name="T15" fmla="*/ 24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4" y="74"/>
                  </a:lnTo>
                  <a:lnTo>
                    <a:pt x="0" y="49"/>
                  </a:lnTo>
                  <a:lnTo>
                    <a:pt x="0" y="24"/>
                  </a:lnTo>
                  <a:lnTo>
                    <a:pt x="24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7" name="Line 491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8" name="Line 492"/>
            <p:cNvCxnSpPr/>
            <p:nvPr/>
          </p:nvCxnSpPr>
          <p:spPr bwMode="auto">
            <a:xfrm>
              <a:off x="1980339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9" name="Line 493"/>
            <p:cNvCxnSpPr/>
            <p:nvPr/>
          </p:nvCxnSpPr>
          <p:spPr bwMode="auto">
            <a:xfrm>
              <a:off x="2144247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0" name="Line 681"/>
            <p:cNvCxnSpPr/>
            <p:nvPr/>
          </p:nvCxnSpPr>
          <p:spPr bwMode="auto">
            <a:xfrm flipV="1">
              <a:off x="1369320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1" name="Line 683"/>
            <p:cNvCxnSpPr/>
            <p:nvPr/>
          </p:nvCxnSpPr>
          <p:spPr bwMode="auto">
            <a:xfrm>
              <a:off x="1082802" y="3782387"/>
              <a:ext cx="0" cy="18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2" name="Line 684"/>
            <p:cNvCxnSpPr/>
            <p:nvPr/>
          </p:nvCxnSpPr>
          <p:spPr bwMode="auto">
            <a:xfrm flipH="1">
              <a:off x="722184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3" name="Line 685"/>
            <p:cNvCxnSpPr/>
            <p:nvPr/>
          </p:nvCxnSpPr>
          <p:spPr bwMode="auto">
            <a:xfrm>
              <a:off x="722184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4" name="Line 686"/>
            <p:cNvCxnSpPr/>
            <p:nvPr/>
          </p:nvCxnSpPr>
          <p:spPr bwMode="auto">
            <a:xfrm flipV="1">
              <a:off x="722184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5" name="Line 687"/>
            <p:cNvCxnSpPr/>
            <p:nvPr/>
          </p:nvCxnSpPr>
          <p:spPr bwMode="auto">
            <a:xfrm>
              <a:off x="902493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6" name="Line 688"/>
            <p:cNvCxnSpPr/>
            <p:nvPr/>
          </p:nvCxnSpPr>
          <p:spPr bwMode="auto">
            <a:xfrm>
              <a:off x="1154431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7" name="Line 689"/>
            <p:cNvCxnSpPr/>
            <p:nvPr/>
          </p:nvCxnSpPr>
          <p:spPr bwMode="auto">
            <a:xfrm>
              <a:off x="1154431" y="2342387"/>
              <a:ext cx="21488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8" name="Line 690"/>
            <p:cNvCxnSpPr/>
            <p:nvPr/>
          </p:nvCxnSpPr>
          <p:spPr bwMode="auto">
            <a:xfrm>
              <a:off x="1369320" y="3782387"/>
              <a:ext cx="86449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9" name="Line 691"/>
            <p:cNvCxnSpPr/>
            <p:nvPr/>
          </p:nvCxnSpPr>
          <p:spPr bwMode="auto">
            <a:xfrm flipH="1">
              <a:off x="1369320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0" name="Line 692"/>
            <p:cNvCxnSpPr/>
            <p:nvPr/>
          </p:nvCxnSpPr>
          <p:spPr bwMode="auto">
            <a:xfrm flipV="1">
              <a:off x="1621258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1" name="Line 693"/>
            <p:cNvCxnSpPr/>
            <p:nvPr/>
          </p:nvCxnSpPr>
          <p:spPr bwMode="auto">
            <a:xfrm flipH="1">
              <a:off x="1621258" y="270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2" name="Line 694"/>
            <p:cNvCxnSpPr/>
            <p:nvPr/>
          </p:nvCxnSpPr>
          <p:spPr bwMode="auto">
            <a:xfrm>
              <a:off x="1981876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3" name="Line 695"/>
            <p:cNvCxnSpPr/>
            <p:nvPr/>
          </p:nvCxnSpPr>
          <p:spPr bwMode="auto">
            <a:xfrm flipH="1">
              <a:off x="1981876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4" name="Line 696"/>
            <p:cNvCxnSpPr/>
            <p:nvPr/>
          </p:nvCxnSpPr>
          <p:spPr bwMode="auto">
            <a:xfrm>
              <a:off x="2233814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15" name="Freeform 914"/>
            <p:cNvSpPr>
              <a:spLocks/>
            </p:cNvSpPr>
            <p:nvPr/>
          </p:nvSpPr>
          <p:spPr bwMode="auto">
            <a:xfrm>
              <a:off x="1549629" y="2990880"/>
              <a:ext cx="503877" cy="503014"/>
            </a:xfrm>
            <a:custGeom>
              <a:avLst/>
              <a:gdLst>
                <a:gd name="T0" fmla="*/ 815 w 817"/>
                <a:gd name="T1" fmla="*/ 368 h 817"/>
                <a:gd name="T2" fmla="*/ 805 w 817"/>
                <a:gd name="T3" fmla="*/ 308 h 817"/>
                <a:gd name="T4" fmla="*/ 786 w 817"/>
                <a:gd name="T5" fmla="*/ 250 h 817"/>
                <a:gd name="T6" fmla="*/ 759 w 817"/>
                <a:gd name="T7" fmla="*/ 197 h 817"/>
                <a:gd name="T8" fmla="*/ 725 w 817"/>
                <a:gd name="T9" fmla="*/ 150 h 817"/>
                <a:gd name="T10" fmla="*/ 684 w 817"/>
                <a:gd name="T11" fmla="*/ 107 h 817"/>
                <a:gd name="T12" fmla="*/ 638 w 817"/>
                <a:gd name="T13" fmla="*/ 70 h 817"/>
                <a:gd name="T14" fmla="*/ 587 w 817"/>
                <a:gd name="T15" fmla="*/ 41 h 817"/>
                <a:gd name="T16" fmla="*/ 530 w 817"/>
                <a:gd name="T17" fmla="*/ 19 h 817"/>
                <a:gd name="T18" fmla="*/ 470 w 817"/>
                <a:gd name="T19" fmla="*/ 5 h 817"/>
                <a:gd name="T20" fmla="*/ 410 w 817"/>
                <a:gd name="T21" fmla="*/ 0 h 817"/>
                <a:gd name="T22" fmla="*/ 348 w 817"/>
                <a:gd name="T23" fmla="*/ 5 h 817"/>
                <a:gd name="T24" fmla="*/ 288 w 817"/>
                <a:gd name="T25" fmla="*/ 19 h 817"/>
                <a:gd name="T26" fmla="*/ 232 w 817"/>
                <a:gd name="T27" fmla="*/ 40 h 817"/>
                <a:gd name="T28" fmla="*/ 181 w 817"/>
                <a:gd name="T29" fmla="*/ 69 h 817"/>
                <a:gd name="T30" fmla="*/ 135 w 817"/>
                <a:gd name="T31" fmla="*/ 106 h 817"/>
                <a:gd name="T32" fmla="*/ 94 w 817"/>
                <a:gd name="T33" fmla="*/ 148 h 817"/>
                <a:gd name="T34" fmla="*/ 60 w 817"/>
                <a:gd name="T35" fmla="*/ 197 h 817"/>
                <a:gd name="T36" fmla="*/ 33 w 817"/>
                <a:gd name="T37" fmla="*/ 249 h 817"/>
                <a:gd name="T38" fmla="*/ 14 w 817"/>
                <a:gd name="T39" fmla="*/ 307 h 817"/>
                <a:gd name="T40" fmla="*/ 3 w 817"/>
                <a:gd name="T41" fmla="*/ 367 h 817"/>
                <a:gd name="T42" fmla="*/ 0 w 817"/>
                <a:gd name="T43" fmla="*/ 429 h 817"/>
                <a:gd name="T44" fmla="*/ 8 w 817"/>
                <a:gd name="T45" fmla="*/ 489 h 817"/>
                <a:gd name="T46" fmla="*/ 25 w 817"/>
                <a:gd name="T47" fmla="*/ 547 h 817"/>
                <a:gd name="T48" fmla="*/ 49 w 817"/>
                <a:gd name="T49" fmla="*/ 603 h 817"/>
                <a:gd name="T50" fmla="*/ 81 w 817"/>
                <a:gd name="T51" fmla="*/ 652 h 817"/>
                <a:gd name="T52" fmla="*/ 119 w 817"/>
                <a:gd name="T53" fmla="*/ 696 h 817"/>
                <a:gd name="T54" fmla="*/ 163 w 817"/>
                <a:gd name="T55" fmla="*/ 736 h 817"/>
                <a:gd name="T56" fmla="*/ 213 w 817"/>
                <a:gd name="T57" fmla="*/ 768 h 817"/>
                <a:gd name="T58" fmla="*/ 268 w 817"/>
                <a:gd name="T59" fmla="*/ 793 h 817"/>
                <a:gd name="T60" fmla="*/ 327 w 817"/>
                <a:gd name="T61" fmla="*/ 809 h 817"/>
                <a:gd name="T62" fmla="*/ 387 w 817"/>
                <a:gd name="T63" fmla="*/ 817 h 817"/>
                <a:gd name="T64" fmla="*/ 449 w 817"/>
                <a:gd name="T65" fmla="*/ 815 h 817"/>
                <a:gd name="T66" fmla="*/ 509 w 817"/>
                <a:gd name="T67" fmla="*/ 805 h 817"/>
                <a:gd name="T68" fmla="*/ 566 w 817"/>
                <a:gd name="T69" fmla="*/ 786 h 817"/>
                <a:gd name="T70" fmla="*/ 621 w 817"/>
                <a:gd name="T71" fmla="*/ 759 h 817"/>
                <a:gd name="T72" fmla="*/ 668 w 817"/>
                <a:gd name="T73" fmla="*/ 724 h 817"/>
                <a:gd name="T74" fmla="*/ 711 w 817"/>
                <a:gd name="T75" fmla="*/ 683 h 817"/>
                <a:gd name="T76" fmla="*/ 747 w 817"/>
                <a:gd name="T77" fmla="*/ 637 h 817"/>
                <a:gd name="T78" fmla="*/ 777 w 817"/>
                <a:gd name="T79" fmla="*/ 586 h 817"/>
                <a:gd name="T80" fmla="*/ 799 w 817"/>
                <a:gd name="T81" fmla="*/ 529 h 817"/>
                <a:gd name="T82" fmla="*/ 813 w 817"/>
                <a:gd name="T83" fmla="*/ 470 h 817"/>
                <a:gd name="T84" fmla="*/ 817 w 817"/>
                <a:gd name="T85" fmla="*/ 408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17" h="817">
                  <a:moveTo>
                    <a:pt x="817" y="408"/>
                  </a:moveTo>
                  <a:lnTo>
                    <a:pt x="816" y="388"/>
                  </a:lnTo>
                  <a:lnTo>
                    <a:pt x="815" y="368"/>
                  </a:lnTo>
                  <a:lnTo>
                    <a:pt x="813" y="347"/>
                  </a:lnTo>
                  <a:lnTo>
                    <a:pt x="809" y="327"/>
                  </a:lnTo>
                  <a:lnTo>
                    <a:pt x="805" y="308"/>
                  </a:lnTo>
                  <a:lnTo>
                    <a:pt x="799" y="289"/>
                  </a:lnTo>
                  <a:lnTo>
                    <a:pt x="792" y="269"/>
                  </a:lnTo>
                  <a:lnTo>
                    <a:pt x="786" y="250"/>
                  </a:lnTo>
                  <a:lnTo>
                    <a:pt x="777" y="232"/>
                  </a:lnTo>
                  <a:lnTo>
                    <a:pt x="768" y="215"/>
                  </a:lnTo>
                  <a:lnTo>
                    <a:pt x="759" y="197"/>
                  </a:lnTo>
                  <a:lnTo>
                    <a:pt x="747" y="181"/>
                  </a:lnTo>
                  <a:lnTo>
                    <a:pt x="736" y="164"/>
                  </a:lnTo>
                  <a:lnTo>
                    <a:pt x="725" y="150"/>
                  </a:lnTo>
                  <a:lnTo>
                    <a:pt x="711" y="135"/>
                  </a:lnTo>
                  <a:lnTo>
                    <a:pt x="698" y="120"/>
                  </a:lnTo>
                  <a:lnTo>
                    <a:pt x="684" y="107"/>
                  </a:lnTo>
                  <a:lnTo>
                    <a:pt x="669" y="94"/>
                  </a:lnTo>
                  <a:lnTo>
                    <a:pt x="653" y="82"/>
                  </a:lnTo>
                  <a:lnTo>
                    <a:pt x="638" y="70"/>
                  </a:lnTo>
                  <a:lnTo>
                    <a:pt x="621" y="59"/>
                  </a:lnTo>
                  <a:lnTo>
                    <a:pt x="604" y="50"/>
                  </a:lnTo>
                  <a:lnTo>
                    <a:pt x="587" y="41"/>
                  </a:lnTo>
                  <a:lnTo>
                    <a:pt x="569" y="32"/>
                  </a:lnTo>
                  <a:lnTo>
                    <a:pt x="549" y="25"/>
                  </a:lnTo>
                  <a:lnTo>
                    <a:pt x="530" y="19"/>
                  </a:lnTo>
                  <a:lnTo>
                    <a:pt x="511" y="13"/>
                  </a:lnTo>
                  <a:lnTo>
                    <a:pt x="491" y="8"/>
                  </a:lnTo>
                  <a:lnTo>
                    <a:pt x="470" y="5"/>
                  </a:lnTo>
                  <a:lnTo>
                    <a:pt x="451" y="3"/>
                  </a:lnTo>
                  <a:lnTo>
                    <a:pt x="431" y="0"/>
                  </a:lnTo>
                  <a:lnTo>
                    <a:pt x="410" y="0"/>
                  </a:lnTo>
                  <a:lnTo>
                    <a:pt x="389" y="0"/>
                  </a:lnTo>
                  <a:lnTo>
                    <a:pt x="369" y="2"/>
                  </a:lnTo>
                  <a:lnTo>
                    <a:pt x="348" y="5"/>
                  </a:lnTo>
                  <a:lnTo>
                    <a:pt x="328" y="8"/>
                  </a:lnTo>
                  <a:lnTo>
                    <a:pt x="309" y="13"/>
                  </a:lnTo>
                  <a:lnTo>
                    <a:pt x="288" y="19"/>
                  </a:lnTo>
                  <a:lnTo>
                    <a:pt x="269" y="24"/>
                  </a:lnTo>
                  <a:lnTo>
                    <a:pt x="251" y="32"/>
                  </a:lnTo>
                  <a:lnTo>
                    <a:pt x="232" y="40"/>
                  </a:lnTo>
                  <a:lnTo>
                    <a:pt x="215" y="49"/>
                  </a:lnTo>
                  <a:lnTo>
                    <a:pt x="198" y="59"/>
                  </a:lnTo>
                  <a:lnTo>
                    <a:pt x="181" y="69"/>
                  </a:lnTo>
                  <a:lnTo>
                    <a:pt x="164" y="81"/>
                  </a:lnTo>
                  <a:lnTo>
                    <a:pt x="149" y="93"/>
                  </a:lnTo>
                  <a:lnTo>
                    <a:pt x="135" y="106"/>
                  </a:lnTo>
                  <a:lnTo>
                    <a:pt x="120" y="119"/>
                  </a:lnTo>
                  <a:lnTo>
                    <a:pt x="107" y="134"/>
                  </a:lnTo>
                  <a:lnTo>
                    <a:pt x="94" y="148"/>
                  </a:lnTo>
                  <a:lnTo>
                    <a:pt x="82" y="164"/>
                  </a:lnTo>
                  <a:lnTo>
                    <a:pt x="70" y="180"/>
                  </a:lnTo>
                  <a:lnTo>
                    <a:pt x="60" y="197"/>
                  </a:lnTo>
                  <a:lnTo>
                    <a:pt x="50" y="214"/>
                  </a:lnTo>
                  <a:lnTo>
                    <a:pt x="41" y="231"/>
                  </a:lnTo>
                  <a:lnTo>
                    <a:pt x="33" y="249"/>
                  </a:lnTo>
                  <a:lnTo>
                    <a:pt x="25" y="267"/>
                  </a:lnTo>
                  <a:lnTo>
                    <a:pt x="20" y="286"/>
                  </a:lnTo>
                  <a:lnTo>
                    <a:pt x="14" y="307"/>
                  </a:lnTo>
                  <a:lnTo>
                    <a:pt x="8" y="326"/>
                  </a:lnTo>
                  <a:lnTo>
                    <a:pt x="5" y="346"/>
                  </a:lnTo>
                  <a:lnTo>
                    <a:pt x="3" y="367"/>
                  </a:lnTo>
                  <a:lnTo>
                    <a:pt x="1" y="387"/>
                  </a:lnTo>
                  <a:lnTo>
                    <a:pt x="0" y="407"/>
                  </a:lnTo>
                  <a:lnTo>
                    <a:pt x="0" y="429"/>
                  </a:lnTo>
                  <a:lnTo>
                    <a:pt x="3" y="449"/>
                  </a:lnTo>
                  <a:lnTo>
                    <a:pt x="5" y="469"/>
                  </a:lnTo>
                  <a:lnTo>
                    <a:pt x="8" y="489"/>
                  </a:lnTo>
                  <a:lnTo>
                    <a:pt x="13" y="509"/>
                  </a:lnTo>
                  <a:lnTo>
                    <a:pt x="18" y="528"/>
                  </a:lnTo>
                  <a:lnTo>
                    <a:pt x="25" y="547"/>
                  </a:lnTo>
                  <a:lnTo>
                    <a:pt x="32" y="567"/>
                  </a:lnTo>
                  <a:lnTo>
                    <a:pt x="40" y="585"/>
                  </a:lnTo>
                  <a:lnTo>
                    <a:pt x="49" y="603"/>
                  </a:lnTo>
                  <a:lnTo>
                    <a:pt x="59" y="620"/>
                  </a:lnTo>
                  <a:lnTo>
                    <a:pt x="69" y="637"/>
                  </a:lnTo>
                  <a:lnTo>
                    <a:pt x="81" y="652"/>
                  </a:lnTo>
                  <a:lnTo>
                    <a:pt x="93" y="668"/>
                  </a:lnTo>
                  <a:lnTo>
                    <a:pt x="105" y="683"/>
                  </a:lnTo>
                  <a:lnTo>
                    <a:pt x="119" y="696"/>
                  </a:lnTo>
                  <a:lnTo>
                    <a:pt x="134" y="710"/>
                  </a:lnTo>
                  <a:lnTo>
                    <a:pt x="148" y="724"/>
                  </a:lnTo>
                  <a:lnTo>
                    <a:pt x="163" y="736"/>
                  </a:lnTo>
                  <a:lnTo>
                    <a:pt x="180" y="747"/>
                  </a:lnTo>
                  <a:lnTo>
                    <a:pt x="196" y="758"/>
                  </a:lnTo>
                  <a:lnTo>
                    <a:pt x="213" y="768"/>
                  </a:lnTo>
                  <a:lnTo>
                    <a:pt x="231" y="777"/>
                  </a:lnTo>
                  <a:lnTo>
                    <a:pt x="249" y="785"/>
                  </a:lnTo>
                  <a:lnTo>
                    <a:pt x="268" y="793"/>
                  </a:lnTo>
                  <a:lnTo>
                    <a:pt x="287" y="799"/>
                  </a:lnTo>
                  <a:lnTo>
                    <a:pt x="307" y="805"/>
                  </a:lnTo>
                  <a:lnTo>
                    <a:pt x="327" y="809"/>
                  </a:lnTo>
                  <a:lnTo>
                    <a:pt x="346" y="813"/>
                  </a:lnTo>
                  <a:lnTo>
                    <a:pt x="366" y="815"/>
                  </a:lnTo>
                  <a:lnTo>
                    <a:pt x="387" y="817"/>
                  </a:lnTo>
                  <a:lnTo>
                    <a:pt x="407" y="817"/>
                  </a:lnTo>
                  <a:lnTo>
                    <a:pt x="429" y="817"/>
                  </a:lnTo>
                  <a:lnTo>
                    <a:pt x="449" y="815"/>
                  </a:lnTo>
                  <a:lnTo>
                    <a:pt x="469" y="813"/>
                  </a:lnTo>
                  <a:lnTo>
                    <a:pt x="490" y="809"/>
                  </a:lnTo>
                  <a:lnTo>
                    <a:pt x="509" y="805"/>
                  </a:lnTo>
                  <a:lnTo>
                    <a:pt x="529" y="799"/>
                  </a:lnTo>
                  <a:lnTo>
                    <a:pt x="548" y="793"/>
                  </a:lnTo>
                  <a:lnTo>
                    <a:pt x="566" y="786"/>
                  </a:lnTo>
                  <a:lnTo>
                    <a:pt x="586" y="778"/>
                  </a:lnTo>
                  <a:lnTo>
                    <a:pt x="603" y="768"/>
                  </a:lnTo>
                  <a:lnTo>
                    <a:pt x="621" y="759"/>
                  </a:lnTo>
                  <a:lnTo>
                    <a:pt x="637" y="747"/>
                  </a:lnTo>
                  <a:lnTo>
                    <a:pt x="653" y="736"/>
                  </a:lnTo>
                  <a:lnTo>
                    <a:pt x="668" y="724"/>
                  </a:lnTo>
                  <a:lnTo>
                    <a:pt x="684" y="711"/>
                  </a:lnTo>
                  <a:lnTo>
                    <a:pt x="698" y="698"/>
                  </a:lnTo>
                  <a:lnTo>
                    <a:pt x="711" y="683"/>
                  </a:lnTo>
                  <a:lnTo>
                    <a:pt x="724" y="668"/>
                  </a:lnTo>
                  <a:lnTo>
                    <a:pt x="736" y="652"/>
                  </a:lnTo>
                  <a:lnTo>
                    <a:pt x="747" y="637"/>
                  </a:lnTo>
                  <a:lnTo>
                    <a:pt x="759" y="621"/>
                  </a:lnTo>
                  <a:lnTo>
                    <a:pt x="768" y="603"/>
                  </a:lnTo>
                  <a:lnTo>
                    <a:pt x="777" y="586"/>
                  </a:lnTo>
                  <a:lnTo>
                    <a:pt x="785" y="568"/>
                  </a:lnTo>
                  <a:lnTo>
                    <a:pt x="792" y="548"/>
                  </a:lnTo>
                  <a:lnTo>
                    <a:pt x="799" y="529"/>
                  </a:lnTo>
                  <a:lnTo>
                    <a:pt x="804" y="510"/>
                  </a:lnTo>
                  <a:lnTo>
                    <a:pt x="808" y="490"/>
                  </a:lnTo>
                  <a:lnTo>
                    <a:pt x="813" y="470"/>
                  </a:lnTo>
                  <a:lnTo>
                    <a:pt x="815" y="450"/>
                  </a:lnTo>
                  <a:lnTo>
                    <a:pt x="816" y="430"/>
                  </a:lnTo>
                  <a:lnTo>
                    <a:pt x="817" y="40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16" name="Line 698"/>
            <p:cNvCxnSpPr/>
            <p:nvPr/>
          </p:nvCxnSpPr>
          <p:spPr bwMode="auto">
            <a:xfrm flipV="1">
              <a:off x="2451172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7" name="Line 699"/>
            <p:cNvCxnSpPr/>
            <p:nvPr/>
          </p:nvCxnSpPr>
          <p:spPr bwMode="auto">
            <a:xfrm>
              <a:off x="2451172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8" name="Line 700"/>
            <p:cNvCxnSpPr/>
            <p:nvPr/>
          </p:nvCxnSpPr>
          <p:spPr bwMode="auto">
            <a:xfrm>
              <a:off x="2703111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9" name="Line 701"/>
            <p:cNvCxnSpPr/>
            <p:nvPr/>
          </p:nvCxnSpPr>
          <p:spPr bwMode="auto">
            <a:xfrm flipV="1">
              <a:off x="2883419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0" name="Line 702"/>
            <p:cNvCxnSpPr/>
            <p:nvPr/>
          </p:nvCxnSpPr>
          <p:spPr bwMode="auto">
            <a:xfrm flipH="1">
              <a:off x="2522802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1" name="Line 703"/>
            <p:cNvCxnSpPr/>
            <p:nvPr/>
          </p:nvCxnSpPr>
          <p:spPr bwMode="auto">
            <a:xfrm flipV="1">
              <a:off x="2522802" y="3782387"/>
              <a:ext cx="0" cy="18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2" name="Line 704"/>
            <p:cNvCxnSpPr/>
            <p:nvPr/>
          </p:nvCxnSpPr>
          <p:spPr bwMode="auto">
            <a:xfrm flipH="1">
              <a:off x="2233814" y="3782387"/>
              <a:ext cx="28898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" name="Line 705"/>
            <p:cNvCxnSpPr/>
            <p:nvPr/>
          </p:nvCxnSpPr>
          <p:spPr bwMode="auto">
            <a:xfrm>
              <a:off x="2233814" y="2342387"/>
              <a:ext cx="21735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4" name="Line 706"/>
            <p:cNvCxnSpPr/>
            <p:nvPr/>
          </p:nvCxnSpPr>
          <p:spPr bwMode="auto">
            <a:xfrm>
              <a:off x="36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5" name="Line 707"/>
            <p:cNvCxnSpPr/>
            <p:nvPr/>
          </p:nvCxnSpPr>
          <p:spPr bwMode="auto">
            <a:xfrm flipH="1">
              <a:off x="361567" y="3121565"/>
              <a:ext cx="360617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6" name="Line 708"/>
            <p:cNvCxnSpPr/>
            <p:nvPr/>
          </p:nvCxnSpPr>
          <p:spPr bwMode="auto">
            <a:xfrm>
              <a:off x="361567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7" name="Line 709"/>
            <p:cNvCxnSpPr/>
            <p:nvPr/>
          </p:nvCxnSpPr>
          <p:spPr bwMode="auto">
            <a:xfrm>
              <a:off x="324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8" name="Line 710"/>
            <p:cNvCxnSpPr/>
            <p:nvPr/>
          </p:nvCxnSpPr>
          <p:spPr bwMode="auto">
            <a:xfrm flipH="1" flipV="1">
              <a:off x="2883419" y="3121565"/>
              <a:ext cx="358148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9" name="Line 711"/>
            <p:cNvCxnSpPr/>
            <p:nvPr/>
          </p:nvCxnSpPr>
          <p:spPr bwMode="auto">
            <a:xfrm>
              <a:off x="2883419" y="3962387"/>
              <a:ext cx="35814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0" name="Line 725"/>
            <p:cNvCxnSpPr/>
            <p:nvPr/>
          </p:nvCxnSpPr>
          <p:spPr bwMode="auto">
            <a:xfrm flipV="1">
              <a:off x="1310286" y="3779921"/>
              <a:ext cx="2470" cy="246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931" name="Group 930"/>
            <p:cNvGrpSpPr/>
            <p:nvPr/>
          </p:nvGrpSpPr>
          <p:grpSpPr>
            <a:xfrm>
              <a:off x="722184" y="2342387"/>
              <a:ext cx="2161235" cy="1620000"/>
              <a:chOff x="720867" y="2339318"/>
              <a:chExt cx="2161235" cy="1620000"/>
            </a:xfrm>
          </p:grpSpPr>
          <p:cxnSp>
            <p:nvCxnSpPr>
              <p:cNvPr id="965" name="Line 717"/>
              <p:cNvCxnSpPr/>
              <p:nvPr/>
            </p:nvCxnSpPr>
            <p:spPr bwMode="auto">
              <a:xfrm flipV="1">
                <a:off x="1153114" y="2645071"/>
                <a:ext cx="214889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966" name="Group 965"/>
              <p:cNvGrpSpPr/>
              <p:nvPr/>
            </p:nvGrpSpPr>
            <p:grpSpPr>
              <a:xfrm>
                <a:off x="720867" y="2339318"/>
                <a:ext cx="2161235" cy="1620000"/>
                <a:chOff x="720867" y="2339318"/>
                <a:chExt cx="2161235" cy="1620000"/>
              </a:xfrm>
            </p:grpSpPr>
            <p:cxnSp>
              <p:nvCxnSpPr>
                <p:cNvPr id="967" name="Line 712"/>
                <p:cNvCxnSpPr/>
                <p:nvPr/>
              </p:nvCxnSpPr>
              <p:spPr bwMode="auto">
                <a:xfrm flipV="1">
                  <a:off x="1153114" y="2339318"/>
                  <a:ext cx="37050" cy="3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8" name="Line 713"/>
                <p:cNvCxnSpPr/>
                <p:nvPr/>
              </p:nvCxnSpPr>
              <p:spPr bwMode="auto">
                <a:xfrm flipV="1">
                  <a:off x="1153114" y="2339318"/>
                  <a:ext cx="197599" cy="19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9" name="Line 714"/>
                <p:cNvCxnSpPr/>
                <p:nvPr/>
              </p:nvCxnSpPr>
              <p:spPr bwMode="auto">
                <a:xfrm flipV="1">
                  <a:off x="720867" y="2879318"/>
                  <a:ext cx="251938" cy="25397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0" name="Line 715"/>
                <p:cNvCxnSpPr/>
                <p:nvPr/>
              </p:nvCxnSpPr>
              <p:spPr bwMode="auto">
                <a:xfrm flipV="1">
                  <a:off x="1153114" y="2484797"/>
                  <a:ext cx="214889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1" name="Line 716"/>
                <p:cNvCxnSpPr/>
                <p:nvPr/>
              </p:nvCxnSpPr>
              <p:spPr bwMode="auto">
                <a:xfrm flipV="1">
                  <a:off x="720867" y="2879318"/>
                  <a:ext cx="414957" cy="41424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2" name="Line 718"/>
                <p:cNvCxnSpPr/>
                <p:nvPr/>
              </p:nvCxnSpPr>
              <p:spPr bwMode="auto">
                <a:xfrm flipV="1">
                  <a:off x="720867" y="2807811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3" name="Line 719"/>
                <p:cNvCxnSpPr/>
                <p:nvPr/>
              </p:nvCxnSpPr>
              <p:spPr bwMode="auto">
                <a:xfrm flipV="1">
                  <a:off x="720867" y="2970551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4" name="Line 720"/>
                <p:cNvCxnSpPr/>
                <p:nvPr/>
              </p:nvCxnSpPr>
              <p:spPr bwMode="auto">
                <a:xfrm flipV="1">
                  <a:off x="720867" y="3130825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5" name="Line 721"/>
                <p:cNvCxnSpPr/>
                <p:nvPr/>
              </p:nvCxnSpPr>
              <p:spPr bwMode="auto">
                <a:xfrm flipV="1">
                  <a:off x="720867" y="3293565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6" name="Line 722"/>
                <p:cNvCxnSpPr/>
                <p:nvPr/>
              </p:nvCxnSpPr>
              <p:spPr bwMode="auto">
                <a:xfrm flipV="1">
                  <a:off x="861657" y="3453839"/>
                  <a:ext cx="506346" cy="50547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7" name="Line 723"/>
                <p:cNvCxnSpPr/>
                <p:nvPr/>
              </p:nvCxnSpPr>
              <p:spPr bwMode="auto">
                <a:xfrm flipV="1">
                  <a:off x="1024675" y="3902606"/>
                  <a:ext cx="56810" cy="5671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8" name="Line 724"/>
                <p:cNvCxnSpPr/>
                <p:nvPr/>
              </p:nvCxnSpPr>
              <p:spPr bwMode="auto">
                <a:xfrm flipV="1">
                  <a:off x="1204984" y="3616578"/>
                  <a:ext cx="163019" cy="16274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9" name="Line 726"/>
                <p:cNvCxnSpPr/>
                <p:nvPr/>
              </p:nvCxnSpPr>
              <p:spPr bwMode="auto">
                <a:xfrm flipV="1">
                  <a:off x="2232497" y="2339318"/>
                  <a:ext cx="88919" cy="8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0" name="Line 727"/>
                <p:cNvCxnSpPr/>
                <p:nvPr/>
              </p:nvCxnSpPr>
              <p:spPr bwMode="auto">
                <a:xfrm flipV="1">
                  <a:off x="2232497" y="2373839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1" name="Line 728"/>
                <p:cNvCxnSpPr/>
                <p:nvPr/>
              </p:nvCxnSpPr>
              <p:spPr bwMode="auto">
                <a:xfrm flipV="1">
                  <a:off x="2232497" y="2536578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2" name="Line 729"/>
                <p:cNvCxnSpPr/>
                <p:nvPr/>
              </p:nvCxnSpPr>
              <p:spPr bwMode="auto">
                <a:xfrm flipV="1">
                  <a:off x="2232497" y="2696852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3" name="Line 730"/>
                <p:cNvCxnSpPr/>
                <p:nvPr/>
              </p:nvCxnSpPr>
              <p:spPr bwMode="auto">
                <a:xfrm flipV="1">
                  <a:off x="2232497" y="2859592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4" name="Line 731"/>
                <p:cNvCxnSpPr/>
                <p:nvPr/>
              </p:nvCxnSpPr>
              <p:spPr bwMode="auto">
                <a:xfrm flipV="1">
                  <a:off x="2232497" y="2879318"/>
                  <a:ext cx="358148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5" name="Line 732"/>
                <p:cNvCxnSpPr/>
                <p:nvPr/>
              </p:nvCxnSpPr>
              <p:spPr bwMode="auto">
                <a:xfrm flipV="1">
                  <a:off x="2232497" y="2908907"/>
                  <a:ext cx="491527" cy="49068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6" name="Line 733"/>
                <p:cNvCxnSpPr/>
                <p:nvPr/>
              </p:nvCxnSpPr>
              <p:spPr bwMode="auto">
                <a:xfrm flipV="1">
                  <a:off x="2232497" y="3000140"/>
                  <a:ext cx="560686" cy="55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7" name="Line 734"/>
                <p:cNvCxnSpPr/>
                <p:nvPr/>
              </p:nvCxnSpPr>
              <p:spPr bwMode="auto">
                <a:xfrm flipV="1">
                  <a:off x="2232497" y="3093839"/>
                  <a:ext cx="629846" cy="62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8" name="Line 735"/>
                <p:cNvCxnSpPr/>
                <p:nvPr/>
              </p:nvCxnSpPr>
              <p:spPr bwMode="auto">
                <a:xfrm flipV="1">
                  <a:off x="2336236" y="3234386"/>
                  <a:ext cx="545866" cy="54493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9" name="Line 736"/>
                <p:cNvCxnSpPr/>
                <p:nvPr/>
              </p:nvCxnSpPr>
              <p:spPr bwMode="auto">
                <a:xfrm flipV="1">
                  <a:off x="2499255" y="3397126"/>
                  <a:ext cx="382847" cy="38219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0" name="Line 737"/>
                <p:cNvCxnSpPr/>
                <p:nvPr/>
              </p:nvCxnSpPr>
              <p:spPr bwMode="auto">
                <a:xfrm flipV="1">
                  <a:off x="2521485" y="3559866"/>
                  <a:ext cx="360617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1" name="Line 738"/>
                <p:cNvCxnSpPr/>
                <p:nvPr/>
              </p:nvCxnSpPr>
              <p:spPr bwMode="auto">
                <a:xfrm flipV="1">
                  <a:off x="2642514" y="3720140"/>
                  <a:ext cx="239588" cy="2391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2" name="Line 739"/>
                <p:cNvCxnSpPr/>
                <p:nvPr/>
              </p:nvCxnSpPr>
              <p:spPr bwMode="auto">
                <a:xfrm flipV="1">
                  <a:off x="2803063" y="3882880"/>
                  <a:ext cx="79039" cy="7643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932" name="Group 931"/>
            <p:cNvGrpSpPr/>
            <p:nvPr/>
          </p:nvGrpSpPr>
          <p:grpSpPr>
            <a:xfrm>
              <a:off x="1800875" y="2292817"/>
              <a:ext cx="0" cy="1730851"/>
              <a:chOff x="1800875" y="2292817"/>
              <a:chExt cx="0" cy="1730851"/>
            </a:xfrm>
          </p:grpSpPr>
          <p:cxnSp>
            <p:nvCxnSpPr>
              <p:cNvPr id="950" name="Line 337"/>
              <p:cNvCxnSpPr/>
              <p:nvPr/>
            </p:nvCxnSpPr>
            <p:spPr bwMode="auto">
              <a:xfrm flipV="1">
                <a:off x="1800875" y="3776756"/>
                <a:ext cx="0" cy="2469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1" name="Line 338"/>
              <p:cNvCxnSpPr/>
              <p:nvPr/>
            </p:nvCxnSpPr>
            <p:spPr bwMode="auto">
              <a:xfrm flipV="1">
                <a:off x="1800875" y="3685399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2" name="Line 339"/>
              <p:cNvCxnSpPr/>
              <p:nvPr/>
            </p:nvCxnSpPr>
            <p:spPr bwMode="auto">
              <a:xfrm flipV="1">
                <a:off x="1800875" y="340885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3" name="Line 340"/>
              <p:cNvCxnSpPr/>
              <p:nvPr/>
            </p:nvCxnSpPr>
            <p:spPr bwMode="auto">
              <a:xfrm flipV="1">
                <a:off x="1800875" y="3317500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4" name="Line 341"/>
              <p:cNvCxnSpPr/>
              <p:nvPr/>
            </p:nvCxnSpPr>
            <p:spPr bwMode="auto">
              <a:xfrm flipV="1">
                <a:off x="1800875" y="304342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5" name="Line 342"/>
              <p:cNvCxnSpPr/>
              <p:nvPr/>
            </p:nvCxnSpPr>
            <p:spPr bwMode="auto">
              <a:xfrm flipV="1">
                <a:off x="1800875" y="2952071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6" name="Line 343"/>
              <p:cNvCxnSpPr/>
              <p:nvPr/>
            </p:nvCxnSpPr>
            <p:spPr bwMode="auto">
              <a:xfrm flipV="1">
                <a:off x="1800875" y="2675530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7" name="Line 344"/>
              <p:cNvCxnSpPr/>
              <p:nvPr/>
            </p:nvCxnSpPr>
            <p:spPr bwMode="auto">
              <a:xfrm flipV="1">
                <a:off x="1800875" y="2584173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8" name="Line 345"/>
              <p:cNvCxnSpPr/>
              <p:nvPr/>
            </p:nvCxnSpPr>
            <p:spPr bwMode="auto">
              <a:xfrm flipV="1">
                <a:off x="1800875" y="2292817"/>
                <a:ext cx="0" cy="24444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9" name="Line 440"/>
              <p:cNvCxnSpPr/>
              <p:nvPr/>
            </p:nvCxnSpPr>
            <p:spPr bwMode="auto">
              <a:xfrm>
                <a:off x="1800875" y="3495277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0" name="Line 441"/>
              <p:cNvCxnSpPr/>
              <p:nvPr/>
            </p:nvCxnSpPr>
            <p:spPr bwMode="auto">
              <a:xfrm>
                <a:off x="1800875" y="2989108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1" name="Line 740"/>
              <p:cNvCxnSpPr/>
              <p:nvPr/>
            </p:nvCxnSpPr>
            <p:spPr bwMode="auto">
              <a:xfrm flipV="1">
                <a:off x="1800875" y="3151154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2" name="Line 742"/>
              <p:cNvCxnSpPr/>
              <p:nvPr/>
            </p:nvCxnSpPr>
            <p:spPr bwMode="auto">
              <a:xfrm>
                <a:off x="1800875" y="3242387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3" name="Line 744"/>
              <p:cNvCxnSpPr/>
              <p:nvPr/>
            </p:nvCxnSpPr>
            <p:spPr bwMode="auto">
              <a:xfrm flipV="1">
                <a:off x="1800875" y="289964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4" name="Line 746"/>
              <p:cNvCxnSpPr/>
              <p:nvPr/>
            </p:nvCxnSpPr>
            <p:spPr bwMode="auto">
              <a:xfrm>
                <a:off x="1800875" y="342238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933" name="Line 322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4" name="Line 323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5" name="Line 358"/>
            <p:cNvCxnSpPr/>
            <p:nvPr/>
          </p:nvCxnSpPr>
          <p:spPr bwMode="auto">
            <a:xfrm flipV="1">
              <a:off x="1080876" y="3787233"/>
              <a:ext cx="0" cy="18024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6" name="Line 375"/>
            <p:cNvCxnSpPr/>
            <p:nvPr/>
          </p:nvCxnSpPr>
          <p:spPr bwMode="auto">
            <a:xfrm>
              <a:off x="360251" y="396747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7" name="Line 376"/>
            <p:cNvCxnSpPr/>
            <p:nvPr/>
          </p:nvCxnSpPr>
          <p:spPr bwMode="auto">
            <a:xfrm>
              <a:off x="360251" y="360698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8" name="Line 388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9" name="Line 389"/>
            <p:cNvCxnSpPr/>
            <p:nvPr/>
          </p:nvCxnSpPr>
          <p:spPr bwMode="auto">
            <a:xfrm>
              <a:off x="1080876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0" name="Line 400"/>
            <p:cNvCxnSpPr/>
            <p:nvPr/>
          </p:nvCxnSpPr>
          <p:spPr bwMode="auto">
            <a:xfrm>
              <a:off x="2522124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1" name="Line 401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2" name="Line 452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3" name="Line 453"/>
            <p:cNvCxnSpPr/>
            <p:nvPr/>
          </p:nvCxnSpPr>
          <p:spPr bwMode="auto">
            <a:xfrm>
              <a:off x="2144537" y="324402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4" name="Line 465"/>
            <p:cNvCxnSpPr/>
            <p:nvPr/>
          </p:nvCxnSpPr>
          <p:spPr bwMode="auto">
            <a:xfrm>
              <a:off x="2450555" y="288353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5" name="Line 466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6" name="Line 478"/>
            <p:cNvCxnSpPr/>
            <p:nvPr/>
          </p:nvCxnSpPr>
          <p:spPr bwMode="auto">
            <a:xfrm>
              <a:off x="1621344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7" name="Line 479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8" name="Line 491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9" name="Line 492"/>
            <p:cNvCxnSpPr/>
            <p:nvPr/>
          </p:nvCxnSpPr>
          <p:spPr bwMode="auto">
            <a:xfrm>
              <a:off x="1981656" y="27032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80" name="Text Box 15"/>
          <p:cNvSpPr txBox="1">
            <a:spLocks noChangeArrowheads="1"/>
          </p:cNvSpPr>
          <p:nvPr/>
        </p:nvSpPr>
        <p:spPr bwMode="auto">
          <a:xfrm>
            <a:off x="5475175" y="6226650"/>
            <a:ext cx="716825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Ng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ời vẽ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1" name="Text Box 16"/>
          <p:cNvSpPr txBox="1">
            <a:spLocks noChangeArrowheads="1"/>
          </p:cNvSpPr>
          <p:nvPr/>
        </p:nvSpPr>
        <p:spPr bwMode="auto">
          <a:xfrm>
            <a:off x="5472000" y="6514650"/>
            <a:ext cx="72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Kiểm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tra</a:t>
            </a:r>
          </a:p>
        </p:txBody>
      </p:sp>
      <p:sp>
        <p:nvSpPr>
          <p:cNvPr id="482" name="Text Box 17"/>
          <p:cNvSpPr txBox="1">
            <a:spLocks noChangeArrowheads="1"/>
          </p:cNvSpPr>
          <p:nvPr/>
        </p:nvSpPr>
        <p:spPr bwMode="auto">
          <a:xfrm>
            <a:off x="6192000" y="6228000"/>
            <a:ext cx="108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Trần V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ă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An</a:t>
            </a:r>
          </a:p>
        </p:txBody>
      </p:sp>
      <p:sp>
        <p:nvSpPr>
          <p:cNvPr id="483" name="Text Box 18"/>
          <p:cNvSpPr txBox="1">
            <a:spLocks noChangeArrowheads="1"/>
          </p:cNvSpPr>
          <p:nvPr/>
        </p:nvSpPr>
        <p:spPr bwMode="auto">
          <a:xfrm>
            <a:off x="6192000" y="6516000"/>
            <a:ext cx="108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Hà Phước Tuấn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4" name="Text Box 20"/>
          <p:cNvSpPr txBox="1">
            <a:spLocks noChangeArrowheads="1"/>
          </p:cNvSpPr>
          <p:nvPr/>
        </p:nvSpPr>
        <p:spPr bwMode="auto">
          <a:xfrm>
            <a:off x="9612000" y="7131095"/>
            <a:ext cx="900000" cy="24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BT Số 12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5" name="Text Box 21"/>
          <p:cNvSpPr txBox="1">
            <a:spLocks noChangeArrowheads="1"/>
          </p:cNvSpPr>
          <p:nvPr/>
        </p:nvSpPr>
        <p:spPr bwMode="auto">
          <a:xfrm>
            <a:off x="9612000" y="6798051"/>
            <a:ext cx="900000" cy="29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TL 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1:1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6" name="Text Box 22"/>
          <p:cNvSpPr txBox="1">
            <a:spLocks noChangeArrowheads="1"/>
          </p:cNvSpPr>
          <p:nvPr/>
        </p:nvSpPr>
        <p:spPr bwMode="auto">
          <a:xfrm>
            <a:off x="7812001" y="6236731"/>
            <a:ext cx="2699999" cy="567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VẼ BIỂU DIỄN VẬT THỂ</a:t>
            </a:r>
            <a:endParaRPr lang="en-US" sz="16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7" name="Text Box 52"/>
          <p:cNvSpPr txBox="1">
            <a:spLocks noChangeArrowheads="1"/>
          </p:cNvSpPr>
          <p:nvPr/>
        </p:nvSpPr>
        <p:spPr bwMode="auto">
          <a:xfrm>
            <a:off x="7270751" y="6228000"/>
            <a:ext cx="54125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900" b="1" smtClean="0">
                <a:latin typeface="Calibri" pitchFamily="34" charset="0"/>
                <a:ea typeface="Tahoma" pitchFamily="34" charset="0"/>
                <a:cs typeface="Calibri" pitchFamily="34" charset="0"/>
              </a:rPr>
              <a:t>17/12/16</a:t>
            </a:r>
            <a:endParaRPr lang="en-US" sz="900" b="1">
              <a:latin typeface="Calibri" pitchFamily="34" charset="0"/>
              <a:ea typeface="Tahoma" pitchFamily="34" charset="0"/>
              <a:cs typeface="Calibri" pitchFamily="34" charset="0"/>
            </a:endParaRPr>
          </a:p>
        </p:txBody>
      </p:sp>
      <p:sp>
        <p:nvSpPr>
          <p:cNvPr id="488" name="Text Box 19"/>
          <p:cNvSpPr txBox="1">
            <a:spLocks noChangeArrowheads="1"/>
          </p:cNvSpPr>
          <p:nvPr/>
        </p:nvSpPr>
        <p:spPr bwMode="auto">
          <a:xfrm>
            <a:off x="5472000" y="6838707"/>
            <a:ext cx="2340000" cy="54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t" anchorCtr="0">
            <a:no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ờng CĐKT Lý Tự Trọng TP.HCM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Khoa CN Động Lực - Lớp 16CĐ-Ô1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496" name="Line 428"/>
          <p:cNvCxnSpPr/>
          <p:nvPr/>
        </p:nvCxnSpPr>
        <p:spPr bwMode="auto">
          <a:xfrm flipH="1">
            <a:off x="8553809" y="2059737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7" name="Line 429"/>
          <p:cNvCxnSpPr/>
          <p:nvPr/>
        </p:nvCxnSpPr>
        <p:spPr bwMode="auto">
          <a:xfrm flipH="1">
            <a:off x="8553809" y="1553568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8" name="Line 430"/>
          <p:cNvCxnSpPr/>
          <p:nvPr/>
        </p:nvCxnSpPr>
        <p:spPr bwMode="auto">
          <a:xfrm flipV="1">
            <a:off x="8801385" y="1642456"/>
            <a:ext cx="0" cy="32592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9" name="Freeform 498"/>
          <p:cNvSpPr>
            <a:spLocks/>
          </p:cNvSpPr>
          <p:nvPr/>
        </p:nvSpPr>
        <p:spPr bwMode="auto">
          <a:xfrm>
            <a:off x="8786578" y="1968380"/>
            <a:ext cx="29615" cy="91357"/>
          </a:xfrm>
          <a:custGeom>
            <a:avLst/>
            <a:gdLst>
              <a:gd name="T0" fmla="*/ 0 w 49"/>
              <a:gd name="T1" fmla="*/ 0 h 147"/>
              <a:gd name="T2" fmla="*/ 49 w 49"/>
              <a:gd name="T3" fmla="*/ 0 h 147"/>
              <a:gd name="T4" fmla="*/ 25 w 49"/>
              <a:gd name="T5" fmla="*/ 147 h 147"/>
              <a:gd name="T6" fmla="*/ 0 w 49"/>
              <a:gd name="T7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0"/>
                </a:moveTo>
                <a:lnTo>
                  <a:pt x="49" y="0"/>
                </a:lnTo>
                <a:lnTo>
                  <a:pt x="25" y="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0" name="Freeform 499"/>
          <p:cNvSpPr>
            <a:spLocks/>
          </p:cNvSpPr>
          <p:nvPr/>
        </p:nvSpPr>
        <p:spPr bwMode="auto">
          <a:xfrm>
            <a:off x="8786578" y="1553568"/>
            <a:ext cx="29615" cy="88888"/>
          </a:xfrm>
          <a:custGeom>
            <a:avLst/>
            <a:gdLst>
              <a:gd name="T0" fmla="*/ 0 w 49"/>
              <a:gd name="T1" fmla="*/ 147 h 147"/>
              <a:gd name="T2" fmla="*/ 49 w 49"/>
              <a:gd name="T3" fmla="*/ 147 h 147"/>
              <a:gd name="T4" fmla="*/ 25 w 49"/>
              <a:gd name="T5" fmla="*/ 0 h 147"/>
              <a:gd name="T6" fmla="*/ 0 w 49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147"/>
                </a:moveTo>
                <a:lnTo>
                  <a:pt x="49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1" name="Freeform 500"/>
          <p:cNvSpPr>
            <a:spLocks/>
          </p:cNvSpPr>
          <p:nvPr/>
        </p:nvSpPr>
        <p:spPr bwMode="auto">
          <a:xfrm>
            <a:off x="8705137" y="1852331"/>
            <a:ext cx="59229" cy="59259"/>
          </a:xfrm>
          <a:custGeom>
            <a:avLst/>
            <a:gdLst>
              <a:gd name="T0" fmla="*/ 97 w 97"/>
              <a:gd name="T1" fmla="*/ 74 h 98"/>
              <a:gd name="T2" fmla="*/ 72 w 97"/>
              <a:gd name="T3" fmla="*/ 98 h 98"/>
              <a:gd name="T4" fmla="*/ 24 w 97"/>
              <a:gd name="T5" fmla="*/ 98 h 98"/>
              <a:gd name="T6" fmla="*/ 0 w 97"/>
              <a:gd name="T7" fmla="*/ 74 h 98"/>
              <a:gd name="T8" fmla="*/ 0 w 97"/>
              <a:gd name="T9" fmla="*/ 25 h 98"/>
              <a:gd name="T10" fmla="*/ 24 w 97"/>
              <a:gd name="T11" fmla="*/ 0 h 98"/>
              <a:gd name="T12" fmla="*/ 72 w 97"/>
              <a:gd name="T13" fmla="*/ 0 h 98"/>
              <a:gd name="T14" fmla="*/ 97 w 97"/>
              <a:gd name="T15" fmla="*/ 25 h 98"/>
              <a:gd name="T16" fmla="*/ 97 w 97"/>
              <a:gd name="T17" fmla="*/ 7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7" h="98">
                <a:moveTo>
                  <a:pt x="97" y="74"/>
                </a:moveTo>
                <a:lnTo>
                  <a:pt x="72" y="98"/>
                </a:lnTo>
                <a:lnTo>
                  <a:pt x="24" y="98"/>
                </a:lnTo>
                <a:lnTo>
                  <a:pt x="0" y="74"/>
                </a:lnTo>
                <a:lnTo>
                  <a:pt x="0" y="25"/>
                </a:lnTo>
                <a:lnTo>
                  <a:pt x="24" y="0"/>
                </a:lnTo>
                <a:lnTo>
                  <a:pt x="72" y="0"/>
                </a:lnTo>
                <a:lnTo>
                  <a:pt x="97" y="25"/>
                </a:lnTo>
                <a:lnTo>
                  <a:pt x="97" y="74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02" name="Line 436"/>
          <p:cNvCxnSpPr/>
          <p:nvPr/>
        </p:nvCxnSpPr>
        <p:spPr bwMode="auto">
          <a:xfrm flipH="1" flipV="1">
            <a:off x="8687862" y="1859738"/>
            <a:ext cx="91312" cy="4444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3" name="Freeform 502"/>
          <p:cNvSpPr>
            <a:spLocks/>
          </p:cNvSpPr>
          <p:nvPr/>
        </p:nvSpPr>
        <p:spPr bwMode="auto">
          <a:xfrm>
            <a:off x="8687862" y="1805418"/>
            <a:ext cx="91312" cy="14815"/>
          </a:xfrm>
          <a:custGeom>
            <a:avLst/>
            <a:gdLst>
              <a:gd name="T0" fmla="*/ 25 w 146"/>
              <a:gd name="T1" fmla="*/ 23 h 23"/>
              <a:gd name="T2" fmla="*/ 0 w 146"/>
              <a:gd name="T3" fmla="*/ 0 h 23"/>
              <a:gd name="T4" fmla="*/ 146 w 146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3">
                <a:moveTo>
                  <a:pt x="25" y="23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4" name="Freeform 503"/>
          <p:cNvSpPr>
            <a:spLocks/>
          </p:cNvSpPr>
          <p:nvPr/>
        </p:nvSpPr>
        <p:spPr bwMode="auto">
          <a:xfrm>
            <a:off x="8687862" y="1701715"/>
            <a:ext cx="91312" cy="59259"/>
          </a:xfrm>
          <a:custGeom>
            <a:avLst/>
            <a:gdLst>
              <a:gd name="T0" fmla="*/ 97 w 146"/>
              <a:gd name="T1" fmla="*/ 0 h 97"/>
              <a:gd name="T2" fmla="*/ 97 w 146"/>
              <a:gd name="T3" fmla="*/ 97 h 97"/>
              <a:gd name="T4" fmla="*/ 0 w 146"/>
              <a:gd name="T5" fmla="*/ 23 h 97"/>
              <a:gd name="T6" fmla="*/ 146 w 146"/>
              <a:gd name="T7" fmla="*/ 2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97">
                <a:moveTo>
                  <a:pt x="97" y="0"/>
                </a:moveTo>
                <a:lnTo>
                  <a:pt x="97" y="97"/>
                </a:lnTo>
                <a:lnTo>
                  <a:pt x="0" y="23"/>
                </a:lnTo>
                <a:lnTo>
                  <a:pt x="146" y="23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grpSp>
        <p:nvGrpSpPr>
          <p:cNvPr id="513" name="Group 512"/>
          <p:cNvGrpSpPr/>
          <p:nvPr/>
        </p:nvGrpSpPr>
        <p:grpSpPr>
          <a:xfrm rot="16200000">
            <a:off x="7759064" y="923659"/>
            <a:ext cx="0" cy="1728000"/>
            <a:chOff x="9478694" y="813930"/>
            <a:chExt cx="0" cy="1891618"/>
          </a:xfrm>
        </p:grpSpPr>
        <p:cxnSp>
          <p:nvCxnSpPr>
            <p:cNvPr id="514" name="Line 624"/>
            <p:cNvCxnSpPr/>
            <p:nvPr/>
          </p:nvCxnSpPr>
          <p:spPr bwMode="auto">
            <a:xfrm>
              <a:off x="9478694" y="81393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5" name="Line 625"/>
            <p:cNvCxnSpPr/>
            <p:nvPr/>
          </p:nvCxnSpPr>
          <p:spPr bwMode="auto">
            <a:xfrm>
              <a:off x="9478694" y="1348411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6" name="Line 626"/>
            <p:cNvCxnSpPr/>
            <p:nvPr/>
          </p:nvCxnSpPr>
          <p:spPr bwMode="auto">
            <a:xfrm>
              <a:off x="9478694" y="1530676"/>
              <a:ext cx="0" cy="4581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7" name="Line 627"/>
            <p:cNvCxnSpPr/>
            <p:nvPr/>
          </p:nvCxnSpPr>
          <p:spPr bwMode="auto">
            <a:xfrm>
              <a:off x="9478694" y="207993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8" name="Line 628"/>
            <p:cNvCxnSpPr/>
            <p:nvPr/>
          </p:nvCxnSpPr>
          <p:spPr bwMode="auto">
            <a:xfrm>
              <a:off x="9478694" y="226220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2" name="Straight Connector 11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62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0256" y="1944427"/>
            <a:ext cx="78128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/>
              <a:t>GIẤY KHỔ A4</a:t>
            </a:r>
          </a:p>
          <a:p>
            <a:pPr algn="ctr"/>
            <a:r>
              <a:rPr lang="en-US" sz="4000" smtClean="0"/>
              <a:t>VẼ PHÁC KHUNG VẼ, KHUNG TÊN, CÁC HÌNH CHỮ NHẬT TẠI CÁC VỊ TRÍ HÌNH CHIẾU (BỐ TRÍ VỊ TRÍ HÌNH CHIẾU TRÊN BẢN VẼ)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140008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800000" y="900311"/>
            <a:ext cx="288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930000" y="900311"/>
            <a:ext cx="162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800000" y="3557837"/>
            <a:ext cx="2880000" cy="162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/>
          <p:cNvSpPr/>
          <p:nvPr/>
        </p:nvSpPr>
        <p:spPr>
          <a:xfrm>
            <a:off x="5701660" y="3497235"/>
            <a:ext cx="3024000" cy="18000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8037020" y="3780631"/>
            <a:ext cx="1677600" cy="1771200"/>
          </a:xfrm>
          <a:prstGeom prst="rect">
            <a:avLst/>
          </a:prstGeom>
          <a:noFill/>
          <a:ln w="3175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97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2" grpId="0" animBg="1"/>
      <p:bldP spid="23" grpId="0" animBg="1"/>
      <p:bldP spid="100" grpId="0" animBg="1"/>
      <p:bldP spid="10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800000" y="895350"/>
            <a:ext cx="2880000" cy="1628136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930000" y="900311"/>
            <a:ext cx="1620000" cy="162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800000" y="3557837"/>
            <a:ext cx="2880000" cy="162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Line 322"/>
          <p:cNvCxnSpPr/>
          <p:nvPr/>
        </p:nvCxnSpPr>
        <p:spPr bwMode="auto">
          <a:xfrm>
            <a:off x="3889238" y="896002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1" name="Line 323"/>
          <p:cNvCxnSpPr/>
          <p:nvPr/>
        </p:nvCxnSpPr>
        <p:spPr bwMode="auto">
          <a:xfrm>
            <a:off x="4681431" y="2523150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" name="Line 346"/>
          <p:cNvCxnSpPr/>
          <p:nvPr/>
        </p:nvCxnSpPr>
        <p:spPr bwMode="auto">
          <a:xfrm flipH="1" flipV="1">
            <a:off x="2946504" y="1797230"/>
            <a:ext cx="658927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Line 347"/>
          <p:cNvCxnSpPr/>
          <p:nvPr/>
        </p:nvCxnSpPr>
        <p:spPr bwMode="auto">
          <a:xfrm flipV="1">
            <a:off x="3889238" y="896002"/>
            <a:ext cx="0" cy="54320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Line 348"/>
          <p:cNvCxnSpPr/>
          <p:nvPr/>
        </p:nvCxnSpPr>
        <p:spPr bwMode="auto">
          <a:xfrm>
            <a:off x="2591127" y="896002"/>
            <a:ext cx="0" cy="54320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Line 349"/>
          <p:cNvCxnSpPr/>
          <p:nvPr/>
        </p:nvCxnSpPr>
        <p:spPr bwMode="auto">
          <a:xfrm>
            <a:off x="2519559" y="2342905"/>
            <a:ext cx="1441249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6" name="Line 350"/>
          <p:cNvCxnSpPr/>
          <p:nvPr/>
        </p:nvCxnSpPr>
        <p:spPr bwMode="auto">
          <a:xfrm>
            <a:off x="1798934" y="2523150"/>
            <a:ext cx="720624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Line 351"/>
          <p:cNvCxnSpPr/>
          <p:nvPr/>
        </p:nvCxnSpPr>
        <p:spPr bwMode="auto">
          <a:xfrm flipH="1">
            <a:off x="1798934" y="1439208"/>
            <a:ext cx="540468" cy="72345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" name="Line 352"/>
          <p:cNvCxnSpPr/>
          <p:nvPr/>
        </p:nvCxnSpPr>
        <p:spPr bwMode="auto">
          <a:xfrm flipH="1" flipV="1">
            <a:off x="4140963" y="1439208"/>
            <a:ext cx="540468" cy="72345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9" name="Line 353"/>
          <p:cNvCxnSpPr/>
          <p:nvPr/>
        </p:nvCxnSpPr>
        <p:spPr bwMode="auto">
          <a:xfrm>
            <a:off x="3960807" y="2523150"/>
            <a:ext cx="720624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0" name="Line 354"/>
          <p:cNvCxnSpPr/>
          <p:nvPr/>
        </p:nvCxnSpPr>
        <p:spPr bwMode="auto">
          <a:xfrm flipV="1">
            <a:off x="4681431" y="2162659"/>
            <a:ext cx="0" cy="36049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1" name="Line 355"/>
          <p:cNvCxnSpPr/>
          <p:nvPr/>
        </p:nvCxnSpPr>
        <p:spPr bwMode="auto">
          <a:xfrm flipH="1">
            <a:off x="2339403" y="1439208"/>
            <a:ext cx="180156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" name="Line 356"/>
          <p:cNvCxnSpPr/>
          <p:nvPr/>
        </p:nvCxnSpPr>
        <p:spPr bwMode="auto">
          <a:xfrm>
            <a:off x="3960807" y="2342905"/>
            <a:ext cx="0" cy="18024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" name="Line 357"/>
          <p:cNvCxnSpPr/>
          <p:nvPr/>
        </p:nvCxnSpPr>
        <p:spPr bwMode="auto">
          <a:xfrm>
            <a:off x="1798934" y="2162659"/>
            <a:ext cx="0" cy="36049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4" name="Line 358"/>
          <p:cNvCxnSpPr/>
          <p:nvPr/>
        </p:nvCxnSpPr>
        <p:spPr bwMode="auto">
          <a:xfrm flipV="1">
            <a:off x="2519559" y="2342905"/>
            <a:ext cx="0" cy="18024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5" name="Freeform 114"/>
          <p:cNvSpPr>
            <a:spLocks/>
          </p:cNvSpPr>
          <p:nvPr/>
        </p:nvSpPr>
        <p:spPr bwMode="auto">
          <a:xfrm>
            <a:off x="2988458" y="1547849"/>
            <a:ext cx="503450" cy="506169"/>
          </a:xfrm>
          <a:custGeom>
            <a:avLst/>
            <a:gdLst>
              <a:gd name="T0" fmla="*/ 818 w 818"/>
              <a:gd name="T1" fmla="*/ 411 h 820"/>
              <a:gd name="T2" fmla="*/ 815 w 818"/>
              <a:gd name="T3" fmla="*/ 361 h 820"/>
              <a:gd name="T4" fmla="*/ 806 w 818"/>
              <a:gd name="T5" fmla="*/ 312 h 820"/>
              <a:gd name="T6" fmla="*/ 791 w 818"/>
              <a:gd name="T7" fmla="*/ 264 h 820"/>
              <a:gd name="T8" fmla="*/ 771 w 818"/>
              <a:gd name="T9" fmla="*/ 220 h 820"/>
              <a:gd name="T10" fmla="*/ 746 w 818"/>
              <a:gd name="T11" fmla="*/ 177 h 820"/>
              <a:gd name="T12" fmla="*/ 715 w 818"/>
              <a:gd name="T13" fmla="*/ 139 h 820"/>
              <a:gd name="T14" fmla="*/ 680 w 818"/>
              <a:gd name="T15" fmla="*/ 104 h 820"/>
              <a:gd name="T16" fmla="*/ 642 w 818"/>
              <a:gd name="T17" fmla="*/ 73 h 820"/>
              <a:gd name="T18" fmla="*/ 599 w 818"/>
              <a:gd name="T19" fmla="*/ 47 h 820"/>
              <a:gd name="T20" fmla="*/ 554 w 818"/>
              <a:gd name="T21" fmla="*/ 26 h 820"/>
              <a:gd name="T22" fmla="*/ 507 w 818"/>
              <a:gd name="T23" fmla="*/ 12 h 820"/>
              <a:gd name="T24" fmla="*/ 458 w 818"/>
              <a:gd name="T25" fmla="*/ 3 h 820"/>
              <a:gd name="T26" fmla="*/ 409 w 818"/>
              <a:gd name="T27" fmla="*/ 0 h 820"/>
              <a:gd name="T28" fmla="*/ 360 w 818"/>
              <a:gd name="T29" fmla="*/ 3 h 820"/>
              <a:gd name="T30" fmla="*/ 311 w 818"/>
              <a:gd name="T31" fmla="*/ 12 h 820"/>
              <a:gd name="T32" fmla="*/ 264 w 818"/>
              <a:gd name="T33" fmla="*/ 26 h 820"/>
              <a:gd name="T34" fmla="*/ 219 w 818"/>
              <a:gd name="T35" fmla="*/ 47 h 820"/>
              <a:gd name="T36" fmla="*/ 177 w 818"/>
              <a:gd name="T37" fmla="*/ 73 h 820"/>
              <a:gd name="T38" fmla="*/ 138 w 818"/>
              <a:gd name="T39" fmla="*/ 104 h 820"/>
              <a:gd name="T40" fmla="*/ 103 w 818"/>
              <a:gd name="T41" fmla="*/ 139 h 820"/>
              <a:gd name="T42" fmla="*/ 73 w 818"/>
              <a:gd name="T43" fmla="*/ 177 h 820"/>
              <a:gd name="T44" fmla="*/ 47 w 818"/>
              <a:gd name="T45" fmla="*/ 220 h 820"/>
              <a:gd name="T46" fmla="*/ 26 w 818"/>
              <a:gd name="T47" fmla="*/ 264 h 820"/>
              <a:gd name="T48" fmla="*/ 12 w 818"/>
              <a:gd name="T49" fmla="*/ 312 h 820"/>
              <a:gd name="T50" fmla="*/ 2 w 818"/>
              <a:gd name="T51" fmla="*/ 361 h 820"/>
              <a:gd name="T52" fmla="*/ 0 w 818"/>
              <a:gd name="T53" fmla="*/ 411 h 820"/>
              <a:gd name="T54" fmla="*/ 2 w 818"/>
              <a:gd name="T55" fmla="*/ 459 h 820"/>
              <a:gd name="T56" fmla="*/ 12 w 818"/>
              <a:gd name="T57" fmla="*/ 508 h 820"/>
              <a:gd name="T58" fmla="*/ 26 w 818"/>
              <a:gd name="T59" fmla="*/ 556 h 820"/>
              <a:gd name="T60" fmla="*/ 47 w 818"/>
              <a:gd name="T61" fmla="*/ 601 h 820"/>
              <a:gd name="T62" fmla="*/ 73 w 818"/>
              <a:gd name="T63" fmla="*/ 643 h 820"/>
              <a:gd name="T64" fmla="*/ 103 w 818"/>
              <a:gd name="T65" fmla="*/ 683 h 820"/>
              <a:gd name="T66" fmla="*/ 138 w 818"/>
              <a:gd name="T67" fmla="*/ 717 h 820"/>
              <a:gd name="T68" fmla="*/ 177 w 818"/>
              <a:gd name="T69" fmla="*/ 747 h 820"/>
              <a:gd name="T70" fmla="*/ 219 w 818"/>
              <a:gd name="T71" fmla="*/ 773 h 820"/>
              <a:gd name="T72" fmla="*/ 264 w 818"/>
              <a:gd name="T73" fmla="*/ 794 h 820"/>
              <a:gd name="T74" fmla="*/ 311 w 818"/>
              <a:gd name="T75" fmla="*/ 808 h 820"/>
              <a:gd name="T76" fmla="*/ 360 w 818"/>
              <a:gd name="T77" fmla="*/ 817 h 820"/>
              <a:gd name="T78" fmla="*/ 409 w 818"/>
              <a:gd name="T79" fmla="*/ 820 h 820"/>
              <a:gd name="T80" fmla="*/ 458 w 818"/>
              <a:gd name="T81" fmla="*/ 817 h 820"/>
              <a:gd name="T82" fmla="*/ 507 w 818"/>
              <a:gd name="T83" fmla="*/ 808 h 820"/>
              <a:gd name="T84" fmla="*/ 554 w 818"/>
              <a:gd name="T85" fmla="*/ 794 h 820"/>
              <a:gd name="T86" fmla="*/ 599 w 818"/>
              <a:gd name="T87" fmla="*/ 773 h 820"/>
              <a:gd name="T88" fmla="*/ 642 w 818"/>
              <a:gd name="T89" fmla="*/ 747 h 820"/>
              <a:gd name="T90" fmla="*/ 680 w 818"/>
              <a:gd name="T91" fmla="*/ 717 h 820"/>
              <a:gd name="T92" fmla="*/ 715 w 818"/>
              <a:gd name="T93" fmla="*/ 683 h 820"/>
              <a:gd name="T94" fmla="*/ 746 w 818"/>
              <a:gd name="T95" fmla="*/ 643 h 820"/>
              <a:gd name="T96" fmla="*/ 771 w 818"/>
              <a:gd name="T97" fmla="*/ 601 h 820"/>
              <a:gd name="T98" fmla="*/ 791 w 818"/>
              <a:gd name="T99" fmla="*/ 556 h 820"/>
              <a:gd name="T100" fmla="*/ 806 w 818"/>
              <a:gd name="T101" fmla="*/ 508 h 820"/>
              <a:gd name="T102" fmla="*/ 815 w 818"/>
              <a:gd name="T103" fmla="*/ 459 h 820"/>
              <a:gd name="T104" fmla="*/ 818 w 818"/>
              <a:gd name="T105" fmla="*/ 411 h 8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8" h="820">
                <a:moveTo>
                  <a:pt x="818" y="411"/>
                </a:moveTo>
                <a:lnTo>
                  <a:pt x="815" y="361"/>
                </a:lnTo>
                <a:lnTo>
                  <a:pt x="806" y="312"/>
                </a:lnTo>
                <a:lnTo>
                  <a:pt x="791" y="264"/>
                </a:lnTo>
                <a:lnTo>
                  <a:pt x="771" y="220"/>
                </a:lnTo>
                <a:lnTo>
                  <a:pt x="746" y="177"/>
                </a:lnTo>
                <a:lnTo>
                  <a:pt x="715" y="139"/>
                </a:lnTo>
                <a:lnTo>
                  <a:pt x="680" y="104"/>
                </a:lnTo>
                <a:lnTo>
                  <a:pt x="642" y="73"/>
                </a:lnTo>
                <a:lnTo>
                  <a:pt x="599" y="47"/>
                </a:lnTo>
                <a:lnTo>
                  <a:pt x="554" y="26"/>
                </a:lnTo>
                <a:lnTo>
                  <a:pt x="507" y="12"/>
                </a:lnTo>
                <a:lnTo>
                  <a:pt x="458" y="3"/>
                </a:lnTo>
                <a:lnTo>
                  <a:pt x="409" y="0"/>
                </a:lnTo>
                <a:lnTo>
                  <a:pt x="360" y="3"/>
                </a:lnTo>
                <a:lnTo>
                  <a:pt x="311" y="12"/>
                </a:lnTo>
                <a:lnTo>
                  <a:pt x="264" y="26"/>
                </a:lnTo>
                <a:lnTo>
                  <a:pt x="219" y="47"/>
                </a:lnTo>
                <a:lnTo>
                  <a:pt x="177" y="73"/>
                </a:lnTo>
                <a:lnTo>
                  <a:pt x="138" y="104"/>
                </a:lnTo>
                <a:lnTo>
                  <a:pt x="103" y="139"/>
                </a:lnTo>
                <a:lnTo>
                  <a:pt x="73" y="177"/>
                </a:lnTo>
                <a:lnTo>
                  <a:pt x="47" y="220"/>
                </a:lnTo>
                <a:lnTo>
                  <a:pt x="26" y="264"/>
                </a:lnTo>
                <a:lnTo>
                  <a:pt x="12" y="312"/>
                </a:lnTo>
                <a:lnTo>
                  <a:pt x="2" y="361"/>
                </a:lnTo>
                <a:lnTo>
                  <a:pt x="0" y="411"/>
                </a:lnTo>
                <a:lnTo>
                  <a:pt x="2" y="459"/>
                </a:lnTo>
                <a:lnTo>
                  <a:pt x="12" y="508"/>
                </a:lnTo>
                <a:lnTo>
                  <a:pt x="26" y="556"/>
                </a:lnTo>
                <a:lnTo>
                  <a:pt x="47" y="601"/>
                </a:lnTo>
                <a:lnTo>
                  <a:pt x="73" y="643"/>
                </a:lnTo>
                <a:lnTo>
                  <a:pt x="103" y="683"/>
                </a:lnTo>
                <a:lnTo>
                  <a:pt x="138" y="717"/>
                </a:lnTo>
                <a:lnTo>
                  <a:pt x="177" y="747"/>
                </a:lnTo>
                <a:lnTo>
                  <a:pt x="219" y="773"/>
                </a:lnTo>
                <a:lnTo>
                  <a:pt x="264" y="794"/>
                </a:lnTo>
                <a:lnTo>
                  <a:pt x="311" y="808"/>
                </a:lnTo>
                <a:lnTo>
                  <a:pt x="360" y="817"/>
                </a:lnTo>
                <a:lnTo>
                  <a:pt x="409" y="820"/>
                </a:lnTo>
                <a:lnTo>
                  <a:pt x="458" y="817"/>
                </a:lnTo>
                <a:lnTo>
                  <a:pt x="507" y="808"/>
                </a:lnTo>
                <a:lnTo>
                  <a:pt x="554" y="794"/>
                </a:lnTo>
                <a:lnTo>
                  <a:pt x="599" y="773"/>
                </a:lnTo>
                <a:lnTo>
                  <a:pt x="642" y="747"/>
                </a:lnTo>
                <a:lnTo>
                  <a:pt x="680" y="717"/>
                </a:lnTo>
                <a:lnTo>
                  <a:pt x="715" y="683"/>
                </a:lnTo>
                <a:lnTo>
                  <a:pt x="746" y="643"/>
                </a:lnTo>
                <a:lnTo>
                  <a:pt x="771" y="601"/>
                </a:lnTo>
                <a:lnTo>
                  <a:pt x="791" y="556"/>
                </a:lnTo>
                <a:lnTo>
                  <a:pt x="806" y="508"/>
                </a:lnTo>
                <a:lnTo>
                  <a:pt x="815" y="459"/>
                </a:lnTo>
                <a:lnTo>
                  <a:pt x="818" y="411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16" name="Line 360"/>
          <p:cNvCxnSpPr/>
          <p:nvPr/>
        </p:nvCxnSpPr>
        <p:spPr bwMode="auto">
          <a:xfrm>
            <a:off x="3420339" y="896002"/>
            <a:ext cx="0" cy="36296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7" name="Line 361"/>
          <p:cNvCxnSpPr/>
          <p:nvPr/>
        </p:nvCxnSpPr>
        <p:spPr bwMode="auto">
          <a:xfrm>
            <a:off x="3420339" y="896002"/>
            <a:ext cx="468899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8" name="Line 362"/>
          <p:cNvCxnSpPr/>
          <p:nvPr/>
        </p:nvCxnSpPr>
        <p:spPr bwMode="auto">
          <a:xfrm>
            <a:off x="2591127" y="896002"/>
            <a:ext cx="468899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9" name="Line 363"/>
          <p:cNvCxnSpPr/>
          <p:nvPr/>
        </p:nvCxnSpPr>
        <p:spPr bwMode="auto">
          <a:xfrm flipV="1">
            <a:off x="3060027" y="896002"/>
            <a:ext cx="0" cy="36296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0" name="Line 364"/>
          <p:cNvCxnSpPr/>
          <p:nvPr/>
        </p:nvCxnSpPr>
        <p:spPr bwMode="auto">
          <a:xfrm flipH="1">
            <a:off x="3060027" y="1258962"/>
            <a:ext cx="360312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1" name="Line 375"/>
          <p:cNvCxnSpPr/>
          <p:nvPr/>
        </p:nvCxnSpPr>
        <p:spPr bwMode="auto">
          <a:xfrm>
            <a:off x="1798934" y="2523150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" name="Line 376"/>
          <p:cNvCxnSpPr/>
          <p:nvPr/>
        </p:nvCxnSpPr>
        <p:spPr bwMode="auto">
          <a:xfrm>
            <a:off x="1798934" y="2162659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" name="Line 377"/>
          <p:cNvCxnSpPr/>
          <p:nvPr/>
        </p:nvCxnSpPr>
        <p:spPr bwMode="auto">
          <a:xfrm>
            <a:off x="1648393" y="2162659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4" name="Line 388"/>
          <p:cNvCxnSpPr/>
          <p:nvPr/>
        </p:nvCxnSpPr>
        <p:spPr bwMode="auto">
          <a:xfrm>
            <a:off x="2519559" y="2342905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" name="Line 389"/>
          <p:cNvCxnSpPr/>
          <p:nvPr/>
        </p:nvCxnSpPr>
        <p:spPr bwMode="auto">
          <a:xfrm>
            <a:off x="2519559" y="2523150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6" name="Line 400"/>
          <p:cNvCxnSpPr/>
          <p:nvPr/>
        </p:nvCxnSpPr>
        <p:spPr bwMode="auto">
          <a:xfrm>
            <a:off x="3960807" y="2342905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7" name="Line 401"/>
          <p:cNvCxnSpPr/>
          <p:nvPr/>
        </p:nvCxnSpPr>
        <p:spPr bwMode="auto">
          <a:xfrm>
            <a:off x="2519559" y="2342905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28" name="Group 127"/>
          <p:cNvGrpSpPr/>
          <p:nvPr/>
        </p:nvGrpSpPr>
        <p:grpSpPr>
          <a:xfrm>
            <a:off x="3240183" y="851558"/>
            <a:ext cx="0" cy="1730851"/>
            <a:chOff x="1800183" y="2292817"/>
            <a:chExt cx="0" cy="1730851"/>
          </a:xfrm>
        </p:grpSpPr>
        <p:cxnSp>
          <p:nvCxnSpPr>
            <p:cNvPr id="129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0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1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2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4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5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6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7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8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9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40" name="Line 452"/>
          <p:cNvCxnSpPr/>
          <p:nvPr/>
        </p:nvCxnSpPr>
        <p:spPr bwMode="auto">
          <a:xfrm>
            <a:off x="4681431" y="2523150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1" name="Line 453"/>
          <p:cNvCxnSpPr/>
          <p:nvPr/>
        </p:nvCxnSpPr>
        <p:spPr bwMode="auto">
          <a:xfrm>
            <a:off x="3583220" y="1799699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2" name="Line 465"/>
          <p:cNvCxnSpPr/>
          <p:nvPr/>
        </p:nvCxnSpPr>
        <p:spPr bwMode="auto">
          <a:xfrm>
            <a:off x="3889238" y="1439208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" name="Line 466"/>
          <p:cNvCxnSpPr/>
          <p:nvPr/>
        </p:nvCxnSpPr>
        <p:spPr bwMode="auto">
          <a:xfrm>
            <a:off x="3889238" y="896002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4" name="Line 478"/>
          <p:cNvCxnSpPr/>
          <p:nvPr/>
        </p:nvCxnSpPr>
        <p:spPr bwMode="auto">
          <a:xfrm>
            <a:off x="3060027" y="896002"/>
            <a:ext cx="246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5" name="Line 479"/>
          <p:cNvCxnSpPr/>
          <p:nvPr/>
        </p:nvCxnSpPr>
        <p:spPr bwMode="auto">
          <a:xfrm>
            <a:off x="3420339" y="896002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6" name="Line 491"/>
          <p:cNvCxnSpPr/>
          <p:nvPr/>
        </p:nvCxnSpPr>
        <p:spPr bwMode="auto">
          <a:xfrm>
            <a:off x="3420339" y="896002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7" name="Line 492"/>
          <p:cNvCxnSpPr/>
          <p:nvPr/>
        </p:nvCxnSpPr>
        <p:spPr bwMode="auto">
          <a:xfrm>
            <a:off x="3420339" y="1258962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49" name="Group 148"/>
          <p:cNvGrpSpPr/>
          <p:nvPr/>
        </p:nvGrpSpPr>
        <p:grpSpPr>
          <a:xfrm>
            <a:off x="1750425" y="4364070"/>
            <a:ext cx="2966050" cy="0"/>
            <a:chOff x="293841" y="5799681"/>
            <a:chExt cx="2966050" cy="0"/>
          </a:xfrm>
        </p:grpSpPr>
        <p:cxnSp>
          <p:nvCxnSpPr>
            <p:cNvPr id="15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59" name="Line 334"/>
          <p:cNvCxnSpPr/>
          <p:nvPr/>
        </p:nvCxnSpPr>
        <p:spPr bwMode="auto">
          <a:xfrm>
            <a:off x="2159926" y="4838358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0" name="Line 335"/>
          <p:cNvCxnSpPr/>
          <p:nvPr/>
        </p:nvCxnSpPr>
        <p:spPr bwMode="auto">
          <a:xfrm>
            <a:off x="4317949" y="4838358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1" name="Line 413"/>
          <p:cNvCxnSpPr/>
          <p:nvPr/>
        </p:nvCxnSpPr>
        <p:spPr bwMode="auto">
          <a:xfrm>
            <a:off x="1800256" y="5157827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2" name="Line 414"/>
          <p:cNvCxnSpPr/>
          <p:nvPr/>
        </p:nvCxnSpPr>
        <p:spPr bwMode="auto">
          <a:xfrm>
            <a:off x="4677619" y="5157827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" name="Line 425"/>
          <p:cNvCxnSpPr/>
          <p:nvPr/>
        </p:nvCxnSpPr>
        <p:spPr bwMode="auto">
          <a:xfrm>
            <a:off x="2339761" y="5202061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" name="Line 426"/>
          <p:cNvCxnSpPr/>
          <p:nvPr/>
        </p:nvCxnSpPr>
        <p:spPr bwMode="auto">
          <a:xfrm>
            <a:off x="4138114" y="5202061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5" name="Freeform 164"/>
          <p:cNvSpPr>
            <a:spLocks/>
          </p:cNvSpPr>
          <p:nvPr/>
        </p:nvSpPr>
        <p:spPr bwMode="auto">
          <a:xfrm>
            <a:off x="2807826" y="3978251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6" name="Line 495"/>
          <p:cNvCxnSpPr/>
          <p:nvPr/>
        </p:nvCxnSpPr>
        <p:spPr bwMode="auto">
          <a:xfrm>
            <a:off x="3059102" y="4762177"/>
            <a:ext cx="0" cy="23100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7" name="Freeform 166"/>
          <p:cNvSpPr>
            <a:spLocks/>
          </p:cNvSpPr>
          <p:nvPr/>
        </p:nvSpPr>
        <p:spPr bwMode="auto">
          <a:xfrm>
            <a:off x="2591038" y="3747250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8" name="Line 497"/>
          <p:cNvCxnSpPr/>
          <p:nvPr/>
        </p:nvCxnSpPr>
        <p:spPr bwMode="auto">
          <a:xfrm>
            <a:off x="3059102" y="3747250"/>
            <a:ext cx="0" cy="23100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9" name="Freeform 168"/>
          <p:cNvSpPr>
            <a:spLocks/>
          </p:cNvSpPr>
          <p:nvPr/>
        </p:nvSpPr>
        <p:spPr bwMode="auto">
          <a:xfrm>
            <a:off x="3418773" y="3978251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0" name="Line 499"/>
          <p:cNvCxnSpPr/>
          <p:nvPr/>
        </p:nvCxnSpPr>
        <p:spPr bwMode="auto">
          <a:xfrm>
            <a:off x="3418773" y="3747250"/>
            <a:ext cx="0" cy="23100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1" name="Line 500"/>
          <p:cNvCxnSpPr/>
          <p:nvPr/>
        </p:nvCxnSpPr>
        <p:spPr bwMode="auto">
          <a:xfrm>
            <a:off x="3418773" y="4762177"/>
            <a:ext cx="0" cy="23100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2" name="Freeform 171"/>
          <p:cNvSpPr>
            <a:spLocks/>
          </p:cNvSpPr>
          <p:nvPr/>
        </p:nvSpPr>
        <p:spPr bwMode="auto">
          <a:xfrm>
            <a:off x="3418773" y="3747250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3" name="Freeform 172"/>
          <p:cNvSpPr>
            <a:spLocks/>
          </p:cNvSpPr>
          <p:nvPr/>
        </p:nvSpPr>
        <p:spPr bwMode="auto">
          <a:xfrm>
            <a:off x="3059102" y="3938932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4" name="Freeform 173"/>
          <p:cNvSpPr>
            <a:spLocks/>
          </p:cNvSpPr>
          <p:nvPr/>
        </p:nvSpPr>
        <p:spPr bwMode="auto">
          <a:xfrm>
            <a:off x="3059102" y="3722676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5" name="Freeform 174"/>
          <p:cNvSpPr>
            <a:spLocks/>
          </p:cNvSpPr>
          <p:nvPr/>
        </p:nvSpPr>
        <p:spPr bwMode="auto">
          <a:xfrm>
            <a:off x="3059102" y="4762177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6" name="Freeform 175"/>
          <p:cNvSpPr>
            <a:spLocks/>
          </p:cNvSpPr>
          <p:nvPr/>
        </p:nvSpPr>
        <p:spPr bwMode="auto">
          <a:xfrm>
            <a:off x="3059102" y="4993178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7" name="Line 507"/>
          <p:cNvCxnSpPr/>
          <p:nvPr/>
        </p:nvCxnSpPr>
        <p:spPr bwMode="auto">
          <a:xfrm>
            <a:off x="2339761" y="3560484"/>
            <a:ext cx="0" cy="161946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8" name="Line 508"/>
          <p:cNvCxnSpPr/>
          <p:nvPr/>
        </p:nvCxnSpPr>
        <p:spPr bwMode="auto">
          <a:xfrm flipH="1">
            <a:off x="2339761" y="3560484"/>
            <a:ext cx="1798352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9" name="Line 509"/>
          <p:cNvCxnSpPr/>
          <p:nvPr/>
        </p:nvCxnSpPr>
        <p:spPr bwMode="auto">
          <a:xfrm>
            <a:off x="4138114" y="3560484"/>
            <a:ext cx="0" cy="161946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0" name="Line 510"/>
          <p:cNvCxnSpPr/>
          <p:nvPr/>
        </p:nvCxnSpPr>
        <p:spPr bwMode="auto">
          <a:xfrm flipH="1">
            <a:off x="2363950" y="5179944"/>
            <a:ext cx="1798352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1" name="Line 511"/>
          <p:cNvCxnSpPr/>
          <p:nvPr/>
        </p:nvCxnSpPr>
        <p:spPr bwMode="auto">
          <a:xfrm>
            <a:off x="4317949" y="3902070"/>
            <a:ext cx="0" cy="93628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2" name="Line 512"/>
          <p:cNvCxnSpPr/>
          <p:nvPr/>
        </p:nvCxnSpPr>
        <p:spPr bwMode="auto">
          <a:xfrm>
            <a:off x="4317949" y="4838358"/>
            <a:ext cx="35967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3" name="Line 513"/>
          <p:cNvCxnSpPr/>
          <p:nvPr/>
        </p:nvCxnSpPr>
        <p:spPr bwMode="auto">
          <a:xfrm>
            <a:off x="4677619" y="4838358"/>
            <a:ext cx="0" cy="34158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" name="Line 514"/>
          <p:cNvCxnSpPr/>
          <p:nvPr/>
        </p:nvCxnSpPr>
        <p:spPr bwMode="auto">
          <a:xfrm flipH="1">
            <a:off x="4138114" y="5179944"/>
            <a:ext cx="539506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5" name="Line 515"/>
          <p:cNvCxnSpPr/>
          <p:nvPr/>
        </p:nvCxnSpPr>
        <p:spPr bwMode="auto">
          <a:xfrm flipH="1">
            <a:off x="4138114" y="3560484"/>
            <a:ext cx="539506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6" name="Line 516"/>
          <p:cNvCxnSpPr/>
          <p:nvPr/>
        </p:nvCxnSpPr>
        <p:spPr bwMode="auto">
          <a:xfrm>
            <a:off x="4677619" y="3560484"/>
            <a:ext cx="0" cy="34158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7" name="Line 517"/>
          <p:cNvCxnSpPr/>
          <p:nvPr/>
        </p:nvCxnSpPr>
        <p:spPr bwMode="auto">
          <a:xfrm flipH="1">
            <a:off x="4317949" y="3902070"/>
            <a:ext cx="35967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8" name="Line 518"/>
          <p:cNvCxnSpPr/>
          <p:nvPr/>
        </p:nvCxnSpPr>
        <p:spPr bwMode="auto">
          <a:xfrm flipV="1">
            <a:off x="2159926" y="3902070"/>
            <a:ext cx="0" cy="93628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9" name="Line 519"/>
          <p:cNvCxnSpPr/>
          <p:nvPr/>
        </p:nvCxnSpPr>
        <p:spPr bwMode="auto">
          <a:xfrm flipH="1">
            <a:off x="1800256" y="3902070"/>
            <a:ext cx="35967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0" name="Line 520"/>
          <p:cNvCxnSpPr/>
          <p:nvPr/>
        </p:nvCxnSpPr>
        <p:spPr bwMode="auto">
          <a:xfrm>
            <a:off x="1800256" y="3560484"/>
            <a:ext cx="0" cy="34158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1" name="Line 521"/>
          <p:cNvCxnSpPr/>
          <p:nvPr/>
        </p:nvCxnSpPr>
        <p:spPr bwMode="auto">
          <a:xfrm flipH="1">
            <a:off x="1800256" y="3560484"/>
            <a:ext cx="539506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2" name="Line 522"/>
          <p:cNvCxnSpPr/>
          <p:nvPr/>
        </p:nvCxnSpPr>
        <p:spPr bwMode="auto">
          <a:xfrm flipH="1">
            <a:off x="1800256" y="5179944"/>
            <a:ext cx="539506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3" name="Line 523"/>
          <p:cNvCxnSpPr/>
          <p:nvPr/>
        </p:nvCxnSpPr>
        <p:spPr bwMode="auto">
          <a:xfrm>
            <a:off x="1800256" y="4838358"/>
            <a:ext cx="0" cy="34158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" name="Line 524"/>
          <p:cNvCxnSpPr/>
          <p:nvPr/>
        </p:nvCxnSpPr>
        <p:spPr bwMode="auto">
          <a:xfrm>
            <a:off x="1800256" y="4838358"/>
            <a:ext cx="35967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5" name="Group 194"/>
          <p:cNvGrpSpPr/>
          <p:nvPr/>
        </p:nvGrpSpPr>
        <p:grpSpPr>
          <a:xfrm>
            <a:off x="3238938" y="3476931"/>
            <a:ext cx="0" cy="1781651"/>
            <a:chOff x="1799038" y="4912542"/>
            <a:chExt cx="0" cy="1781651"/>
          </a:xfrm>
        </p:grpSpPr>
        <p:cxnSp>
          <p:nvCxnSpPr>
            <p:cNvPr id="19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01" name="Line 544"/>
          <p:cNvCxnSpPr/>
          <p:nvPr/>
        </p:nvCxnSpPr>
        <p:spPr bwMode="auto">
          <a:xfrm>
            <a:off x="4677619" y="5179944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2" name="Line 545"/>
          <p:cNvCxnSpPr/>
          <p:nvPr/>
        </p:nvCxnSpPr>
        <p:spPr bwMode="auto">
          <a:xfrm>
            <a:off x="4677619" y="3560484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3" name="Line 559"/>
          <p:cNvCxnSpPr/>
          <p:nvPr/>
        </p:nvCxnSpPr>
        <p:spPr bwMode="auto">
          <a:xfrm>
            <a:off x="3561656" y="3808687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" name="Line 560"/>
          <p:cNvCxnSpPr/>
          <p:nvPr/>
        </p:nvCxnSpPr>
        <p:spPr bwMode="auto">
          <a:xfrm>
            <a:off x="2916220" y="4931741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" name="Line 572"/>
          <p:cNvCxnSpPr/>
          <p:nvPr/>
        </p:nvCxnSpPr>
        <p:spPr bwMode="auto">
          <a:xfrm>
            <a:off x="2889121" y="4118325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" name="Line 573"/>
          <p:cNvCxnSpPr/>
          <p:nvPr/>
        </p:nvCxnSpPr>
        <p:spPr bwMode="auto">
          <a:xfrm>
            <a:off x="3588754" y="4624560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7" name="Line 584"/>
          <p:cNvCxnSpPr/>
          <p:nvPr/>
        </p:nvCxnSpPr>
        <p:spPr bwMode="auto">
          <a:xfrm>
            <a:off x="1800256" y="4838358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8" name="Line 585"/>
          <p:cNvCxnSpPr/>
          <p:nvPr/>
        </p:nvCxnSpPr>
        <p:spPr bwMode="auto">
          <a:xfrm>
            <a:off x="2159926" y="4838358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9" name="Line 596"/>
          <p:cNvCxnSpPr/>
          <p:nvPr/>
        </p:nvCxnSpPr>
        <p:spPr bwMode="auto">
          <a:xfrm>
            <a:off x="1800256" y="4838358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0" name="Line 597"/>
          <p:cNvCxnSpPr/>
          <p:nvPr/>
        </p:nvCxnSpPr>
        <p:spPr bwMode="auto">
          <a:xfrm>
            <a:off x="1800256" y="3902070"/>
            <a:ext cx="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1" name="Line 598"/>
          <p:cNvCxnSpPr/>
          <p:nvPr/>
        </p:nvCxnSpPr>
        <p:spPr bwMode="auto">
          <a:xfrm>
            <a:off x="1593322" y="3902070"/>
            <a:ext cx="2463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3" name="Line 602"/>
          <p:cNvCxnSpPr/>
          <p:nvPr/>
        </p:nvCxnSpPr>
        <p:spPr bwMode="auto">
          <a:xfrm flipV="1">
            <a:off x="8389476" y="1263091"/>
            <a:ext cx="0" cy="17733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4" name="Line 603"/>
          <p:cNvCxnSpPr/>
          <p:nvPr/>
        </p:nvCxnSpPr>
        <p:spPr bwMode="auto">
          <a:xfrm>
            <a:off x="7092648" y="1263091"/>
            <a:ext cx="0" cy="17733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" name="Line 604"/>
          <p:cNvCxnSpPr/>
          <p:nvPr/>
        </p:nvCxnSpPr>
        <p:spPr bwMode="auto">
          <a:xfrm flipH="1">
            <a:off x="7272969" y="1681808"/>
            <a:ext cx="936187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6" name="Line 605"/>
          <p:cNvCxnSpPr/>
          <p:nvPr/>
        </p:nvCxnSpPr>
        <p:spPr bwMode="auto">
          <a:xfrm>
            <a:off x="7272969" y="1681808"/>
            <a:ext cx="0" cy="47783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7" name="Line 606"/>
          <p:cNvCxnSpPr/>
          <p:nvPr/>
        </p:nvCxnSpPr>
        <p:spPr bwMode="auto">
          <a:xfrm>
            <a:off x="6929618" y="2159639"/>
            <a:ext cx="34335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8" name="Line 607"/>
          <p:cNvCxnSpPr/>
          <p:nvPr/>
        </p:nvCxnSpPr>
        <p:spPr bwMode="auto">
          <a:xfrm>
            <a:off x="6929618" y="1440430"/>
            <a:ext cx="0" cy="71920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9" name="Line 608"/>
          <p:cNvCxnSpPr/>
          <p:nvPr/>
        </p:nvCxnSpPr>
        <p:spPr bwMode="auto">
          <a:xfrm>
            <a:off x="6929618" y="1440430"/>
            <a:ext cx="1620418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0" name="Line 609"/>
          <p:cNvCxnSpPr/>
          <p:nvPr/>
        </p:nvCxnSpPr>
        <p:spPr bwMode="auto">
          <a:xfrm>
            <a:off x="8550036" y="1440430"/>
            <a:ext cx="0" cy="71920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1" name="Line 610"/>
          <p:cNvCxnSpPr/>
          <p:nvPr/>
        </p:nvCxnSpPr>
        <p:spPr bwMode="auto">
          <a:xfrm>
            <a:off x="8209155" y="2159639"/>
            <a:ext cx="34088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2" name="Line 611"/>
          <p:cNvCxnSpPr/>
          <p:nvPr/>
        </p:nvCxnSpPr>
        <p:spPr bwMode="auto">
          <a:xfrm flipV="1">
            <a:off x="8209155" y="1681808"/>
            <a:ext cx="0" cy="47783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3" name="Line 612"/>
          <p:cNvCxnSpPr/>
          <p:nvPr/>
        </p:nvCxnSpPr>
        <p:spPr bwMode="auto">
          <a:xfrm>
            <a:off x="6929618" y="2519243"/>
            <a:ext cx="34335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4" name="Line 613"/>
          <p:cNvCxnSpPr/>
          <p:nvPr/>
        </p:nvCxnSpPr>
        <p:spPr bwMode="auto">
          <a:xfrm>
            <a:off x="6929618" y="2159639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" name="Line 614"/>
          <p:cNvCxnSpPr/>
          <p:nvPr/>
        </p:nvCxnSpPr>
        <p:spPr bwMode="auto">
          <a:xfrm>
            <a:off x="7272969" y="2159639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6" name="Line 615"/>
          <p:cNvCxnSpPr/>
          <p:nvPr/>
        </p:nvCxnSpPr>
        <p:spPr bwMode="auto">
          <a:xfrm>
            <a:off x="8550036" y="2159639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7" name="Line 616"/>
          <p:cNvCxnSpPr/>
          <p:nvPr/>
        </p:nvCxnSpPr>
        <p:spPr bwMode="auto">
          <a:xfrm>
            <a:off x="8209155" y="2159639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8" name="Line 617"/>
          <p:cNvCxnSpPr/>
          <p:nvPr/>
        </p:nvCxnSpPr>
        <p:spPr bwMode="auto">
          <a:xfrm>
            <a:off x="8209155" y="2519243"/>
            <a:ext cx="34088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9" name="Line 618"/>
          <p:cNvCxnSpPr/>
          <p:nvPr/>
        </p:nvCxnSpPr>
        <p:spPr bwMode="auto">
          <a:xfrm>
            <a:off x="7272969" y="2519243"/>
            <a:ext cx="936187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0" name="Line 619"/>
          <p:cNvCxnSpPr/>
          <p:nvPr/>
        </p:nvCxnSpPr>
        <p:spPr bwMode="auto">
          <a:xfrm flipH="1">
            <a:off x="7092648" y="1263091"/>
            <a:ext cx="24701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1" name="Line 620"/>
          <p:cNvCxnSpPr/>
          <p:nvPr/>
        </p:nvCxnSpPr>
        <p:spPr bwMode="auto">
          <a:xfrm>
            <a:off x="7117349" y="903486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2" name="Line 621"/>
          <p:cNvCxnSpPr/>
          <p:nvPr/>
        </p:nvCxnSpPr>
        <p:spPr bwMode="auto">
          <a:xfrm>
            <a:off x="7117349" y="903486"/>
            <a:ext cx="1244955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3" name="Line 622"/>
          <p:cNvCxnSpPr/>
          <p:nvPr/>
        </p:nvCxnSpPr>
        <p:spPr bwMode="auto">
          <a:xfrm flipV="1">
            <a:off x="8362305" y="903486"/>
            <a:ext cx="0" cy="35960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4" name="Line 623"/>
          <p:cNvCxnSpPr/>
          <p:nvPr/>
        </p:nvCxnSpPr>
        <p:spPr bwMode="auto">
          <a:xfrm flipH="1">
            <a:off x="8362305" y="1263091"/>
            <a:ext cx="27172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35" name="Group 234"/>
          <p:cNvGrpSpPr/>
          <p:nvPr/>
        </p:nvGrpSpPr>
        <p:grpSpPr>
          <a:xfrm>
            <a:off x="7739827" y="829595"/>
            <a:ext cx="0" cy="1891618"/>
            <a:chOff x="6300208" y="2266950"/>
            <a:chExt cx="0" cy="1891618"/>
          </a:xfrm>
        </p:grpSpPr>
        <p:cxnSp>
          <p:nvCxnSpPr>
            <p:cNvPr id="236" name="Line 624"/>
            <p:cNvCxnSpPr/>
            <p:nvPr/>
          </p:nvCxnSpPr>
          <p:spPr bwMode="auto">
            <a:xfrm>
              <a:off x="6300208" y="2266950"/>
              <a:ext cx="0" cy="44334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7" name="Line 625"/>
            <p:cNvCxnSpPr/>
            <p:nvPr/>
          </p:nvCxnSpPr>
          <p:spPr bwMode="auto">
            <a:xfrm>
              <a:off x="6300208" y="2801431"/>
              <a:ext cx="0" cy="91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8" name="Line 626"/>
            <p:cNvCxnSpPr/>
            <p:nvPr/>
          </p:nvCxnSpPr>
          <p:spPr bwMode="auto">
            <a:xfrm>
              <a:off x="6300208" y="2983696"/>
              <a:ext cx="0" cy="4581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9" name="Line 627"/>
            <p:cNvCxnSpPr/>
            <p:nvPr/>
          </p:nvCxnSpPr>
          <p:spPr bwMode="auto">
            <a:xfrm>
              <a:off x="6300208" y="3532955"/>
              <a:ext cx="0" cy="91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0" name="Line 628"/>
            <p:cNvCxnSpPr/>
            <p:nvPr/>
          </p:nvCxnSpPr>
          <p:spPr bwMode="auto">
            <a:xfrm>
              <a:off x="6300208" y="3715220"/>
              <a:ext cx="0" cy="44334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41" name="Straight Connector 340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4" name="Straight Connector 343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/>
          <p:cNvSpPr/>
          <p:nvPr/>
        </p:nvSpPr>
        <p:spPr>
          <a:xfrm>
            <a:off x="5701660" y="3484536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6" name="Rectangle 345"/>
          <p:cNvSpPr/>
          <p:nvPr/>
        </p:nvSpPr>
        <p:spPr>
          <a:xfrm>
            <a:off x="8037020" y="3767932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7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500"/>
                            </p:stCondLst>
                            <p:childTnLst>
                              <p:par>
                                <p:cTn id="1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500"/>
                            </p:stCondLst>
                            <p:childTnLst>
                              <p:par>
                                <p:cTn id="1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5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0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500"/>
                            </p:stCondLst>
                            <p:childTnLst>
                              <p:par>
                                <p:cTn id="1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50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"/>
                            </p:stCondLst>
                            <p:childTnLst>
                              <p:par>
                                <p:cTn id="1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000"/>
                            </p:stCondLst>
                            <p:childTnLst>
                              <p:par>
                                <p:cTn id="1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00"/>
                            </p:stCondLst>
                            <p:childTnLst>
                              <p:par>
                                <p:cTn id="1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500"/>
                            </p:stCondLst>
                            <p:childTnLst>
                              <p:par>
                                <p:cTn id="1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000"/>
                            </p:stCondLst>
                            <p:childTnLst>
                              <p:par>
                                <p:cTn id="1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3500"/>
                            </p:stCondLst>
                            <p:childTnLst>
                              <p:par>
                                <p:cTn id="2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4000"/>
                            </p:stCondLst>
                            <p:childTnLst>
                              <p:par>
                                <p:cTn id="2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500"/>
                            </p:stCondLst>
                            <p:childTnLst>
                              <p:par>
                                <p:cTn id="2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000"/>
                            </p:stCondLst>
                            <p:childTnLst>
                              <p:par>
                                <p:cTn id="2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500"/>
                            </p:stCondLst>
                            <p:childTnLst>
                              <p:par>
                                <p:cTn id="2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00"/>
                            </p:stCondLst>
                            <p:childTnLst>
                              <p:par>
                                <p:cTn id="2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500"/>
                            </p:stCondLst>
                            <p:childTnLst>
                              <p:par>
                                <p:cTn id="2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"/>
                            </p:stCondLst>
                            <p:childTnLst>
                              <p:par>
                                <p:cTn id="2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000"/>
                            </p:stCondLst>
                            <p:childTnLst>
                              <p:par>
                                <p:cTn id="2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500"/>
                            </p:stCondLst>
                            <p:childTnLst>
                              <p:par>
                                <p:cTn id="2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500"/>
                            </p:stCondLst>
                            <p:childTnLst>
                              <p:par>
                                <p:cTn id="2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500"/>
                            </p:stCondLst>
                            <p:childTnLst>
                              <p:par>
                                <p:cTn id="2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5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4500"/>
                            </p:stCondLst>
                            <p:childTnLst>
                              <p:par>
                                <p:cTn id="2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3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000"/>
                            </p:stCondLst>
                            <p:childTnLst>
                              <p:par>
                                <p:cTn id="2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5500"/>
                            </p:stCondLst>
                            <p:childTnLst>
                              <p:par>
                                <p:cTn id="2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1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500"/>
                            </p:stCondLst>
                            <p:childTnLst>
                              <p:par>
                                <p:cTn id="2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0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1000"/>
                            </p:stCondLst>
                            <p:childTnLst>
                              <p:par>
                                <p:cTn id="3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4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1500"/>
                            </p:stCondLst>
                            <p:childTnLst>
                              <p:par>
                                <p:cTn id="3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2000"/>
                            </p:stCondLst>
                            <p:childTnLst>
                              <p:par>
                                <p:cTn id="3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2500"/>
                            </p:stCondLst>
                            <p:childTnLst>
                              <p:par>
                                <p:cTn id="3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6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3000"/>
                            </p:stCondLst>
                            <p:childTnLst>
                              <p:par>
                                <p:cTn id="3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4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4000"/>
                            </p:stCondLst>
                            <p:childTnLst>
                              <p:par>
                                <p:cTn id="3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2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65" grpId="0" animBg="1"/>
      <p:bldP spid="167" grpId="0" animBg="1"/>
      <p:bldP spid="169" grpId="0" animBg="1"/>
      <p:bldP spid="172" grpId="0" animBg="1"/>
      <p:bldP spid="173" grpId="0" animBg="1"/>
      <p:bldP spid="174" grpId="0" animBg="1"/>
      <p:bldP spid="175" grpId="0" animBg="1"/>
      <p:bldP spid="1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Freeform 547"/>
          <p:cNvSpPr>
            <a:spLocks/>
          </p:cNvSpPr>
          <p:nvPr/>
        </p:nvSpPr>
        <p:spPr bwMode="auto">
          <a:xfrm>
            <a:off x="8091690" y="1552101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Group 148"/>
          <p:cNvGrpSpPr/>
          <p:nvPr/>
        </p:nvGrpSpPr>
        <p:grpSpPr>
          <a:xfrm>
            <a:off x="1750425" y="4364070"/>
            <a:ext cx="2966050" cy="0"/>
            <a:chOff x="293841" y="5799681"/>
            <a:chExt cx="2966050" cy="0"/>
          </a:xfrm>
        </p:grpSpPr>
        <p:cxnSp>
          <p:nvCxnSpPr>
            <p:cNvPr id="15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59" name="Line 334"/>
          <p:cNvCxnSpPr/>
          <p:nvPr/>
        </p:nvCxnSpPr>
        <p:spPr bwMode="auto">
          <a:xfrm>
            <a:off x="2159926" y="48383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0" name="Line 335"/>
          <p:cNvCxnSpPr/>
          <p:nvPr/>
        </p:nvCxnSpPr>
        <p:spPr bwMode="auto">
          <a:xfrm>
            <a:off x="4317949" y="4838358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1" name="Line 413"/>
          <p:cNvCxnSpPr/>
          <p:nvPr/>
        </p:nvCxnSpPr>
        <p:spPr bwMode="auto">
          <a:xfrm>
            <a:off x="1800256" y="5157827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2" name="Line 414"/>
          <p:cNvCxnSpPr/>
          <p:nvPr/>
        </p:nvCxnSpPr>
        <p:spPr bwMode="auto">
          <a:xfrm>
            <a:off x="4677619" y="5157827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" name="Line 425"/>
          <p:cNvCxnSpPr/>
          <p:nvPr/>
        </p:nvCxnSpPr>
        <p:spPr bwMode="auto">
          <a:xfrm>
            <a:off x="2339761" y="520206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" name="Line 426"/>
          <p:cNvCxnSpPr/>
          <p:nvPr/>
        </p:nvCxnSpPr>
        <p:spPr bwMode="auto">
          <a:xfrm>
            <a:off x="4138114" y="5202061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5" name="Freeform 164"/>
          <p:cNvSpPr>
            <a:spLocks/>
          </p:cNvSpPr>
          <p:nvPr/>
        </p:nvSpPr>
        <p:spPr bwMode="auto">
          <a:xfrm>
            <a:off x="2807826" y="3978251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6" name="Line 495"/>
          <p:cNvCxnSpPr/>
          <p:nvPr/>
        </p:nvCxnSpPr>
        <p:spPr bwMode="auto">
          <a:xfrm>
            <a:off x="3059102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7" name="Freeform 166"/>
          <p:cNvSpPr>
            <a:spLocks/>
          </p:cNvSpPr>
          <p:nvPr/>
        </p:nvSpPr>
        <p:spPr bwMode="auto">
          <a:xfrm>
            <a:off x="2591038" y="3747250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8" name="Line 497"/>
          <p:cNvCxnSpPr/>
          <p:nvPr/>
        </p:nvCxnSpPr>
        <p:spPr bwMode="auto">
          <a:xfrm>
            <a:off x="3059102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9" name="Freeform 168"/>
          <p:cNvSpPr>
            <a:spLocks/>
          </p:cNvSpPr>
          <p:nvPr/>
        </p:nvSpPr>
        <p:spPr bwMode="auto">
          <a:xfrm>
            <a:off x="3418773" y="3978251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0" name="Line 499"/>
          <p:cNvCxnSpPr/>
          <p:nvPr/>
        </p:nvCxnSpPr>
        <p:spPr bwMode="auto">
          <a:xfrm>
            <a:off x="3418773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1" name="Line 500"/>
          <p:cNvCxnSpPr/>
          <p:nvPr/>
        </p:nvCxnSpPr>
        <p:spPr bwMode="auto">
          <a:xfrm>
            <a:off x="3418773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2" name="Freeform 171"/>
          <p:cNvSpPr>
            <a:spLocks/>
          </p:cNvSpPr>
          <p:nvPr/>
        </p:nvSpPr>
        <p:spPr bwMode="auto">
          <a:xfrm>
            <a:off x="3418773" y="3747250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3" name="Freeform 172"/>
          <p:cNvSpPr>
            <a:spLocks/>
          </p:cNvSpPr>
          <p:nvPr/>
        </p:nvSpPr>
        <p:spPr bwMode="auto">
          <a:xfrm>
            <a:off x="3059102" y="3938932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4" name="Freeform 173"/>
          <p:cNvSpPr>
            <a:spLocks/>
          </p:cNvSpPr>
          <p:nvPr/>
        </p:nvSpPr>
        <p:spPr bwMode="auto">
          <a:xfrm>
            <a:off x="3059102" y="3722676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5" name="Freeform 174"/>
          <p:cNvSpPr>
            <a:spLocks/>
          </p:cNvSpPr>
          <p:nvPr/>
        </p:nvSpPr>
        <p:spPr bwMode="auto">
          <a:xfrm>
            <a:off x="3059102" y="4762177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6" name="Freeform 175"/>
          <p:cNvSpPr>
            <a:spLocks/>
          </p:cNvSpPr>
          <p:nvPr/>
        </p:nvSpPr>
        <p:spPr bwMode="auto">
          <a:xfrm>
            <a:off x="3059102" y="4993178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7" name="Line 507"/>
          <p:cNvCxnSpPr/>
          <p:nvPr/>
        </p:nvCxnSpPr>
        <p:spPr bwMode="auto">
          <a:xfrm>
            <a:off x="2339761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8" name="Line 508"/>
          <p:cNvCxnSpPr/>
          <p:nvPr/>
        </p:nvCxnSpPr>
        <p:spPr bwMode="auto">
          <a:xfrm flipH="1">
            <a:off x="2339761" y="3560484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9" name="Line 509"/>
          <p:cNvCxnSpPr/>
          <p:nvPr/>
        </p:nvCxnSpPr>
        <p:spPr bwMode="auto">
          <a:xfrm>
            <a:off x="4138114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0" name="Line 510"/>
          <p:cNvCxnSpPr/>
          <p:nvPr/>
        </p:nvCxnSpPr>
        <p:spPr bwMode="auto">
          <a:xfrm flipH="1">
            <a:off x="2363950" y="5179944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1" name="Line 511"/>
          <p:cNvCxnSpPr/>
          <p:nvPr/>
        </p:nvCxnSpPr>
        <p:spPr bwMode="auto">
          <a:xfrm>
            <a:off x="4317949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2" name="Line 512"/>
          <p:cNvCxnSpPr/>
          <p:nvPr/>
        </p:nvCxnSpPr>
        <p:spPr bwMode="auto">
          <a:xfrm>
            <a:off x="4317949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3" name="Line 513"/>
          <p:cNvCxnSpPr/>
          <p:nvPr/>
        </p:nvCxnSpPr>
        <p:spPr bwMode="auto">
          <a:xfrm>
            <a:off x="4677619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" name="Line 514"/>
          <p:cNvCxnSpPr/>
          <p:nvPr/>
        </p:nvCxnSpPr>
        <p:spPr bwMode="auto">
          <a:xfrm flipH="1">
            <a:off x="4138114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5" name="Line 515"/>
          <p:cNvCxnSpPr/>
          <p:nvPr/>
        </p:nvCxnSpPr>
        <p:spPr bwMode="auto">
          <a:xfrm flipH="1">
            <a:off x="4138114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6" name="Line 516"/>
          <p:cNvCxnSpPr/>
          <p:nvPr/>
        </p:nvCxnSpPr>
        <p:spPr bwMode="auto">
          <a:xfrm>
            <a:off x="4677619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7" name="Line 517"/>
          <p:cNvCxnSpPr/>
          <p:nvPr/>
        </p:nvCxnSpPr>
        <p:spPr bwMode="auto">
          <a:xfrm flipH="1">
            <a:off x="4317949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8" name="Line 518"/>
          <p:cNvCxnSpPr/>
          <p:nvPr/>
        </p:nvCxnSpPr>
        <p:spPr bwMode="auto">
          <a:xfrm flipV="1">
            <a:off x="2159926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9" name="Line 519"/>
          <p:cNvCxnSpPr/>
          <p:nvPr/>
        </p:nvCxnSpPr>
        <p:spPr bwMode="auto">
          <a:xfrm flipH="1">
            <a:off x="1800256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0" name="Line 520"/>
          <p:cNvCxnSpPr/>
          <p:nvPr/>
        </p:nvCxnSpPr>
        <p:spPr bwMode="auto">
          <a:xfrm>
            <a:off x="1800256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1" name="Line 521"/>
          <p:cNvCxnSpPr/>
          <p:nvPr/>
        </p:nvCxnSpPr>
        <p:spPr bwMode="auto">
          <a:xfrm flipH="1">
            <a:off x="1800256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2" name="Line 522"/>
          <p:cNvCxnSpPr/>
          <p:nvPr/>
        </p:nvCxnSpPr>
        <p:spPr bwMode="auto">
          <a:xfrm flipH="1">
            <a:off x="1800256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3" name="Line 523"/>
          <p:cNvCxnSpPr/>
          <p:nvPr/>
        </p:nvCxnSpPr>
        <p:spPr bwMode="auto">
          <a:xfrm>
            <a:off x="1800256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" name="Line 524"/>
          <p:cNvCxnSpPr/>
          <p:nvPr/>
        </p:nvCxnSpPr>
        <p:spPr bwMode="auto">
          <a:xfrm>
            <a:off x="1800256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5" name="Group 194"/>
          <p:cNvGrpSpPr/>
          <p:nvPr/>
        </p:nvGrpSpPr>
        <p:grpSpPr>
          <a:xfrm>
            <a:off x="3238938" y="3476931"/>
            <a:ext cx="0" cy="1781651"/>
            <a:chOff x="1799038" y="4912542"/>
            <a:chExt cx="0" cy="1781651"/>
          </a:xfrm>
        </p:grpSpPr>
        <p:cxnSp>
          <p:nvCxnSpPr>
            <p:cNvPr id="19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01" name="Line 544"/>
          <p:cNvCxnSpPr/>
          <p:nvPr/>
        </p:nvCxnSpPr>
        <p:spPr bwMode="auto">
          <a:xfrm>
            <a:off x="4677619" y="5179944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2" name="Line 545"/>
          <p:cNvCxnSpPr/>
          <p:nvPr/>
        </p:nvCxnSpPr>
        <p:spPr bwMode="auto">
          <a:xfrm>
            <a:off x="4677619" y="3560484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3" name="Line 559"/>
          <p:cNvCxnSpPr/>
          <p:nvPr/>
        </p:nvCxnSpPr>
        <p:spPr bwMode="auto">
          <a:xfrm>
            <a:off x="3561656" y="3808687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" name="Line 560"/>
          <p:cNvCxnSpPr/>
          <p:nvPr/>
        </p:nvCxnSpPr>
        <p:spPr bwMode="auto">
          <a:xfrm>
            <a:off x="2916220" y="4931741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" name="Line 572"/>
          <p:cNvCxnSpPr/>
          <p:nvPr/>
        </p:nvCxnSpPr>
        <p:spPr bwMode="auto">
          <a:xfrm>
            <a:off x="2889121" y="4118325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" name="Line 573"/>
          <p:cNvCxnSpPr/>
          <p:nvPr/>
        </p:nvCxnSpPr>
        <p:spPr bwMode="auto">
          <a:xfrm>
            <a:off x="3588754" y="462456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7" name="Line 584"/>
          <p:cNvCxnSpPr/>
          <p:nvPr/>
        </p:nvCxnSpPr>
        <p:spPr bwMode="auto">
          <a:xfrm>
            <a:off x="1800256" y="48383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8" name="Line 585"/>
          <p:cNvCxnSpPr/>
          <p:nvPr/>
        </p:nvCxnSpPr>
        <p:spPr bwMode="auto">
          <a:xfrm>
            <a:off x="2159926" y="48383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9" name="Line 596"/>
          <p:cNvCxnSpPr/>
          <p:nvPr/>
        </p:nvCxnSpPr>
        <p:spPr bwMode="auto">
          <a:xfrm>
            <a:off x="1800256" y="4838358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0" name="Line 597"/>
          <p:cNvCxnSpPr/>
          <p:nvPr/>
        </p:nvCxnSpPr>
        <p:spPr bwMode="auto">
          <a:xfrm>
            <a:off x="1800256" y="390207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1" name="Line 598"/>
          <p:cNvCxnSpPr/>
          <p:nvPr/>
        </p:nvCxnSpPr>
        <p:spPr bwMode="auto">
          <a:xfrm>
            <a:off x="1593322" y="3902070"/>
            <a:ext cx="246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6" name="Line 681"/>
          <p:cNvCxnSpPr/>
          <p:nvPr/>
        </p:nvCxnSpPr>
        <p:spPr bwMode="auto">
          <a:xfrm flipV="1">
            <a:off x="2812432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7" name="Line 682"/>
          <p:cNvCxnSpPr/>
          <p:nvPr/>
        </p:nvCxnSpPr>
        <p:spPr bwMode="auto">
          <a:xfrm flipH="1">
            <a:off x="2525914" y="2333854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8" name="Line 683"/>
          <p:cNvCxnSpPr/>
          <p:nvPr/>
        </p:nvCxnSpPr>
        <p:spPr bwMode="auto">
          <a:xfrm>
            <a:off x="252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9" name="Line 684"/>
          <p:cNvCxnSpPr/>
          <p:nvPr/>
        </p:nvCxnSpPr>
        <p:spPr bwMode="auto">
          <a:xfrm flipH="1">
            <a:off x="2165296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" name="Line 685"/>
          <p:cNvCxnSpPr/>
          <p:nvPr/>
        </p:nvCxnSpPr>
        <p:spPr bwMode="auto">
          <a:xfrm>
            <a:off x="2165296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1" name="Line 686"/>
          <p:cNvCxnSpPr/>
          <p:nvPr/>
        </p:nvCxnSpPr>
        <p:spPr bwMode="auto">
          <a:xfrm flipV="1">
            <a:off x="2165296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2" name="Line 687"/>
          <p:cNvCxnSpPr/>
          <p:nvPr/>
        </p:nvCxnSpPr>
        <p:spPr bwMode="auto">
          <a:xfrm>
            <a:off x="2345605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3" name="Line 688"/>
          <p:cNvCxnSpPr/>
          <p:nvPr/>
        </p:nvCxnSpPr>
        <p:spPr bwMode="auto">
          <a:xfrm>
            <a:off x="2597543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4" name="Line 689"/>
          <p:cNvCxnSpPr/>
          <p:nvPr/>
        </p:nvCxnSpPr>
        <p:spPr bwMode="auto">
          <a:xfrm>
            <a:off x="2597543" y="893854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5" name="Line 690"/>
          <p:cNvCxnSpPr/>
          <p:nvPr/>
        </p:nvCxnSpPr>
        <p:spPr bwMode="auto">
          <a:xfrm>
            <a:off x="2812432" y="2333854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6" name="Line 691"/>
          <p:cNvCxnSpPr/>
          <p:nvPr/>
        </p:nvCxnSpPr>
        <p:spPr bwMode="auto">
          <a:xfrm flipH="1">
            <a:off x="2812432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7" name="Line 692"/>
          <p:cNvCxnSpPr/>
          <p:nvPr/>
        </p:nvCxnSpPr>
        <p:spPr bwMode="auto">
          <a:xfrm flipV="1">
            <a:off x="3064370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8" name="Line 693"/>
          <p:cNvCxnSpPr/>
          <p:nvPr/>
        </p:nvCxnSpPr>
        <p:spPr bwMode="auto">
          <a:xfrm flipH="1">
            <a:off x="3064370" y="125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9" name="Line 694"/>
          <p:cNvCxnSpPr/>
          <p:nvPr/>
        </p:nvCxnSpPr>
        <p:spPr bwMode="auto">
          <a:xfrm>
            <a:off x="3424988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0" name="Line 695"/>
          <p:cNvCxnSpPr/>
          <p:nvPr/>
        </p:nvCxnSpPr>
        <p:spPr bwMode="auto">
          <a:xfrm flipH="1">
            <a:off x="3424988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1" name="Line 696"/>
          <p:cNvCxnSpPr/>
          <p:nvPr/>
        </p:nvCxnSpPr>
        <p:spPr bwMode="auto">
          <a:xfrm>
            <a:off x="3676926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2" name="Freeform 431"/>
          <p:cNvSpPr>
            <a:spLocks/>
          </p:cNvSpPr>
          <p:nvPr/>
        </p:nvSpPr>
        <p:spPr bwMode="auto">
          <a:xfrm>
            <a:off x="2992741" y="1542347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33" name="Line 698"/>
          <p:cNvCxnSpPr/>
          <p:nvPr/>
        </p:nvCxnSpPr>
        <p:spPr bwMode="auto">
          <a:xfrm flipV="1">
            <a:off x="3894284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4" name="Line 699"/>
          <p:cNvCxnSpPr/>
          <p:nvPr/>
        </p:nvCxnSpPr>
        <p:spPr bwMode="auto">
          <a:xfrm>
            <a:off x="3894284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5" name="Line 700"/>
          <p:cNvCxnSpPr/>
          <p:nvPr/>
        </p:nvCxnSpPr>
        <p:spPr bwMode="auto">
          <a:xfrm>
            <a:off x="4146223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6" name="Line 701"/>
          <p:cNvCxnSpPr/>
          <p:nvPr/>
        </p:nvCxnSpPr>
        <p:spPr bwMode="auto">
          <a:xfrm flipV="1">
            <a:off x="4326531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7" name="Line 702"/>
          <p:cNvCxnSpPr/>
          <p:nvPr/>
        </p:nvCxnSpPr>
        <p:spPr bwMode="auto">
          <a:xfrm flipH="1">
            <a:off x="3965914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8" name="Line 703"/>
          <p:cNvCxnSpPr/>
          <p:nvPr/>
        </p:nvCxnSpPr>
        <p:spPr bwMode="auto">
          <a:xfrm flipV="1">
            <a:off x="396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9" name="Line 704"/>
          <p:cNvCxnSpPr/>
          <p:nvPr/>
        </p:nvCxnSpPr>
        <p:spPr bwMode="auto">
          <a:xfrm flipH="1">
            <a:off x="3676926" y="2333854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" name="Line 705"/>
          <p:cNvCxnSpPr/>
          <p:nvPr/>
        </p:nvCxnSpPr>
        <p:spPr bwMode="auto">
          <a:xfrm>
            <a:off x="3676926" y="893854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1" name="Line 706"/>
          <p:cNvCxnSpPr/>
          <p:nvPr/>
        </p:nvCxnSpPr>
        <p:spPr bwMode="auto">
          <a:xfrm>
            <a:off x="180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2" name="Line 707"/>
          <p:cNvCxnSpPr/>
          <p:nvPr/>
        </p:nvCxnSpPr>
        <p:spPr bwMode="auto">
          <a:xfrm flipH="1">
            <a:off x="1804679" y="1673032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3" name="Line 708"/>
          <p:cNvCxnSpPr/>
          <p:nvPr/>
        </p:nvCxnSpPr>
        <p:spPr bwMode="auto">
          <a:xfrm>
            <a:off x="1804679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4" name="Line 709"/>
          <p:cNvCxnSpPr/>
          <p:nvPr/>
        </p:nvCxnSpPr>
        <p:spPr bwMode="auto">
          <a:xfrm>
            <a:off x="468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5" name="Line 710"/>
          <p:cNvCxnSpPr/>
          <p:nvPr/>
        </p:nvCxnSpPr>
        <p:spPr bwMode="auto">
          <a:xfrm flipH="1" flipV="1">
            <a:off x="4326531" y="1673032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6" name="Line 711"/>
          <p:cNvCxnSpPr/>
          <p:nvPr/>
        </p:nvCxnSpPr>
        <p:spPr bwMode="auto">
          <a:xfrm>
            <a:off x="4326531" y="2513854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8" name="Group 447"/>
          <p:cNvGrpSpPr/>
          <p:nvPr/>
        </p:nvGrpSpPr>
        <p:grpSpPr>
          <a:xfrm>
            <a:off x="2165296" y="893854"/>
            <a:ext cx="2161235" cy="1620000"/>
            <a:chOff x="720867" y="2339318"/>
            <a:chExt cx="2161235" cy="1620000"/>
          </a:xfrm>
        </p:grpSpPr>
        <p:cxnSp>
          <p:nvCxnSpPr>
            <p:cNvPr id="449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450" name="Group 449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451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2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3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4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5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6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7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8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9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0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1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2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3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4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5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6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7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8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9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0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1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2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3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4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5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6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77" name="Line 740"/>
          <p:cNvCxnSpPr/>
          <p:nvPr/>
        </p:nvCxnSpPr>
        <p:spPr bwMode="auto">
          <a:xfrm flipV="1">
            <a:off x="3244679" y="1702621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8" name="Line 741"/>
          <p:cNvCxnSpPr/>
          <p:nvPr/>
        </p:nvCxnSpPr>
        <p:spPr bwMode="auto">
          <a:xfrm flipH="1">
            <a:off x="3155760" y="1793854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9" name="Line 742"/>
          <p:cNvCxnSpPr/>
          <p:nvPr/>
        </p:nvCxnSpPr>
        <p:spPr bwMode="auto">
          <a:xfrm>
            <a:off x="3244679" y="1793854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0" name="Line 743"/>
          <p:cNvCxnSpPr/>
          <p:nvPr/>
        </p:nvCxnSpPr>
        <p:spPr bwMode="auto">
          <a:xfrm>
            <a:off x="3244679" y="1793854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1" name="Line 744"/>
          <p:cNvCxnSpPr/>
          <p:nvPr/>
        </p:nvCxnSpPr>
        <p:spPr bwMode="auto">
          <a:xfrm flipV="1">
            <a:off x="3244679" y="145111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2" name="Line 745"/>
          <p:cNvCxnSpPr/>
          <p:nvPr/>
        </p:nvCxnSpPr>
        <p:spPr bwMode="auto">
          <a:xfrm flipH="1">
            <a:off x="2903821" y="1793854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3" name="Line 746"/>
          <p:cNvCxnSpPr/>
          <p:nvPr/>
        </p:nvCxnSpPr>
        <p:spPr bwMode="auto">
          <a:xfrm>
            <a:off x="3244679" y="197385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4" name="Line 747"/>
          <p:cNvCxnSpPr/>
          <p:nvPr/>
        </p:nvCxnSpPr>
        <p:spPr bwMode="auto">
          <a:xfrm>
            <a:off x="3424988" y="1793854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7" name="Line 346"/>
          <p:cNvCxnSpPr/>
          <p:nvPr/>
        </p:nvCxnSpPr>
        <p:spPr bwMode="auto">
          <a:xfrm flipH="1" flipV="1">
            <a:off x="2950933" y="1791438"/>
            <a:ext cx="65892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8" name="Line 355"/>
          <p:cNvCxnSpPr/>
          <p:nvPr/>
        </p:nvCxnSpPr>
        <p:spPr bwMode="auto">
          <a:xfrm flipH="1">
            <a:off x="2343832" y="1435003"/>
            <a:ext cx="180156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7" name="Group 496"/>
          <p:cNvGrpSpPr/>
          <p:nvPr/>
        </p:nvGrpSpPr>
        <p:grpSpPr>
          <a:xfrm>
            <a:off x="3244612" y="847353"/>
            <a:ext cx="0" cy="1730851"/>
            <a:chOff x="1800183" y="2292817"/>
            <a:chExt cx="0" cy="1730851"/>
          </a:xfrm>
        </p:grpSpPr>
        <p:cxnSp>
          <p:nvCxnSpPr>
            <p:cNvPr id="498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9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0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1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2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3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4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5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6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7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8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10" name="Line 453"/>
          <p:cNvCxnSpPr/>
          <p:nvPr/>
        </p:nvCxnSpPr>
        <p:spPr bwMode="auto">
          <a:xfrm>
            <a:off x="3587649" y="1795494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17" name="Group 516"/>
          <p:cNvGrpSpPr/>
          <p:nvPr/>
        </p:nvGrpSpPr>
        <p:grpSpPr>
          <a:xfrm>
            <a:off x="8136547" y="1262153"/>
            <a:ext cx="254425" cy="0"/>
            <a:chOff x="6695075" y="2700800"/>
            <a:chExt cx="254425" cy="0"/>
          </a:xfrm>
        </p:grpSpPr>
        <p:cxnSp>
          <p:nvCxnSpPr>
            <p:cNvPr id="518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9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20" name="Line 602"/>
          <p:cNvCxnSpPr/>
          <p:nvPr/>
        </p:nvCxnSpPr>
        <p:spPr bwMode="auto">
          <a:xfrm flipV="1">
            <a:off x="8391329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1" name="Line 603"/>
          <p:cNvCxnSpPr/>
          <p:nvPr/>
        </p:nvCxnSpPr>
        <p:spPr bwMode="auto">
          <a:xfrm>
            <a:off x="7094501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2" name="Line 604"/>
          <p:cNvCxnSpPr/>
          <p:nvPr/>
        </p:nvCxnSpPr>
        <p:spPr bwMode="auto">
          <a:xfrm flipH="1">
            <a:off x="7274822" y="1680516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3" name="Line 605"/>
          <p:cNvCxnSpPr/>
          <p:nvPr/>
        </p:nvCxnSpPr>
        <p:spPr bwMode="auto">
          <a:xfrm>
            <a:off x="7274822" y="1680516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4" name="Line 606"/>
          <p:cNvCxnSpPr/>
          <p:nvPr/>
        </p:nvCxnSpPr>
        <p:spPr bwMode="auto">
          <a:xfrm>
            <a:off x="6931471" y="2158347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5" name="Line 607"/>
          <p:cNvCxnSpPr/>
          <p:nvPr/>
        </p:nvCxnSpPr>
        <p:spPr bwMode="auto">
          <a:xfrm>
            <a:off x="6931471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6" name="Line 608"/>
          <p:cNvCxnSpPr/>
          <p:nvPr/>
        </p:nvCxnSpPr>
        <p:spPr bwMode="auto">
          <a:xfrm>
            <a:off x="6931471" y="1439138"/>
            <a:ext cx="16204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7" name="Line 609"/>
          <p:cNvCxnSpPr/>
          <p:nvPr/>
        </p:nvCxnSpPr>
        <p:spPr bwMode="auto">
          <a:xfrm>
            <a:off x="8551889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8" name="Line 610"/>
          <p:cNvCxnSpPr/>
          <p:nvPr/>
        </p:nvCxnSpPr>
        <p:spPr bwMode="auto">
          <a:xfrm>
            <a:off x="8211008" y="2158347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9" name="Line 611"/>
          <p:cNvCxnSpPr/>
          <p:nvPr/>
        </p:nvCxnSpPr>
        <p:spPr bwMode="auto">
          <a:xfrm flipV="1">
            <a:off x="8211008" y="1680516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0" name="Line 612"/>
          <p:cNvCxnSpPr/>
          <p:nvPr/>
        </p:nvCxnSpPr>
        <p:spPr bwMode="auto">
          <a:xfrm>
            <a:off x="6931471" y="2517951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1" name="Line 613"/>
          <p:cNvCxnSpPr/>
          <p:nvPr/>
        </p:nvCxnSpPr>
        <p:spPr bwMode="auto">
          <a:xfrm>
            <a:off x="6931471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" name="Line 614"/>
          <p:cNvCxnSpPr/>
          <p:nvPr/>
        </p:nvCxnSpPr>
        <p:spPr bwMode="auto">
          <a:xfrm>
            <a:off x="7274822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3" name="Line 615"/>
          <p:cNvCxnSpPr/>
          <p:nvPr/>
        </p:nvCxnSpPr>
        <p:spPr bwMode="auto">
          <a:xfrm>
            <a:off x="8551889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4" name="Line 616"/>
          <p:cNvCxnSpPr/>
          <p:nvPr/>
        </p:nvCxnSpPr>
        <p:spPr bwMode="auto">
          <a:xfrm>
            <a:off x="8211008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5" name="Line 617"/>
          <p:cNvCxnSpPr/>
          <p:nvPr/>
        </p:nvCxnSpPr>
        <p:spPr bwMode="auto">
          <a:xfrm>
            <a:off x="8211008" y="2517951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6" name="Line 618"/>
          <p:cNvCxnSpPr/>
          <p:nvPr/>
        </p:nvCxnSpPr>
        <p:spPr bwMode="auto">
          <a:xfrm>
            <a:off x="7274822" y="2517951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7" name="Line 619"/>
          <p:cNvCxnSpPr/>
          <p:nvPr/>
        </p:nvCxnSpPr>
        <p:spPr bwMode="auto">
          <a:xfrm flipH="1">
            <a:off x="7094501" y="1261799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8" name="Line 620"/>
          <p:cNvCxnSpPr/>
          <p:nvPr/>
        </p:nvCxnSpPr>
        <p:spPr bwMode="auto">
          <a:xfrm>
            <a:off x="7119202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9" name="Line 621"/>
          <p:cNvCxnSpPr/>
          <p:nvPr/>
        </p:nvCxnSpPr>
        <p:spPr bwMode="auto">
          <a:xfrm>
            <a:off x="7119202" y="902194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0" name="Line 622"/>
          <p:cNvCxnSpPr/>
          <p:nvPr/>
        </p:nvCxnSpPr>
        <p:spPr bwMode="auto">
          <a:xfrm flipV="1">
            <a:off x="8364158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1" name="Line 623"/>
          <p:cNvCxnSpPr/>
          <p:nvPr/>
        </p:nvCxnSpPr>
        <p:spPr bwMode="auto">
          <a:xfrm flipH="1">
            <a:off x="8364158" y="1261799"/>
            <a:ext cx="2717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" name="Line 624"/>
          <p:cNvCxnSpPr/>
          <p:nvPr/>
        </p:nvCxnSpPr>
        <p:spPr bwMode="auto">
          <a:xfrm>
            <a:off x="7741680" y="82830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3" name="Line 625"/>
          <p:cNvCxnSpPr/>
          <p:nvPr/>
        </p:nvCxnSpPr>
        <p:spPr bwMode="auto">
          <a:xfrm>
            <a:off x="7741680" y="1362784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4" name="Line 626"/>
          <p:cNvCxnSpPr/>
          <p:nvPr/>
        </p:nvCxnSpPr>
        <p:spPr bwMode="auto">
          <a:xfrm>
            <a:off x="7741680" y="1545049"/>
            <a:ext cx="0" cy="45812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5" name="Line 627"/>
          <p:cNvCxnSpPr/>
          <p:nvPr/>
        </p:nvCxnSpPr>
        <p:spPr bwMode="auto">
          <a:xfrm>
            <a:off x="7741680" y="2094308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6" name="Line 628"/>
          <p:cNvCxnSpPr/>
          <p:nvPr/>
        </p:nvCxnSpPr>
        <p:spPr bwMode="auto">
          <a:xfrm>
            <a:off x="7741680" y="227657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7" name="Line 650"/>
          <p:cNvCxnSpPr/>
          <p:nvPr/>
        </p:nvCxnSpPr>
        <p:spPr bwMode="auto">
          <a:xfrm flipV="1">
            <a:off x="8136547" y="901511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9" name="Line 648"/>
          <p:cNvCxnSpPr/>
          <p:nvPr/>
        </p:nvCxnSpPr>
        <p:spPr bwMode="auto">
          <a:xfrm>
            <a:off x="8173205" y="2056012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0" name="Line 652"/>
          <p:cNvCxnSpPr/>
          <p:nvPr/>
        </p:nvCxnSpPr>
        <p:spPr bwMode="auto">
          <a:xfrm>
            <a:off x="8173205" y="1263094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1" name="Line 653"/>
          <p:cNvCxnSpPr/>
          <p:nvPr/>
        </p:nvCxnSpPr>
        <p:spPr bwMode="auto">
          <a:xfrm>
            <a:off x="7740929" y="2345019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2" name="Line 654"/>
          <p:cNvCxnSpPr/>
          <p:nvPr/>
        </p:nvCxnSpPr>
        <p:spPr bwMode="auto">
          <a:xfrm>
            <a:off x="8173205" y="1552101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" name="Line 656"/>
          <p:cNvCxnSpPr/>
          <p:nvPr/>
        </p:nvCxnSpPr>
        <p:spPr bwMode="auto">
          <a:xfrm flipH="1">
            <a:off x="8173205" y="2056012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54" name="Group 553"/>
          <p:cNvGrpSpPr/>
          <p:nvPr/>
        </p:nvGrpSpPr>
        <p:grpSpPr>
          <a:xfrm>
            <a:off x="8172050" y="1261288"/>
            <a:ext cx="377933" cy="1081926"/>
            <a:chOff x="6733069" y="865816"/>
            <a:chExt cx="377933" cy="1081926"/>
          </a:xfrm>
        </p:grpSpPr>
        <p:cxnSp>
          <p:nvCxnSpPr>
            <p:cNvPr id="555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6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7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8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9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0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1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2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63" name="Line 637"/>
          <p:cNvCxnSpPr/>
          <p:nvPr/>
        </p:nvCxnSpPr>
        <p:spPr bwMode="auto">
          <a:xfrm>
            <a:off x="6932706" y="1438290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4" name="Line 638"/>
          <p:cNvCxnSpPr/>
          <p:nvPr/>
        </p:nvCxnSpPr>
        <p:spPr bwMode="auto">
          <a:xfrm flipH="1">
            <a:off x="7278378" y="1679055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5" name="Line 661"/>
          <p:cNvCxnSpPr/>
          <p:nvPr/>
        </p:nvCxnSpPr>
        <p:spPr bwMode="auto">
          <a:xfrm>
            <a:off x="8389481" y="1437525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0" name="Rectangle 299"/>
          <p:cNvSpPr/>
          <p:nvPr/>
        </p:nvSpPr>
        <p:spPr>
          <a:xfrm>
            <a:off x="5701660" y="3484536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Rectangle 300"/>
          <p:cNvSpPr/>
          <p:nvPr/>
        </p:nvSpPr>
        <p:spPr>
          <a:xfrm>
            <a:off x="8037020" y="3767932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2" name="Straight Connector 301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564119" y="1790442"/>
            <a:ext cx="452818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688328" y="3560484"/>
            <a:ext cx="224437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931471" y="2498247"/>
            <a:ext cx="0" cy="10622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32706" y="3551969"/>
            <a:ext cx="1732567" cy="173256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69" idx="2"/>
          </p:cNvCxnSpPr>
          <p:nvPr/>
        </p:nvCxnSpPr>
        <p:spPr>
          <a:xfrm>
            <a:off x="3487135" y="4722890"/>
            <a:ext cx="460455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548" idx="15"/>
          </p:cNvCxnSpPr>
          <p:nvPr/>
        </p:nvCxnSpPr>
        <p:spPr>
          <a:xfrm flipH="1" flipV="1">
            <a:off x="8092303" y="1792029"/>
            <a:ext cx="0" cy="29323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548" idx="15"/>
          </p:cNvCxnSpPr>
          <p:nvPr/>
        </p:nvCxnSpPr>
        <p:spPr>
          <a:xfrm flipV="1">
            <a:off x="8092303" y="1550295"/>
            <a:ext cx="83766" cy="241734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548" idx="15"/>
          </p:cNvCxnSpPr>
          <p:nvPr/>
        </p:nvCxnSpPr>
        <p:spPr>
          <a:xfrm>
            <a:off x="8092303" y="1792029"/>
            <a:ext cx="83766" cy="262177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8132447" y="1810398"/>
            <a:ext cx="343432" cy="112719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134186" y="1671162"/>
            <a:ext cx="336810" cy="134709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83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Rectangle 320"/>
          <p:cNvSpPr/>
          <p:nvPr/>
        </p:nvSpPr>
        <p:spPr>
          <a:xfrm>
            <a:off x="5701660" y="3484536"/>
            <a:ext cx="3024000" cy="18000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2" name="Rectangle 321"/>
          <p:cNvSpPr/>
          <p:nvPr/>
        </p:nvSpPr>
        <p:spPr>
          <a:xfrm>
            <a:off x="8037020" y="3767932"/>
            <a:ext cx="1677600" cy="17712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Group 148"/>
          <p:cNvGrpSpPr/>
          <p:nvPr/>
        </p:nvGrpSpPr>
        <p:grpSpPr>
          <a:xfrm>
            <a:off x="1750425" y="4364070"/>
            <a:ext cx="2966050" cy="0"/>
            <a:chOff x="293841" y="5799681"/>
            <a:chExt cx="2966050" cy="0"/>
          </a:xfrm>
        </p:grpSpPr>
        <p:cxnSp>
          <p:nvCxnSpPr>
            <p:cNvPr id="150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1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2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4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5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7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8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5" name="Freeform 164"/>
          <p:cNvSpPr>
            <a:spLocks/>
          </p:cNvSpPr>
          <p:nvPr/>
        </p:nvSpPr>
        <p:spPr bwMode="auto">
          <a:xfrm>
            <a:off x="2807826" y="3978251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6" name="Line 495"/>
          <p:cNvCxnSpPr/>
          <p:nvPr/>
        </p:nvCxnSpPr>
        <p:spPr bwMode="auto">
          <a:xfrm>
            <a:off x="3059102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7" name="Freeform 166"/>
          <p:cNvSpPr>
            <a:spLocks/>
          </p:cNvSpPr>
          <p:nvPr/>
        </p:nvSpPr>
        <p:spPr bwMode="auto">
          <a:xfrm>
            <a:off x="2591038" y="3747250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68" name="Line 497"/>
          <p:cNvCxnSpPr/>
          <p:nvPr/>
        </p:nvCxnSpPr>
        <p:spPr bwMode="auto">
          <a:xfrm>
            <a:off x="3059102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9" name="Freeform 168"/>
          <p:cNvSpPr>
            <a:spLocks/>
          </p:cNvSpPr>
          <p:nvPr/>
        </p:nvSpPr>
        <p:spPr bwMode="auto">
          <a:xfrm>
            <a:off x="3418773" y="3978251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0" name="Line 499"/>
          <p:cNvCxnSpPr/>
          <p:nvPr/>
        </p:nvCxnSpPr>
        <p:spPr bwMode="auto">
          <a:xfrm>
            <a:off x="3418773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1" name="Line 500"/>
          <p:cNvCxnSpPr/>
          <p:nvPr/>
        </p:nvCxnSpPr>
        <p:spPr bwMode="auto">
          <a:xfrm>
            <a:off x="3418773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2" name="Freeform 171"/>
          <p:cNvSpPr>
            <a:spLocks/>
          </p:cNvSpPr>
          <p:nvPr/>
        </p:nvSpPr>
        <p:spPr bwMode="auto">
          <a:xfrm>
            <a:off x="3418773" y="3747250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3" name="Freeform 172"/>
          <p:cNvSpPr>
            <a:spLocks/>
          </p:cNvSpPr>
          <p:nvPr/>
        </p:nvSpPr>
        <p:spPr bwMode="auto">
          <a:xfrm>
            <a:off x="3059102" y="3938932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4" name="Freeform 173"/>
          <p:cNvSpPr>
            <a:spLocks/>
          </p:cNvSpPr>
          <p:nvPr/>
        </p:nvSpPr>
        <p:spPr bwMode="auto">
          <a:xfrm>
            <a:off x="3059102" y="3722676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5" name="Freeform 174"/>
          <p:cNvSpPr>
            <a:spLocks/>
          </p:cNvSpPr>
          <p:nvPr/>
        </p:nvSpPr>
        <p:spPr bwMode="auto">
          <a:xfrm>
            <a:off x="3059102" y="4762177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76" name="Freeform 175"/>
          <p:cNvSpPr>
            <a:spLocks/>
          </p:cNvSpPr>
          <p:nvPr/>
        </p:nvSpPr>
        <p:spPr bwMode="auto">
          <a:xfrm>
            <a:off x="3059102" y="4993178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77" name="Line 507"/>
          <p:cNvCxnSpPr/>
          <p:nvPr/>
        </p:nvCxnSpPr>
        <p:spPr bwMode="auto">
          <a:xfrm>
            <a:off x="2339761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8" name="Line 508"/>
          <p:cNvCxnSpPr/>
          <p:nvPr/>
        </p:nvCxnSpPr>
        <p:spPr bwMode="auto">
          <a:xfrm flipH="1">
            <a:off x="2339761" y="3560484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9" name="Line 509"/>
          <p:cNvCxnSpPr/>
          <p:nvPr/>
        </p:nvCxnSpPr>
        <p:spPr bwMode="auto">
          <a:xfrm>
            <a:off x="4138114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0" name="Line 510"/>
          <p:cNvCxnSpPr/>
          <p:nvPr/>
        </p:nvCxnSpPr>
        <p:spPr bwMode="auto">
          <a:xfrm flipH="1">
            <a:off x="2339762" y="5179944"/>
            <a:ext cx="182254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1" name="Line 511"/>
          <p:cNvCxnSpPr/>
          <p:nvPr/>
        </p:nvCxnSpPr>
        <p:spPr bwMode="auto">
          <a:xfrm>
            <a:off x="4317949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2" name="Line 512"/>
          <p:cNvCxnSpPr/>
          <p:nvPr/>
        </p:nvCxnSpPr>
        <p:spPr bwMode="auto">
          <a:xfrm>
            <a:off x="4317949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3" name="Line 513"/>
          <p:cNvCxnSpPr/>
          <p:nvPr/>
        </p:nvCxnSpPr>
        <p:spPr bwMode="auto">
          <a:xfrm>
            <a:off x="4677619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" name="Line 514"/>
          <p:cNvCxnSpPr/>
          <p:nvPr/>
        </p:nvCxnSpPr>
        <p:spPr bwMode="auto">
          <a:xfrm flipH="1">
            <a:off x="4138114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5" name="Line 515"/>
          <p:cNvCxnSpPr/>
          <p:nvPr/>
        </p:nvCxnSpPr>
        <p:spPr bwMode="auto">
          <a:xfrm flipH="1">
            <a:off x="4138114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6" name="Line 516"/>
          <p:cNvCxnSpPr/>
          <p:nvPr/>
        </p:nvCxnSpPr>
        <p:spPr bwMode="auto">
          <a:xfrm>
            <a:off x="4677619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7" name="Line 517"/>
          <p:cNvCxnSpPr/>
          <p:nvPr/>
        </p:nvCxnSpPr>
        <p:spPr bwMode="auto">
          <a:xfrm flipH="1">
            <a:off x="4317949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8" name="Line 518"/>
          <p:cNvCxnSpPr/>
          <p:nvPr/>
        </p:nvCxnSpPr>
        <p:spPr bwMode="auto">
          <a:xfrm flipV="1">
            <a:off x="2159926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9" name="Line 519"/>
          <p:cNvCxnSpPr/>
          <p:nvPr/>
        </p:nvCxnSpPr>
        <p:spPr bwMode="auto">
          <a:xfrm flipH="1">
            <a:off x="1800256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0" name="Line 520"/>
          <p:cNvCxnSpPr/>
          <p:nvPr/>
        </p:nvCxnSpPr>
        <p:spPr bwMode="auto">
          <a:xfrm>
            <a:off x="1800256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1" name="Line 521"/>
          <p:cNvCxnSpPr/>
          <p:nvPr/>
        </p:nvCxnSpPr>
        <p:spPr bwMode="auto">
          <a:xfrm flipH="1">
            <a:off x="1800256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2" name="Line 522"/>
          <p:cNvCxnSpPr/>
          <p:nvPr/>
        </p:nvCxnSpPr>
        <p:spPr bwMode="auto">
          <a:xfrm flipH="1">
            <a:off x="1800256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3" name="Line 523"/>
          <p:cNvCxnSpPr/>
          <p:nvPr/>
        </p:nvCxnSpPr>
        <p:spPr bwMode="auto">
          <a:xfrm>
            <a:off x="1800256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" name="Line 524"/>
          <p:cNvCxnSpPr/>
          <p:nvPr/>
        </p:nvCxnSpPr>
        <p:spPr bwMode="auto">
          <a:xfrm>
            <a:off x="1800256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95" name="Group 194"/>
          <p:cNvGrpSpPr/>
          <p:nvPr/>
        </p:nvGrpSpPr>
        <p:grpSpPr>
          <a:xfrm>
            <a:off x="3238938" y="3476931"/>
            <a:ext cx="0" cy="1781651"/>
            <a:chOff x="1799038" y="4912542"/>
            <a:chExt cx="0" cy="1781651"/>
          </a:xfrm>
        </p:grpSpPr>
        <p:cxnSp>
          <p:nvCxnSpPr>
            <p:cNvPr id="196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7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8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0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06" name="Line 573"/>
          <p:cNvCxnSpPr/>
          <p:nvPr/>
        </p:nvCxnSpPr>
        <p:spPr bwMode="auto">
          <a:xfrm>
            <a:off x="3588754" y="462456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6" name="Line 681"/>
          <p:cNvCxnSpPr/>
          <p:nvPr/>
        </p:nvCxnSpPr>
        <p:spPr bwMode="auto">
          <a:xfrm flipV="1">
            <a:off x="2812432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7" name="Line 682"/>
          <p:cNvCxnSpPr/>
          <p:nvPr/>
        </p:nvCxnSpPr>
        <p:spPr bwMode="auto">
          <a:xfrm flipH="1">
            <a:off x="2525914" y="2333854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8" name="Line 683"/>
          <p:cNvCxnSpPr/>
          <p:nvPr/>
        </p:nvCxnSpPr>
        <p:spPr bwMode="auto">
          <a:xfrm>
            <a:off x="252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9" name="Line 684"/>
          <p:cNvCxnSpPr/>
          <p:nvPr/>
        </p:nvCxnSpPr>
        <p:spPr bwMode="auto">
          <a:xfrm flipH="1">
            <a:off x="2165296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0" name="Line 685"/>
          <p:cNvCxnSpPr/>
          <p:nvPr/>
        </p:nvCxnSpPr>
        <p:spPr bwMode="auto">
          <a:xfrm>
            <a:off x="2165296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1" name="Line 686"/>
          <p:cNvCxnSpPr/>
          <p:nvPr/>
        </p:nvCxnSpPr>
        <p:spPr bwMode="auto">
          <a:xfrm flipV="1">
            <a:off x="2165296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2" name="Line 687"/>
          <p:cNvCxnSpPr/>
          <p:nvPr/>
        </p:nvCxnSpPr>
        <p:spPr bwMode="auto">
          <a:xfrm>
            <a:off x="2345605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3" name="Line 688"/>
          <p:cNvCxnSpPr/>
          <p:nvPr/>
        </p:nvCxnSpPr>
        <p:spPr bwMode="auto">
          <a:xfrm>
            <a:off x="2597543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4" name="Line 689"/>
          <p:cNvCxnSpPr/>
          <p:nvPr/>
        </p:nvCxnSpPr>
        <p:spPr bwMode="auto">
          <a:xfrm>
            <a:off x="2597543" y="893854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5" name="Line 690"/>
          <p:cNvCxnSpPr/>
          <p:nvPr/>
        </p:nvCxnSpPr>
        <p:spPr bwMode="auto">
          <a:xfrm>
            <a:off x="2812432" y="2333854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6" name="Line 691"/>
          <p:cNvCxnSpPr/>
          <p:nvPr/>
        </p:nvCxnSpPr>
        <p:spPr bwMode="auto">
          <a:xfrm flipH="1">
            <a:off x="2812432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7" name="Line 692"/>
          <p:cNvCxnSpPr/>
          <p:nvPr/>
        </p:nvCxnSpPr>
        <p:spPr bwMode="auto">
          <a:xfrm flipV="1">
            <a:off x="3064370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8" name="Line 693"/>
          <p:cNvCxnSpPr/>
          <p:nvPr/>
        </p:nvCxnSpPr>
        <p:spPr bwMode="auto">
          <a:xfrm flipH="1">
            <a:off x="3064370" y="125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9" name="Line 694"/>
          <p:cNvCxnSpPr/>
          <p:nvPr/>
        </p:nvCxnSpPr>
        <p:spPr bwMode="auto">
          <a:xfrm>
            <a:off x="3424988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0" name="Line 695"/>
          <p:cNvCxnSpPr/>
          <p:nvPr/>
        </p:nvCxnSpPr>
        <p:spPr bwMode="auto">
          <a:xfrm flipH="1">
            <a:off x="3424988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1" name="Line 696"/>
          <p:cNvCxnSpPr/>
          <p:nvPr/>
        </p:nvCxnSpPr>
        <p:spPr bwMode="auto">
          <a:xfrm>
            <a:off x="3676926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2" name="Freeform 431"/>
          <p:cNvSpPr>
            <a:spLocks/>
          </p:cNvSpPr>
          <p:nvPr/>
        </p:nvSpPr>
        <p:spPr bwMode="auto">
          <a:xfrm>
            <a:off x="2992741" y="1542347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33" name="Line 698"/>
          <p:cNvCxnSpPr/>
          <p:nvPr/>
        </p:nvCxnSpPr>
        <p:spPr bwMode="auto">
          <a:xfrm flipV="1">
            <a:off x="3894284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4" name="Line 699"/>
          <p:cNvCxnSpPr/>
          <p:nvPr/>
        </p:nvCxnSpPr>
        <p:spPr bwMode="auto">
          <a:xfrm>
            <a:off x="3894284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5" name="Line 700"/>
          <p:cNvCxnSpPr/>
          <p:nvPr/>
        </p:nvCxnSpPr>
        <p:spPr bwMode="auto">
          <a:xfrm>
            <a:off x="4146223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6" name="Line 701"/>
          <p:cNvCxnSpPr/>
          <p:nvPr/>
        </p:nvCxnSpPr>
        <p:spPr bwMode="auto">
          <a:xfrm flipV="1">
            <a:off x="4326531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7" name="Line 702"/>
          <p:cNvCxnSpPr/>
          <p:nvPr/>
        </p:nvCxnSpPr>
        <p:spPr bwMode="auto">
          <a:xfrm flipH="1">
            <a:off x="3965914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8" name="Line 703"/>
          <p:cNvCxnSpPr/>
          <p:nvPr/>
        </p:nvCxnSpPr>
        <p:spPr bwMode="auto">
          <a:xfrm flipV="1">
            <a:off x="396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9" name="Line 704"/>
          <p:cNvCxnSpPr/>
          <p:nvPr/>
        </p:nvCxnSpPr>
        <p:spPr bwMode="auto">
          <a:xfrm flipH="1">
            <a:off x="3676926" y="2333854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" name="Line 705"/>
          <p:cNvCxnSpPr/>
          <p:nvPr/>
        </p:nvCxnSpPr>
        <p:spPr bwMode="auto">
          <a:xfrm>
            <a:off x="3676926" y="893854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1" name="Line 706"/>
          <p:cNvCxnSpPr/>
          <p:nvPr/>
        </p:nvCxnSpPr>
        <p:spPr bwMode="auto">
          <a:xfrm>
            <a:off x="180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2" name="Line 707"/>
          <p:cNvCxnSpPr/>
          <p:nvPr/>
        </p:nvCxnSpPr>
        <p:spPr bwMode="auto">
          <a:xfrm flipH="1">
            <a:off x="1804679" y="1673032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3" name="Line 708"/>
          <p:cNvCxnSpPr/>
          <p:nvPr/>
        </p:nvCxnSpPr>
        <p:spPr bwMode="auto">
          <a:xfrm>
            <a:off x="1804679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4" name="Line 709"/>
          <p:cNvCxnSpPr/>
          <p:nvPr/>
        </p:nvCxnSpPr>
        <p:spPr bwMode="auto">
          <a:xfrm>
            <a:off x="468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5" name="Line 710"/>
          <p:cNvCxnSpPr/>
          <p:nvPr/>
        </p:nvCxnSpPr>
        <p:spPr bwMode="auto">
          <a:xfrm flipH="1" flipV="1">
            <a:off x="4326531" y="1673032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6" name="Line 711"/>
          <p:cNvCxnSpPr/>
          <p:nvPr/>
        </p:nvCxnSpPr>
        <p:spPr bwMode="auto">
          <a:xfrm>
            <a:off x="4326531" y="2513854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8" name="Group 447"/>
          <p:cNvGrpSpPr/>
          <p:nvPr/>
        </p:nvGrpSpPr>
        <p:grpSpPr>
          <a:xfrm>
            <a:off x="2165296" y="893854"/>
            <a:ext cx="2161235" cy="1620000"/>
            <a:chOff x="720867" y="2339318"/>
            <a:chExt cx="2161235" cy="1620000"/>
          </a:xfrm>
        </p:grpSpPr>
        <p:cxnSp>
          <p:nvCxnSpPr>
            <p:cNvPr id="449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450" name="Group 449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451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2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3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4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5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6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7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8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59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0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1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2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3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4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5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6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7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8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69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0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1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2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3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4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5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76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77" name="Line 740"/>
          <p:cNvCxnSpPr/>
          <p:nvPr/>
        </p:nvCxnSpPr>
        <p:spPr bwMode="auto">
          <a:xfrm flipV="1">
            <a:off x="3244679" y="1702621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8" name="Line 741"/>
          <p:cNvCxnSpPr/>
          <p:nvPr/>
        </p:nvCxnSpPr>
        <p:spPr bwMode="auto">
          <a:xfrm flipH="1">
            <a:off x="3155760" y="1793854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9" name="Line 742"/>
          <p:cNvCxnSpPr/>
          <p:nvPr/>
        </p:nvCxnSpPr>
        <p:spPr bwMode="auto">
          <a:xfrm>
            <a:off x="3244679" y="1793854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0" name="Line 743"/>
          <p:cNvCxnSpPr/>
          <p:nvPr/>
        </p:nvCxnSpPr>
        <p:spPr bwMode="auto">
          <a:xfrm>
            <a:off x="3244679" y="1793854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1" name="Line 744"/>
          <p:cNvCxnSpPr/>
          <p:nvPr/>
        </p:nvCxnSpPr>
        <p:spPr bwMode="auto">
          <a:xfrm flipV="1">
            <a:off x="3244679" y="145111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2" name="Line 745"/>
          <p:cNvCxnSpPr/>
          <p:nvPr/>
        </p:nvCxnSpPr>
        <p:spPr bwMode="auto">
          <a:xfrm flipH="1">
            <a:off x="2903821" y="1793854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3" name="Line 746"/>
          <p:cNvCxnSpPr/>
          <p:nvPr/>
        </p:nvCxnSpPr>
        <p:spPr bwMode="auto">
          <a:xfrm>
            <a:off x="3244679" y="197385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4" name="Line 747"/>
          <p:cNvCxnSpPr/>
          <p:nvPr/>
        </p:nvCxnSpPr>
        <p:spPr bwMode="auto">
          <a:xfrm>
            <a:off x="3424988" y="1793854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7" name="Group 496"/>
          <p:cNvGrpSpPr/>
          <p:nvPr/>
        </p:nvGrpSpPr>
        <p:grpSpPr>
          <a:xfrm>
            <a:off x="3244612" y="847353"/>
            <a:ext cx="0" cy="1730851"/>
            <a:chOff x="1800183" y="2292817"/>
            <a:chExt cx="0" cy="1730851"/>
          </a:xfrm>
        </p:grpSpPr>
        <p:cxnSp>
          <p:nvCxnSpPr>
            <p:cNvPr id="498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9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0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1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2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3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4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5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6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7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8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10" name="Line 453"/>
          <p:cNvCxnSpPr/>
          <p:nvPr/>
        </p:nvCxnSpPr>
        <p:spPr bwMode="auto">
          <a:xfrm>
            <a:off x="3587649" y="1795494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17" name="Group 516"/>
          <p:cNvGrpSpPr/>
          <p:nvPr/>
        </p:nvGrpSpPr>
        <p:grpSpPr>
          <a:xfrm>
            <a:off x="8136547" y="1262153"/>
            <a:ext cx="254425" cy="0"/>
            <a:chOff x="6695075" y="2700800"/>
            <a:chExt cx="254425" cy="0"/>
          </a:xfrm>
        </p:grpSpPr>
        <p:cxnSp>
          <p:nvCxnSpPr>
            <p:cNvPr id="518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9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20" name="Line 602"/>
          <p:cNvCxnSpPr/>
          <p:nvPr/>
        </p:nvCxnSpPr>
        <p:spPr bwMode="auto">
          <a:xfrm flipV="1">
            <a:off x="8391329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1" name="Line 603"/>
          <p:cNvCxnSpPr/>
          <p:nvPr/>
        </p:nvCxnSpPr>
        <p:spPr bwMode="auto">
          <a:xfrm>
            <a:off x="7094501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3" name="Line 605"/>
          <p:cNvCxnSpPr/>
          <p:nvPr/>
        </p:nvCxnSpPr>
        <p:spPr bwMode="auto">
          <a:xfrm>
            <a:off x="7274822" y="1680516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4" name="Line 606"/>
          <p:cNvCxnSpPr/>
          <p:nvPr/>
        </p:nvCxnSpPr>
        <p:spPr bwMode="auto">
          <a:xfrm>
            <a:off x="6931471" y="2158347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5" name="Line 607"/>
          <p:cNvCxnSpPr/>
          <p:nvPr/>
        </p:nvCxnSpPr>
        <p:spPr bwMode="auto">
          <a:xfrm>
            <a:off x="6931471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7" name="Line 609"/>
          <p:cNvCxnSpPr/>
          <p:nvPr/>
        </p:nvCxnSpPr>
        <p:spPr bwMode="auto">
          <a:xfrm>
            <a:off x="8551889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0" name="Line 612"/>
          <p:cNvCxnSpPr/>
          <p:nvPr/>
        </p:nvCxnSpPr>
        <p:spPr bwMode="auto">
          <a:xfrm>
            <a:off x="6931471" y="2517951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1" name="Line 613"/>
          <p:cNvCxnSpPr/>
          <p:nvPr/>
        </p:nvCxnSpPr>
        <p:spPr bwMode="auto">
          <a:xfrm>
            <a:off x="6931471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" name="Line 614"/>
          <p:cNvCxnSpPr/>
          <p:nvPr/>
        </p:nvCxnSpPr>
        <p:spPr bwMode="auto">
          <a:xfrm>
            <a:off x="7274822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3" name="Line 615"/>
          <p:cNvCxnSpPr/>
          <p:nvPr/>
        </p:nvCxnSpPr>
        <p:spPr bwMode="auto">
          <a:xfrm>
            <a:off x="8551889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5" name="Line 617"/>
          <p:cNvCxnSpPr/>
          <p:nvPr/>
        </p:nvCxnSpPr>
        <p:spPr bwMode="auto">
          <a:xfrm>
            <a:off x="8211008" y="2517951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6" name="Line 618"/>
          <p:cNvCxnSpPr/>
          <p:nvPr/>
        </p:nvCxnSpPr>
        <p:spPr bwMode="auto">
          <a:xfrm>
            <a:off x="7274822" y="2517951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7" name="Line 619"/>
          <p:cNvCxnSpPr/>
          <p:nvPr/>
        </p:nvCxnSpPr>
        <p:spPr bwMode="auto">
          <a:xfrm flipH="1">
            <a:off x="7094501" y="1261799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8" name="Line 620"/>
          <p:cNvCxnSpPr/>
          <p:nvPr/>
        </p:nvCxnSpPr>
        <p:spPr bwMode="auto">
          <a:xfrm>
            <a:off x="7119202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9" name="Line 621"/>
          <p:cNvCxnSpPr/>
          <p:nvPr/>
        </p:nvCxnSpPr>
        <p:spPr bwMode="auto">
          <a:xfrm>
            <a:off x="7119202" y="902194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0" name="Line 622"/>
          <p:cNvCxnSpPr/>
          <p:nvPr/>
        </p:nvCxnSpPr>
        <p:spPr bwMode="auto">
          <a:xfrm flipV="1">
            <a:off x="8364158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" name="Line 624"/>
          <p:cNvCxnSpPr/>
          <p:nvPr/>
        </p:nvCxnSpPr>
        <p:spPr bwMode="auto">
          <a:xfrm>
            <a:off x="7741680" y="82830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3" name="Line 625"/>
          <p:cNvCxnSpPr/>
          <p:nvPr/>
        </p:nvCxnSpPr>
        <p:spPr bwMode="auto">
          <a:xfrm>
            <a:off x="7741680" y="1362784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4" name="Line 626"/>
          <p:cNvCxnSpPr/>
          <p:nvPr/>
        </p:nvCxnSpPr>
        <p:spPr bwMode="auto">
          <a:xfrm>
            <a:off x="7741680" y="1545049"/>
            <a:ext cx="0" cy="45812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5" name="Line 627"/>
          <p:cNvCxnSpPr/>
          <p:nvPr/>
        </p:nvCxnSpPr>
        <p:spPr bwMode="auto">
          <a:xfrm>
            <a:off x="7741680" y="2094308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6" name="Line 628"/>
          <p:cNvCxnSpPr/>
          <p:nvPr/>
        </p:nvCxnSpPr>
        <p:spPr bwMode="auto">
          <a:xfrm>
            <a:off x="7741680" y="227657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7" name="Line 650"/>
          <p:cNvCxnSpPr/>
          <p:nvPr/>
        </p:nvCxnSpPr>
        <p:spPr bwMode="auto">
          <a:xfrm flipV="1">
            <a:off x="8136547" y="901511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48" name="Freeform 547"/>
          <p:cNvSpPr>
            <a:spLocks/>
          </p:cNvSpPr>
          <p:nvPr/>
        </p:nvSpPr>
        <p:spPr bwMode="auto">
          <a:xfrm>
            <a:off x="8091690" y="1552101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49" name="Line 648"/>
          <p:cNvCxnSpPr/>
          <p:nvPr/>
        </p:nvCxnSpPr>
        <p:spPr bwMode="auto">
          <a:xfrm>
            <a:off x="8173205" y="2056012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0" name="Line 652"/>
          <p:cNvCxnSpPr/>
          <p:nvPr/>
        </p:nvCxnSpPr>
        <p:spPr bwMode="auto">
          <a:xfrm>
            <a:off x="8173205" y="1263094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1" name="Line 653"/>
          <p:cNvCxnSpPr/>
          <p:nvPr/>
        </p:nvCxnSpPr>
        <p:spPr bwMode="auto">
          <a:xfrm>
            <a:off x="7740929" y="2345019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2" name="Line 654"/>
          <p:cNvCxnSpPr/>
          <p:nvPr/>
        </p:nvCxnSpPr>
        <p:spPr bwMode="auto">
          <a:xfrm>
            <a:off x="8173205" y="1552101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" name="Line 656"/>
          <p:cNvCxnSpPr/>
          <p:nvPr/>
        </p:nvCxnSpPr>
        <p:spPr bwMode="auto">
          <a:xfrm flipH="1">
            <a:off x="8173205" y="2056012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54" name="Group 553"/>
          <p:cNvGrpSpPr/>
          <p:nvPr/>
        </p:nvGrpSpPr>
        <p:grpSpPr>
          <a:xfrm>
            <a:off x="8172050" y="1261288"/>
            <a:ext cx="377933" cy="1081926"/>
            <a:chOff x="6733069" y="865816"/>
            <a:chExt cx="377933" cy="1081926"/>
          </a:xfrm>
        </p:grpSpPr>
        <p:cxnSp>
          <p:nvCxnSpPr>
            <p:cNvPr id="555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6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7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8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9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0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1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2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563" name="Line 637"/>
          <p:cNvCxnSpPr/>
          <p:nvPr/>
        </p:nvCxnSpPr>
        <p:spPr bwMode="auto">
          <a:xfrm>
            <a:off x="6932706" y="1440671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4" name="Line 638"/>
          <p:cNvCxnSpPr/>
          <p:nvPr/>
        </p:nvCxnSpPr>
        <p:spPr bwMode="auto">
          <a:xfrm flipH="1">
            <a:off x="7280759" y="1679849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5" name="Line 661"/>
          <p:cNvCxnSpPr/>
          <p:nvPr/>
        </p:nvCxnSpPr>
        <p:spPr bwMode="auto">
          <a:xfrm>
            <a:off x="8389481" y="1437525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" name="Line 815"/>
          <p:cNvCxnSpPr/>
          <p:nvPr/>
        </p:nvCxnSpPr>
        <p:spPr bwMode="auto">
          <a:xfrm flipV="1">
            <a:off x="8530008" y="5035561"/>
            <a:ext cx="425916" cy="24522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6" name="Line 804"/>
          <p:cNvCxnSpPr/>
          <p:nvPr/>
        </p:nvCxnSpPr>
        <p:spPr bwMode="auto">
          <a:xfrm flipH="1" flipV="1">
            <a:off x="7909564" y="3209066"/>
            <a:ext cx="585957" cy="340732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7" name="Oval 226"/>
          <p:cNvSpPr/>
          <p:nvPr/>
        </p:nvSpPr>
        <p:spPr>
          <a:xfrm>
            <a:off x="7133521" y="2996329"/>
            <a:ext cx="1355186" cy="782136"/>
          </a:xfrm>
          <a:prstGeom prst="ellips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/>
          <p:cNvSpPr/>
          <p:nvPr/>
        </p:nvSpPr>
        <p:spPr>
          <a:xfrm>
            <a:off x="7358094" y="3129266"/>
            <a:ext cx="906039" cy="520134"/>
          </a:xfrm>
          <a:prstGeom prst="ellips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29" name="Group 228"/>
          <p:cNvGrpSpPr/>
          <p:nvPr/>
        </p:nvGrpSpPr>
        <p:grpSpPr>
          <a:xfrm>
            <a:off x="7177403" y="3076349"/>
            <a:ext cx="1161588" cy="663396"/>
            <a:chOff x="4883997" y="5998261"/>
            <a:chExt cx="1161588" cy="663396"/>
          </a:xfrm>
        </p:grpSpPr>
        <p:cxnSp>
          <p:nvCxnSpPr>
            <p:cNvPr id="230" name="Line 751"/>
            <p:cNvCxnSpPr/>
            <p:nvPr/>
          </p:nvCxnSpPr>
          <p:spPr bwMode="auto">
            <a:xfrm flipV="1">
              <a:off x="5007900" y="6550661"/>
              <a:ext cx="123903" cy="6969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1" name="Line 752"/>
            <p:cNvCxnSpPr/>
            <p:nvPr/>
          </p:nvCxnSpPr>
          <p:spPr bwMode="auto">
            <a:xfrm flipV="1">
              <a:off x="5173104" y="6504198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2" name="Line 753"/>
            <p:cNvCxnSpPr/>
            <p:nvPr/>
          </p:nvCxnSpPr>
          <p:spPr bwMode="auto">
            <a:xfrm flipV="1">
              <a:off x="5255705" y="6362226"/>
              <a:ext cx="209086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3" name="Line 754"/>
            <p:cNvCxnSpPr/>
            <p:nvPr/>
          </p:nvCxnSpPr>
          <p:spPr bwMode="auto">
            <a:xfrm flipV="1">
              <a:off x="5506092" y="6313181"/>
              <a:ext cx="41301" cy="258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4" name="Line 755"/>
            <p:cNvCxnSpPr/>
            <p:nvPr/>
          </p:nvCxnSpPr>
          <p:spPr bwMode="auto">
            <a:xfrm flipV="1">
              <a:off x="5588694" y="6173790"/>
              <a:ext cx="209086" cy="11615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5" name="Line 756"/>
            <p:cNvCxnSpPr/>
            <p:nvPr/>
          </p:nvCxnSpPr>
          <p:spPr bwMode="auto">
            <a:xfrm flipV="1">
              <a:off x="5839081" y="6127327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6" name="Line 757"/>
            <p:cNvCxnSpPr/>
            <p:nvPr/>
          </p:nvCxnSpPr>
          <p:spPr bwMode="auto">
            <a:xfrm flipV="1">
              <a:off x="5921682" y="6031818"/>
              <a:ext cx="123903" cy="6969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7" name="Line 758"/>
            <p:cNvCxnSpPr/>
            <p:nvPr/>
          </p:nvCxnSpPr>
          <p:spPr bwMode="auto">
            <a:xfrm flipV="1">
              <a:off x="5490604" y="6233160"/>
              <a:ext cx="0" cy="33815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8" name="Line 759"/>
            <p:cNvCxnSpPr/>
            <p:nvPr/>
          </p:nvCxnSpPr>
          <p:spPr bwMode="auto">
            <a:xfrm>
              <a:off x="4883997" y="5998261"/>
              <a:ext cx="180691" cy="1058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9" name="Line 760"/>
            <p:cNvCxnSpPr/>
            <p:nvPr/>
          </p:nvCxnSpPr>
          <p:spPr bwMode="auto">
            <a:xfrm>
              <a:off x="5105990" y="6127327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0" name="Line 761"/>
            <p:cNvCxnSpPr/>
            <p:nvPr/>
          </p:nvCxnSpPr>
          <p:spPr bwMode="auto">
            <a:xfrm>
              <a:off x="5188591" y="6176372"/>
              <a:ext cx="209086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1" name="Line 762"/>
            <p:cNvCxnSpPr/>
            <p:nvPr/>
          </p:nvCxnSpPr>
          <p:spPr bwMode="auto">
            <a:xfrm>
              <a:off x="5436397" y="6318343"/>
              <a:ext cx="43882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2" name="Line 763"/>
            <p:cNvCxnSpPr/>
            <p:nvPr/>
          </p:nvCxnSpPr>
          <p:spPr bwMode="auto">
            <a:xfrm>
              <a:off x="5521580" y="6367388"/>
              <a:ext cx="206505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3" name="Line 764"/>
            <p:cNvCxnSpPr/>
            <p:nvPr/>
          </p:nvCxnSpPr>
          <p:spPr bwMode="auto">
            <a:xfrm>
              <a:off x="5769385" y="6509360"/>
              <a:ext cx="41301" cy="258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4" name="Line 765"/>
            <p:cNvCxnSpPr/>
            <p:nvPr/>
          </p:nvCxnSpPr>
          <p:spPr bwMode="auto">
            <a:xfrm>
              <a:off x="5851987" y="6558405"/>
              <a:ext cx="180691" cy="1032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" name="Group 244"/>
          <p:cNvGrpSpPr/>
          <p:nvPr/>
        </p:nvGrpSpPr>
        <p:grpSpPr>
          <a:xfrm>
            <a:off x="6960574" y="4243100"/>
            <a:ext cx="493030" cy="591119"/>
            <a:chOff x="4667168" y="7165012"/>
            <a:chExt cx="493030" cy="591119"/>
          </a:xfrm>
        </p:grpSpPr>
        <p:cxnSp>
          <p:nvCxnSpPr>
            <p:cNvPr id="246" name="Line 766"/>
            <p:cNvCxnSpPr/>
            <p:nvPr/>
          </p:nvCxnSpPr>
          <p:spPr bwMode="auto">
            <a:xfrm flipV="1">
              <a:off x="4757513" y="7384423"/>
              <a:ext cx="273618" cy="157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7" name="Line 767"/>
            <p:cNvCxnSpPr/>
            <p:nvPr/>
          </p:nvCxnSpPr>
          <p:spPr bwMode="auto">
            <a:xfrm flipV="1">
              <a:off x="4920136" y="7531557"/>
              <a:ext cx="0" cy="2245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8" name="Line 768"/>
            <p:cNvCxnSpPr/>
            <p:nvPr/>
          </p:nvCxnSpPr>
          <p:spPr bwMode="auto">
            <a:xfrm flipV="1">
              <a:off x="4920136" y="7436049"/>
              <a:ext cx="0" cy="490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9" name="Line 769"/>
            <p:cNvCxnSpPr/>
            <p:nvPr/>
          </p:nvCxnSpPr>
          <p:spPr bwMode="auto">
            <a:xfrm flipV="1">
              <a:off x="4922717" y="7165012"/>
              <a:ext cx="0" cy="22199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0" name="Line 770"/>
            <p:cNvCxnSpPr/>
            <p:nvPr/>
          </p:nvCxnSpPr>
          <p:spPr bwMode="auto">
            <a:xfrm>
              <a:off x="4667168" y="7304402"/>
              <a:ext cx="493030" cy="2787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51" name="Line 771"/>
          <p:cNvCxnSpPr/>
          <p:nvPr/>
        </p:nvCxnSpPr>
        <p:spPr bwMode="auto">
          <a:xfrm flipV="1">
            <a:off x="8488707" y="3388688"/>
            <a:ext cx="0" cy="4620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2" name="Line 772"/>
          <p:cNvCxnSpPr/>
          <p:nvPr/>
        </p:nvCxnSpPr>
        <p:spPr bwMode="auto">
          <a:xfrm>
            <a:off x="7133521" y="3388688"/>
            <a:ext cx="0" cy="4620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3" name="Line 773"/>
          <p:cNvCxnSpPr/>
          <p:nvPr/>
        </p:nvCxnSpPr>
        <p:spPr bwMode="auto">
          <a:xfrm flipH="1">
            <a:off x="8264133" y="4315377"/>
            <a:ext cx="691790" cy="400102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4" name="Line 774"/>
          <p:cNvCxnSpPr/>
          <p:nvPr/>
        </p:nvCxnSpPr>
        <p:spPr bwMode="auto">
          <a:xfrm>
            <a:off x="8264133" y="4715479"/>
            <a:ext cx="265875" cy="56530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5" name="Line 775"/>
          <p:cNvCxnSpPr/>
          <p:nvPr/>
        </p:nvCxnSpPr>
        <p:spPr bwMode="auto">
          <a:xfrm flipH="1">
            <a:off x="8277040" y="5280785"/>
            <a:ext cx="252968" cy="144553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" name="Line 776"/>
          <p:cNvCxnSpPr/>
          <p:nvPr/>
        </p:nvCxnSpPr>
        <p:spPr bwMode="auto">
          <a:xfrm flipH="1" flipV="1">
            <a:off x="7876937" y="4581251"/>
            <a:ext cx="400102" cy="844087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7" name="Line 777"/>
          <p:cNvCxnSpPr/>
          <p:nvPr/>
        </p:nvCxnSpPr>
        <p:spPr bwMode="auto">
          <a:xfrm flipH="1">
            <a:off x="7876937" y="3889461"/>
            <a:ext cx="1197726" cy="6917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8" name="Line 778"/>
          <p:cNvCxnSpPr/>
          <p:nvPr/>
        </p:nvCxnSpPr>
        <p:spPr bwMode="auto">
          <a:xfrm flipH="1" flipV="1">
            <a:off x="9074664" y="3889461"/>
            <a:ext cx="400102" cy="844087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9" name="Line 779"/>
          <p:cNvCxnSpPr/>
          <p:nvPr/>
        </p:nvCxnSpPr>
        <p:spPr bwMode="auto">
          <a:xfrm flipH="1">
            <a:off x="9221798" y="4733548"/>
            <a:ext cx="252968" cy="14713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0" name="Line 780"/>
          <p:cNvCxnSpPr/>
          <p:nvPr/>
        </p:nvCxnSpPr>
        <p:spPr bwMode="auto">
          <a:xfrm flipH="1" flipV="1">
            <a:off x="8955923" y="4315377"/>
            <a:ext cx="265875" cy="565306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1" name="Line 781"/>
          <p:cNvCxnSpPr/>
          <p:nvPr/>
        </p:nvCxnSpPr>
        <p:spPr bwMode="auto">
          <a:xfrm>
            <a:off x="7745291" y="5427920"/>
            <a:ext cx="531749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2" name="Line 782"/>
          <p:cNvCxnSpPr/>
          <p:nvPr/>
        </p:nvCxnSpPr>
        <p:spPr bwMode="auto">
          <a:xfrm>
            <a:off x="7745291" y="5273041"/>
            <a:ext cx="0" cy="154878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3" name="Line 783"/>
          <p:cNvCxnSpPr/>
          <p:nvPr/>
        </p:nvCxnSpPr>
        <p:spPr bwMode="auto">
          <a:xfrm>
            <a:off x="6679211" y="4658690"/>
            <a:ext cx="1066080" cy="61435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4" name="Line 784"/>
          <p:cNvCxnSpPr/>
          <p:nvPr/>
        </p:nvCxnSpPr>
        <p:spPr bwMode="auto">
          <a:xfrm flipV="1">
            <a:off x="6679211" y="4658690"/>
            <a:ext cx="0" cy="152297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5" name="Line 785"/>
          <p:cNvCxnSpPr/>
          <p:nvPr/>
        </p:nvCxnSpPr>
        <p:spPr bwMode="auto">
          <a:xfrm>
            <a:off x="6147462" y="4503812"/>
            <a:ext cx="531749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" name="Line 786"/>
          <p:cNvCxnSpPr/>
          <p:nvPr/>
        </p:nvCxnSpPr>
        <p:spPr bwMode="auto">
          <a:xfrm>
            <a:off x="6147462" y="4196636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7" name="Line 787"/>
          <p:cNvCxnSpPr/>
          <p:nvPr/>
        </p:nvCxnSpPr>
        <p:spPr bwMode="auto">
          <a:xfrm flipH="1">
            <a:off x="6147462" y="3812022"/>
            <a:ext cx="397521" cy="38461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8" name="Line 788"/>
          <p:cNvCxnSpPr/>
          <p:nvPr/>
        </p:nvCxnSpPr>
        <p:spPr bwMode="auto">
          <a:xfrm flipH="1" flipV="1">
            <a:off x="6543142" y="3812022"/>
            <a:ext cx="1331954" cy="76922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9" name="Line 789"/>
          <p:cNvCxnSpPr/>
          <p:nvPr/>
        </p:nvCxnSpPr>
        <p:spPr bwMode="auto">
          <a:xfrm flipV="1">
            <a:off x="8277040" y="5425338"/>
            <a:ext cx="0" cy="309757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0" name="Freeform 269"/>
          <p:cNvSpPr>
            <a:spLocks/>
          </p:cNvSpPr>
          <p:nvPr/>
        </p:nvSpPr>
        <p:spPr bwMode="auto">
          <a:xfrm>
            <a:off x="7025106" y="4263750"/>
            <a:ext cx="374289" cy="480123"/>
          </a:xfrm>
          <a:custGeom>
            <a:avLst/>
            <a:gdLst>
              <a:gd name="T0" fmla="*/ 578 w 578"/>
              <a:gd name="T1" fmla="*/ 539 h 746"/>
              <a:gd name="T2" fmla="*/ 575 w 578"/>
              <a:gd name="T3" fmla="*/ 505 h 746"/>
              <a:gd name="T4" fmla="*/ 571 w 578"/>
              <a:gd name="T5" fmla="*/ 469 h 746"/>
              <a:gd name="T6" fmla="*/ 564 w 578"/>
              <a:gd name="T7" fmla="*/ 432 h 746"/>
              <a:gd name="T8" fmla="*/ 554 w 578"/>
              <a:gd name="T9" fmla="*/ 394 h 746"/>
              <a:gd name="T10" fmla="*/ 542 w 578"/>
              <a:gd name="T11" fmla="*/ 357 h 746"/>
              <a:gd name="T12" fmla="*/ 526 w 578"/>
              <a:gd name="T13" fmla="*/ 319 h 746"/>
              <a:gd name="T14" fmla="*/ 508 w 578"/>
              <a:gd name="T15" fmla="*/ 281 h 746"/>
              <a:gd name="T16" fmla="*/ 487 w 578"/>
              <a:gd name="T17" fmla="*/ 245 h 746"/>
              <a:gd name="T18" fmla="*/ 466 w 578"/>
              <a:gd name="T19" fmla="*/ 211 h 746"/>
              <a:gd name="T20" fmla="*/ 441 w 578"/>
              <a:gd name="T21" fmla="*/ 177 h 746"/>
              <a:gd name="T22" fmla="*/ 416 w 578"/>
              <a:gd name="T23" fmla="*/ 147 h 746"/>
              <a:gd name="T24" fmla="*/ 389 w 578"/>
              <a:gd name="T25" fmla="*/ 118 h 746"/>
              <a:gd name="T26" fmla="*/ 361 w 578"/>
              <a:gd name="T27" fmla="*/ 92 h 746"/>
              <a:gd name="T28" fmla="*/ 332 w 578"/>
              <a:gd name="T29" fmla="*/ 68 h 746"/>
              <a:gd name="T30" fmla="*/ 303 w 578"/>
              <a:gd name="T31" fmla="*/ 48 h 746"/>
              <a:gd name="T32" fmla="*/ 274 w 578"/>
              <a:gd name="T33" fmla="*/ 31 h 746"/>
              <a:gd name="T34" fmla="*/ 244 w 578"/>
              <a:gd name="T35" fmla="*/ 17 h 746"/>
              <a:gd name="T36" fmla="*/ 216 w 578"/>
              <a:gd name="T37" fmla="*/ 8 h 746"/>
              <a:gd name="T38" fmla="*/ 188 w 578"/>
              <a:gd name="T39" fmla="*/ 1 h 746"/>
              <a:gd name="T40" fmla="*/ 162 w 578"/>
              <a:gd name="T41" fmla="*/ 0 h 746"/>
              <a:gd name="T42" fmla="*/ 136 w 578"/>
              <a:gd name="T43" fmla="*/ 1 h 746"/>
              <a:gd name="T44" fmla="*/ 112 w 578"/>
              <a:gd name="T45" fmla="*/ 7 h 746"/>
              <a:gd name="T46" fmla="*/ 89 w 578"/>
              <a:gd name="T47" fmla="*/ 16 h 746"/>
              <a:gd name="T48" fmla="*/ 69 w 578"/>
              <a:gd name="T49" fmla="*/ 28 h 746"/>
              <a:gd name="T50" fmla="*/ 51 w 578"/>
              <a:gd name="T51" fmla="*/ 45 h 746"/>
              <a:gd name="T52" fmla="*/ 36 w 578"/>
              <a:gd name="T53" fmla="*/ 64 h 746"/>
              <a:gd name="T54" fmla="*/ 23 w 578"/>
              <a:gd name="T55" fmla="*/ 88 h 746"/>
              <a:gd name="T56" fmla="*/ 13 w 578"/>
              <a:gd name="T57" fmla="*/ 113 h 746"/>
              <a:gd name="T58" fmla="*/ 6 w 578"/>
              <a:gd name="T59" fmla="*/ 142 h 746"/>
              <a:gd name="T60" fmla="*/ 1 w 578"/>
              <a:gd name="T61" fmla="*/ 173 h 746"/>
              <a:gd name="T62" fmla="*/ 0 w 578"/>
              <a:gd name="T63" fmla="*/ 206 h 746"/>
              <a:gd name="T64" fmla="*/ 1 w 578"/>
              <a:gd name="T65" fmla="*/ 241 h 746"/>
              <a:gd name="T66" fmla="*/ 6 w 578"/>
              <a:gd name="T67" fmla="*/ 277 h 746"/>
              <a:gd name="T68" fmla="*/ 13 w 578"/>
              <a:gd name="T69" fmla="*/ 313 h 746"/>
              <a:gd name="T70" fmla="*/ 23 w 578"/>
              <a:gd name="T71" fmla="*/ 352 h 746"/>
              <a:gd name="T72" fmla="*/ 36 w 578"/>
              <a:gd name="T73" fmla="*/ 389 h 746"/>
              <a:gd name="T74" fmla="*/ 51 w 578"/>
              <a:gd name="T75" fmla="*/ 426 h 746"/>
              <a:gd name="T76" fmla="*/ 69 w 578"/>
              <a:gd name="T77" fmla="*/ 463 h 746"/>
              <a:gd name="T78" fmla="*/ 89 w 578"/>
              <a:gd name="T79" fmla="*/ 500 h 746"/>
              <a:gd name="T80" fmla="*/ 112 w 578"/>
              <a:gd name="T81" fmla="*/ 535 h 746"/>
              <a:gd name="T82" fmla="*/ 136 w 578"/>
              <a:gd name="T83" fmla="*/ 567 h 746"/>
              <a:gd name="T84" fmla="*/ 162 w 578"/>
              <a:gd name="T85" fmla="*/ 599 h 746"/>
              <a:gd name="T86" fmla="*/ 188 w 578"/>
              <a:gd name="T87" fmla="*/ 627 h 746"/>
              <a:gd name="T88" fmla="*/ 216 w 578"/>
              <a:gd name="T89" fmla="*/ 654 h 746"/>
              <a:gd name="T90" fmla="*/ 244 w 578"/>
              <a:gd name="T91" fmla="*/ 677 h 746"/>
              <a:gd name="T92" fmla="*/ 274 w 578"/>
              <a:gd name="T93" fmla="*/ 697 h 746"/>
              <a:gd name="T94" fmla="*/ 303 w 578"/>
              <a:gd name="T95" fmla="*/ 714 h 746"/>
              <a:gd name="T96" fmla="*/ 332 w 578"/>
              <a:gd name="T97" fmla="*/ 728 h 746"/>
              <a:gd name="T98" fmla="*/ 361 w 578"/>
              <a:gd name="T99" fmla="*/ 738 h 746"/>
              <a:gd name="T100" fmla="*/ 389 w 578"/>
              <a:gd name="T101" fmla="*/ 744 h 746"/>
              <a:gd name="T102" fmla="*/ 416 w 578"/>
              <a:gd name="T103" fmla="*/ 746 h 746"/>
              <a:gd name="T104" fmla="*/ 441 w 578"/>
              <a:gd name="T105" fmla="*/ 745 h 746"/>
              <a:gd name="T106" fmla="*/ 466 w 578"/>
              <a:gd name="T107" fmla="*/ 739 h 746"/>
              <a:gd name="T108" fmla="*/ 487 w 578"/>
              <a:gd name="T109" fmla="*/ 730 h 746"/>
              <a:gd name="T110" fmla="*/ 508 w 578"/>
              <a:gd name="T111" fmla="*/ 716 h 746"/>
              <a:gd name="T112" fmla="*/ 526 w 578"/>
              <a:gd name="T113" fmla="*/ 701 h 746"/>
              <a:gd name="T114" fmla="*/ 542 w 578"/>
              <a:gd name="T115" fmla="*/ 680 h 746"/>
              <a:gd name="T116" fmla="*/ 554 w 578"/>
              <a:gd name="T117" fmla="*/ 658 h 746"/>
              <a:gd name="T118" fmla="*/ 564 w 578"/>
              <a:gd name="T119" fmla="*/ 632 h 746"/>
              <a:gd name="T120" fmla="*/ 571 w 578"/>
              <a:gd name="T121" fmla="*/ 603 h 746"/>
              <a:gd name="T122" fmla="*/ 575 w 578"/>
              <a:gd name="T123" fmla="*/ 573 h 746"/>
              <a:gd name="T124" fmla="*/ 578 w 578"/>
              <a:gd name="T125" fmla="*/ 539 h 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78" h="746">
                <a:moveTo>
                  <a:pt x="578" y="539"/>
                </a:moveTo>
                <a:lnTo>
                  <a:pt x="575" y="505"/>
                </a:lnTo>
                <a:lnTo>
                  <a:pt x="571" y="469"/>
                </a:lnTo>
                <a:lnTo>
                  <a:pt x="564" y="432"/>
                </a:lnTo>
                <a:lnTo>
                  <a:pt x="554" y="394"/>
                </a:lnTo>
                <a:lnTo>
                  <a:pt x="542" y="357"/>
                </a:lnTo>
                <a:lnTo>
                  <a:pt x="526" y="319"/>
                </a:lnTo>
                <a:lnTo>
                  <a:pt x="508" y="281"/>
                </a:lnTo>
                <a:lnTo>
                  <a:pt x="487" y="245"/>
                </a:lnTo>
                <a:lnTo>
                  <a:pt x="466" y="211"/>
                </a:lnTo>
                <a:lnTo>
                  <a:pt x="441" y="177"/>
                </a:lnTo>
                <a:lnTo>
                  <a:pt x="416" y="147"/>
                </a:lnTo>
                <a:lnTo>
                  <a:pt x="389" y="118"/>
                </a:lnTo>
                <a:lnTo>
                  <a:pt x="361" y="92"/>
                </a:lnTo>
                <a:lnTo>
                  <a:pt x="332" y="68"/>
                </a:lnTo>
                <a:lnTo>
                  <a:pt x="303" y="48"/>
                </a:lnTo>
                <a:lnTo>
                  <a:pt x="274" y="31"/>
                </a:lnTo>
                <a:lnTo>
                  <a:pt x="244" y="17"/>
                </a:lnTo>
                <a:lnTo>
                  <a:pt x="216" y="8"/>
                </a:lnTo>
                <a:lnTo>
                  <a:pt x="188" y="1"/>
                </a:lnTo>
                <a:lnTo>
                  <a:pt x="162" y="0"/>
                </a:lnTo>
                <a:lnTo>
                  <a:pt x="136" y="1"/>
                </a:lnTo>
                <a:lnTo>
                  <a:pt x="112" y="7"/>
                </a:lnTo>
                <a:lnTo>
                  <a:pt x="89" y="16"/>
                </a:lnTo>
                <a:lnTo>
                  <a:pt x="69" y="28"/>
                </a:lnTo>
                <a:lnTo>
                  <a:pt x="51" y="45"/>
                </a:lnTo>
                <a:lnTo>
                  <a:pt x="36" y="64"/>
                </a:lnTo>
                <a:lnTo>
                  <a:pt x="23" y="88"/>
                </a:lnTo>
                <a:lnTo>
                  <a:pt x="13" y="113"/>
                </a:lnTo>
                <a:lnTo>
                  <a:pt x="6" y="142"/>
                </a:lnTo>
                <a:lnTo>
                  <a:pt x="1" y="173"/>
                </a:lnTo>
                <a:lnTo>
                  <a:pt x="0" y="206"/>
                </a:lnTo>
                <a:lnTo>
                  <a:pt x="1" y="241"/>
                </a:lnTo>
                <a:lnTo>
                  <a:pt x="6" y="277"/>
                </a:lnTo>
                <a:lnTo>
                  <a:pt x="13" y="313"/>
                </a:lnTo>
                <a:lnTo>
                  <a:pt x="23" y="352"/>
                </a:lnTo>
                <a:lnTo>
                  <a:pt x="36" y="389"/>
                </a:lnTo>
                <a:lnTo>
                  <a:pt x="51" y="426"/>
                </a:lnTo>
                <a:lnTo>
                  <a:pt x="69" y="463"/>
                </a:lnTo>
                <a:lnTo>
                  <a:pt x="89" y="500"/>
                </a:lnTo>
                <a:lnTo>
                  <a:pt x="112" y="535"/>
                </a:lnTo>
                <a:lnTo>
                  <a:pt x="136" y="567"/>
                </a:lnTo>
                <a:lnTo>
                  <a:pt x="162" y="599"/>
                </a:lnTo>
                <a:lnTo>
                  <a:pt x="188" y="627"/>
                </a:lnTo>
                <a:lnTo>
                  <a:pt x="216" y="654"/>
                </a:lnTo>
                <a:lnTo>
                  <a:pt x="244" y="677"/>
                </a:lnTo>
                <a:lnTo>
                  <a:pt x="274" y="697"/>
                </a:lnTo>
                <a:lnTo>
                  <a:pt x="303" y="714"/>
                </a:lnTo>
                <a:lnTo>
                  <a:pt x="332" y="728"/>
                </a:lnTo>
                <a:lnTo>
                  <a:pt x="361" y="738"/>
                </a:lnTo>
                <a:lnTo>
                  <a:pt x="389" y="744"/>
                </a:lnTo>
                <a:lnTo>
                  <a:pt x="416" y="746"/>
                </a:lnTo>
                <a:lnTo>
                  <a:pt x="441" y="745"/>
                </a:lnTo>
                <a:lnTo>
                  <a:pt x="466" y="739"/>
                </a:lnTo>
                <a:lnTo>
                  <a:pt x="487" y="730"/>
                </a:lnTo>
                <a:lnTo>
                  <a:pt x="508" y="716"/>
                </a:lnTo>
                <a:lnTo>
                  <a:pt x="526" y="701"/>
                </a:lnTo>
                <a:lnTo>
                  <a:pt x="542" y="680"/>
                </a:lnTo>
                <a:lnTo>
                  <a:pt x="554" y="658"/>
                </a:lnTo>
                <a:lnTo>
                  <a:pt x="564" y="632"/>
                </a:lnTo>
                <a:lnTo>
                  <a:pt x="571" y="603"/>
                </a:lnTo>
                <a:lnTo>
                  <a:pt x="575" y="573"/>
                </a:lnTo>
                <a:lnTo>
                  <a:pt x="578" y="539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71" name="Freeform 270"/>
          <p:cNvSpPr>
            <a:spLocks/>
          </p:cNvSpPr>
          <p:nvPr/>
        </p:nvSpPr>
        <p:spPr bwMode="auto">
          <a:xfrm>
            <a:off x="7332282" y="3850741"/>
            <a:ext cx="1156425" cy="389777"/>
          </a:xfrm>
          <a:custGeom>
            <a:avLst/>
            <a:gdLst>
              <a:gd name="T0" fmla="*/ 0 w 1793"/>
              <a:gd name="T1" fmla="*/ 430 h 607"/>
              <a:gd name="T2" fmla="*/ 48 w 1793"/>
              <a:gd name="T3" fmla="*/ 456 h 607"/>
              <a:gd name="T4" fmla="*/ 99 w 1793"/>
              <a:gd name="T5" fmla="*/ 480 h 607"/>
              <a:gd name="T6" fmla="*/ 152 w 1793"/>
              <a:gd name="T7" fmla="*/ 502 h 607"/>
              <a:gd name="T8" fmla="*/ 208 w 1793"/>
              <a:gd name="T9" fmla="*/ 522 h 607"/>
              <a:gd name="T10" fmla="*/ 266 w 1793"/>
              <a:gd name="T11" fmla="*/ 542 h 607"/>
              <a:gd name="T12" fmla="*/ 325 w 1793"/>
              <a:gd name="T13" fmla="*/ 557 h 607"/>
              <a:gd name="T14" fmla="*/ 387 w 1793"/>
              <a:gd name="T15" fmla="*/ 571 h 607"/>
              <a:gd name="T16" fmla="*/ 449 w 1793"/>
              <a:gd name="T17" fmla="*/ 583 h 607"/>
              <a:gd name="T18" fmla="*/ 514 w 1793"/>
              <a:gd name="T19" fmla="*/ 592 h 607"/>
              <a:gd name="T20" fmla="*/ 578 w 1793"/>
              <a:gd name="T21" fmla="*/ 600 h 607"/>
              <a:gd name="T22" fmla="*/ 644 w 1793"/>
              <a:gd name="T23" fmla="*/ 605 h 607"/>
              <a:gd name="T24" fmla="*/ 709 w 1793"/>
              <a:gd name="T25" fmla="*/ 607 h 607"/>
              <a:gd name="T26" fmla="*/ 776 w 1793"/>
              <a:gd name="T27" fmla="*/ 607 h 607"/>
              <a:gd name="T28" fmla="*/ 842 w 1793"/>
              <a:gd name="T29" fmla="*/ 605 h 607"/>
              <a:gd name="T30" fmla="*/ 907 w 1793"/>
              <a:gd name="T31" fmla="*/ 600 h 607"/>
              <a:gd name="T32" fmla="*/ 972 w 1793"/>
              <a:gd name="T33" fmla="*/ 592 h 607"/>
              <a:gd name="T34" fmla="*/ 1036 w 1793"/>
              <a:gd name="T35" fmla="*/ 583 h 607"/>
              <a:gd name="T36" fmla="*/ 1098 w 1793"/>
              <a:gd name="T37" fmla="*/ 571 h 607"/>
              <a:gd name="T38" fmla="*/ 1159 w 1793"/>
              <a:gd name="T39" fmla="*/ 557 h 607"/>
              <a:gd name="T40" fmla="*/ 1219 w 1793"/>
              <a:gd name="T41" fmla="*/ 542 h 607"/>
              <a:gd name="T42" fmla="*/ 1277 w 1793"/>
              <a:gd name="T43" fmla="*/ 522 h 607"/>
              <a:gd name="T44" fmla="*/ 1333 w 1793"/>
              <a:gd name="T45" fmla="*/ 502 h 607"/>
              <a:gd name="T46" fmla="*/ 1386 w 1793"/>
              <a:gd name="T47" fmla="*/ 480 h 607"/>
              <a:gd name="T48" fmla="*/ 1437 w 1793"/>
              <a:gd name="T49" fmla="*/ 456 h 607"/>
              <a:gd name="T50" fmla="*/ 1486 w 1793"/>
              <a:gd name="T51" fmla="*/ 430 h 607"/>
              <a:gd name="T52" fmla="*/ 1530 w 1793"/>
              <a:gd name="T53" fmla="*/ 402 h 607"/>
              <a:gd name="T54" fmla="*/ 1573 w 1793"/>
              <a:gd name="T55" fmla="*/ 372 h 607"/>
              <a:gd name="T56" fmla="*/ 1611 w 1793"/>
              <a:gd name="T57" fmla="*/ 342 h 607"/>
              <a:gd name="T58" fmla="*/ 1646 w 1793"/>
              <a:gd name="T59" fmla="*/ 310 h 607"/>
              <a:gd name="T60" fmla="*/ 1678 w 1793"/>
              <a:gd name="T61" fmla="*/ 276 h 607"/>
              <a:gd name="T62" fmla="*/ 1706 w 1793"/>
              <a:gd name="T63" fmla="*/ 241 h 607"/>
              <a:gd name="T64" fmla="*/ 1731 w 1793"/>
              <a:gd name="T65" fmla="*/ 206 h 607"/>
              <a:gd name="T66" fmla="*/ 1751 w 1793"/>
              <a:gd name="T67" fmla="*/ 170 h 607"/>
              <a:gd name="T68" fmla="*/ 1767 w 1793"/>
              <a:gd name="T69" fmla="*/ 133 h 607"/>
              <a:gd name="T70" fmla="*/ 1780 w 1793"/>
              <a:gd name="T71" fmla="*/ 95 h 607"/>
              <a:gd name="T72" fmla="*/ 1789 w 1793"/>
              <a:gd name="T73" fmla="*/ 58 h 607"/>
              <a:gd name="T74" fmla="*/ 1792 w 1793"/>
              <a:gd name="T75" fmla="*/ 20 h 607"/>
              <a:gd name="T76" fmla="*/ 1793 w 1793"/>
              <a:gd name="T77" fmla="*/ 0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93" h="607">
                <a:moveTo>
                  <a:pt x="0" y="430"/>
                </a:moveTo>
                <a:lnTo>
                  <a:pt x="48" y="456"/>
                </a:lnTo>
                <a:lnTo>
                  <a:pt x="99" y="480"/>
                </a:lnTo>
                <a:lnTo>
                  <a:pt x="152" y="502"/>
                </a:lnTo>
                <a:lnTo>
                  <a:pt x="208" y="522"/>
                </a:lnTo>
                <a:lnTo>
                  <a:pt x="266" y="542"/>
                </a:lnTo>
                <a:lnTo>
                  <a:pt x="325" y="557"/>
                </a:lnTo>
                <a:lnTo>
                  <a:pt x="387" y="571"/>
                </a:lnTo>
                <a:lnTo>
                  <a:pt x="449" y="583"/>
                </a:lnTo>
                <a:lnTo>
                  <a:pt x="514" y="592"/>
                </a:lnTo>
                <a:lnTo>
                  <a:pt x="578" y="600"/>
                </a:lnTo>
                <a:lnTo>
                  <a:pt x="644" y="605"/>
                </a:lnTo>
                <a:lnTo>
                  <a:pt x="709" y="607"/>
                </a:lnTo>
                <a:lnTo>
                  <a:pt x="776" y="607"/>
                </a:lnTo>
                <a:lnTo>
                  <a:pt x="842" y="605"/>
                </a:lnTo>
                <a:lnTo>
                  <a:pt x="907" y="600"/>
                </a:lnTo>
                <a:lnTo>
                  <a:pt x="972" y="592"/>
                </a:lnTo>
                <a:lnTo>
                  <a:pt x="1036" y="583"/>
                </a:lnTo>
                <a:lnTo>
                  <a:pt x="1098" y="571"/>
                </a:lnTo>
                <a:lnTo>
                  <a:pt x="1159" y="557"/>
                </a:lnTo>
                <a:lnTo>
                  <a:pt x="1219" y="542"/>
                </a:lnTo>
                <a:lnTo>
                  <a:pt x="1277" y="522"/>
                </a:lnTo>
                <a:lnTo>
                  <a:pt x="1333" y="502"/>
                </a:lnTo>
                <a:lnTo>
                  <a:pt x="1386" y="480"/>
                </a:lnTo>
                <a:lnTo>
                  <a:pt x="1437" y="456"/>
                </a:lnTo>
                <a:lnTo>
                  <a:pt x="1486" y="430"/>
                </a:lnTo>
                <a:lnTo>
                  <a:pt x="1530" y="402"/>
                </a:lnTo>
                <a:lnTo>
                  <a:pt x="1573" y="372"/>
                </a:lnTo>
                <a:lnTo>
                  <a:pt x="1611" y="342"/>
                </a:lnTo>
                <a:lnTo>
                  <a:pt x="1646" y="310"/>
                </a:lnTo>
                <a:lnTo>
                  <a:pt x="1678" y="276"/>
                </a:lnTo>
                <a:lnTo>
                  <a:pt x="1706" y="241"/>
                </a:lnTo>
                <a:lnTo>
                  <a:pt x="1731" y="206"/>
                </a:lnTo>
                <a:lnTo>
                  <a:pt x="1751" y="170"/>
                </a:lnTo>
                <a:lnTo>
                  <a:pt x="1767" y="133"/>
                </a:lnTo>
                <a:lnTo>
                  <a:pt x="1780" y="95"/>
                </a:lnTo>
                <a:lnTo>
                  <a:pt x="1789" y="58"/>
                </a:lnTo>
                <a:lnTo>
                  <a:pt x="1792" y="20"/>
                </a:lnTo>
                <a:lnTo>
                  <a:pt x="1793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72" name="Freeform 271"/>
          <p:cNvSpPr>
            <a:spLocks/>
          </p:cNvSpPr>
          <p:nvPr/>
        </p:nvSpPr>
        <p:spPr bwMode="auto">
          <a:xfrm>
            <a:off x="7133521" y="3850741"/>
            <a:ext cx="198761" cy="276200"/>
          </a:xfrm>
          <a:custGeom>
            <a:avLst/>
            <a:gdLst>
              <a:gd name="T0" fmla="*/ 0 w 308"/>
              <a:gd name="T1" fmla="*/ 0 h 430"/>
              <a:gd name="T2" fmla="*/ 6 w 308"/>
              <a:gd name="T3" fmla="*/ 38 h 430"/>
              <a:gd name="T4" fmla="*/ 13 w 308"/>
              <a:gd name="T5" fmla="*/ 73 h 430"/>
              <a:gd name="T6" fmla="*/ 23 w 308"/>
              <a:gd name="T7" fmla="*/ 109 h 430"/>
              <a:gd name="T8" fmla="*/ 35 w 308"/>
              <a:gd name="T9" fmla="*/ 144 h 430"/>
              <a:gd name="T10" fmla="*/ 50 w 308"/>
              <a:gd name="T11" fmla="*/ 177 h 430"/>
              <a:gd name="T12" fmla="*/ 67 w 308"/>
              <a:gd name="T13" fmla="*/ 209 h 430"/>
              <a:gd name="T14" fmla="*/ 86 w 308"/>
              <a:gd name="T15" fmla="*/ 241 h 430"/>
              <a:gd name="T16" fmla="*/ 108 w 308"/>
              <a:gd name="T17" fmla="*/ 272 h 430"/>
              <a:gd name="T18" fmla="*/ 131 w 308"/>
              <a:gd name="T19" fmla="*/ 300 h 430"/>
              <a:gd name="T20" fmla="*/ 156 w 308"/>
              <a:gd name="T21" fmla="*/ 326 h 430"/>
              <a:gd name="T22" fmla="*/ 185 w 308"/>
              <a:gd name="T23" fmla="*/ 351 h 430"/>
              <a:gd name="T24" fmla="*/ 213 w 308"/>
              <a:gd name="T25" fmla="*/ 374 h 430"/>
              <a:gd name="T26" fmla="*/ 243 w 308"/>
              <a:gd name="T27" fmla="*/ 395 h 430"/>
              <a:gd name="T28" fmla="*/ 275 w 308"/>
              <a:gd name="T29" fmla="*/ 413 h 430"/>
              <a:gd name="T30" fmla="*/ 308 w 308"/>
              <a:gd name="T31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08" h="430">
                <a:moveTo>
                  <a:pt x="0" y="0"/>
                </a:moveTo>
                <a:lnTo>
                  <a:pt x="6" y="38"/>
                </a:lnTo>
                <a:lnTo>
                  <a:pt x="13" y="73"/>
                </a:lnTo>
                <a:lnTo>
                  <a:pt x="23" y="109"/>
                </a:lnTo>
                <a:lnTo>
                  <a:pt x="35" y="144"/>
                </a:lnTo>
                <a:lnTo>
                  <a:pt x="50" y="177"/>
                </a:lnTo>
                <a:lnTo>
                  <a:pt x="67" y="209"/>
                </a:lnTo>
                <a:lnTo>
                  <a:pt x="86" y="241"/>
                </a:lnTo>
                <a:lnTo>
                  <a:pt x="108" y="272"/>
                </a:lnTo>
                <a:lnTo>
                  <a:pt x="131" y="300"/>
                </a:lnTo>
                <a:lnTo>
                  <a:pt x="156" y="326"/>
                </a:lnTo>
                <a:lnTo>
                  <a:pt x="185" y="351"/>
                </a:lnTo>
                <a:lnTo>
                  <a:pt x="213" y="374"/>
                </a:lnTo>
                <a:lnTo>
                  <a:pt x="243" y="395"/>
                </a:lnTo>
                <a:lnTo>
                  <a:pt x="275" y="413"/>
                </a:lnTo>
                <a:lnTo>
                  <a:pt x="308" y="43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73" name="Line 793"/>
          <p:cNvCxnSpPr/>
          <p:nvPr/>
        </p:nvCxnSpPr>
        <p:spPr bwMode="auto">
          <a:xfrm>
            <a:off x="7484579" y="3732001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4" name="Freeform 273"/>
          <p:cNvSpPr>
            <a:spLocks/>
          </p:cNvSpPr>
          <p:nvPr/>
        </p:nvSpPr>
        <p:spPr bwMode="auto">
          <a:xfrm>
            <a:off x="7484579" y="3200252"/>
            <a:ext cx="1004128" cy="578213"/>
          </a:xfrm>
          <a:custGeom>
            <a:avLst/>
            <a:gdLst>
              <a:gd name="T0" fmla="*/ 0 w 1557"/>
              <a:gd name="T1" fmla="*/ 825 h 900"/>
              <a:gd name="T2" fmla="*/ 59 w 1557"/>
              <a:gd name="T3" fmla="*/ 842 h 900"/>
              <a:gd name="T4" fmla="*/ 119 w 1557"/>
              <a:gd name="T5" fmla="*/ 857 h 900"/>
              <a:gd name="T6" fmla="*/ 181 w 1557"/>
              <a:gd name="T7" fmla="*/ 871 h 900"/>
              <a:gd name="T8" fmla="*/ 244 w 1557"/>
              <a:gd name="T9" fmla="*/ 881 h 900"/>
              <a:gd name="T10" fmla="*/ 308 w 1557"/>
              <a:gd name="T11" fmla="*/ 890 h 900"/>
              <a:gd name="T12" fmla="*/ 374 w 1557"/>
              <a:gd name="T13" fmla="*/ 895 h 900"/>
              <a:gd name="T14" fmla="*/ 439 w 1557"/>
              <a:gd name="T15" fmla="*/ 899 h 900"/>
              <a:gd name="T16" fmla="*/ 506 w 1557"/>
              <a:gd name="T17" fmla="*/ 900 h 900"/>
              <a:gd name="T18" fmla="*/ 572 w 1557"/>
              <a:gd name="T19" fmla="*/ 899 h 900"/>
              <a:gd name="T20" fmla="*/ 637 w 1557"/>
              <a:gd name="T21" fmla="*/ 895 h 900"/>
              <a:gd name="T22" fmla="*/ 703 w 1557"/>
              <a:gd name="T23" fmla="*/ 890 h 900"/>
              <a:gd name="T24" fmla="*/ 767 w 1557"/>
              <a:gd name="T25" fmla="*/ 881 h 900"/>
              <a:gd name="T26" fmla="*/ 830 w 1557"/>
              <a:gd name="T27" fmla="*/ 871 h 900"/>
              <a:gd name="T28" fmla="*/ 893 w 1557"/>
              <a:gd name="T29" fmla="*/ 858 h 900"/>
              <a:gd name="T30" fmla="*/ 954 w 1557"/>
              <a:gd name="T31" fmla="*/ 842 h 900"/>
              <a:gd name="T32" fmla="*/ 1012 w 1557"/>
              <a:gd name="T33" fmla="*/ 825 h 900"/>
              <a:gd name="T34" fmla="*/ 1069 w 1557"/>
              <a:gd name="T35" fmla="*/ 806 h 900"/>
              <a:gd name="T36" fmla="*/ 1124 w 1557"/>
              <a:gd name="T37" fmla="*/ 785 h 900"/>
              <a:gd name="T38" fmla="*/ 1176 w 1557"/>
              <a:gd name="T39" fmla="*/ 761 h 900"/>
              <a:gd name="T40" fmla="*/ 1226 w 1557"/>
              <a:gd name="T41" fmla="*/ 736 h 900"/>
              <a:gd name="T42" fmla="*/ 1272 w 1557"/>
              <a:gd name="T43" fmla="*/ 709 h 900"/>
              <a:gd name="T44" fmla="*/ 1315 w 1557"/>
              <a:gd name="T45" fmla="*/ 681 h 900"/>
              <a:gd name="T46" fmla="*/ 1356 w 1557"/>
              <a:gd name="T47" fmla="*/ 650 h 900"/>
              <a:gd name="T48" fmla="*/ 1393 w 1557"/>
              <a:gd name="T49" fmla="*/ 619 h 900"/>
              <a:gd name="T50" fmla="*/ 1427 w 1557"/>
              <a:gd name="T51" fmla="*/ 586 h 900"/>
              <a:gd name="T52" fmla="*/ 1456 w 1557"/>
              <a:gd name="T53" fmla="*/ 552 h 900"/>
              <a:gd name="T54" fmla="*/ 1484 w 1557"/>
              <a:gd name="T55" fmla="*/ 517 h 900"/>
              <a:gd name="T56" fmla="*/ 1505 w 1557"/>
              <a:gd name="T57" fmla="*/ 481 h 900"/>
              <a:gd name="T58" fmla="*/ 1524 w 1557"/>
              <a:gd name="T59" fmla="*/ 445 h 900"/>
              <a:gd name="T60" fmla="*/ 1538 w 1557"/>
              <a:gd name="T61" fmla="*/ 407 h 900"/>
              <a:gd name="T62" fmla="*/ 1548 w 1557"/>
              <a:gd name="T63" fmla="*/ 369 h 900"/>
              <a:gd name="T64" fmla="*/ 1555 w 1557"/>
              <a:gd name="T65" fmla="*/ 332 h 900"/>
              <a:gd name="T66" fmla="*/ 1557 w 1557"/>
              <a:gd name="T67" fmla="*/ 293 h 900"/>
              <a:gd name="T68" fmla="*/ 1555 w 1557"/>
              <a:gd name="T69" fmla="*/ 255 h 900"/>
              <a:gd name="T70" fmla="*/ 1548 w 1557"/>
              <a:gd name="T71" fmla="*/ 217 h 900"/>
              <a:gd name="T72" fmla="*/ 1538 w 1557"/>
              <a:gd name="T73" fmla="*/ 179 h 900"/>
              <a:gd name="T74" fmla="*/ 1523 w 1557"/>
              <a:gd name="T75" fmla="*/ 142 h 900"/>
              <a:gd name="T76" fmla="*/ 1505 w 1557"/>
              <a:gd name="T77" fmla="*/ 106 h 900"/>
              <a:gd name="T78" fmla="*/ 1482 w 1557"/>
              <a:gd name="T79" fmla="*/ 69 h 900"/>
              <a:gd name="T80" fmla="*/ 1456 w 1557"/>
              <a:gd name="T81" fmla="*/ 34 h 900"/>
              <a:gd name="T82" fmla="*/ 1426 w 1557"/>
              <a:gd name="T83" fmla="*/ 0 h 9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57" h="900">
                <a:moveTo>
                  <a:pt x="0" y="825"/>
                </a:moveTo>
                <a:lnTo>
                  <a:pt x="59" y="842"/>
                </a:lnTo>
                <a:lnTo>
                  <a:pt x="119" y="857"/>
                </a:lnTo>
                <a:lnTo>
                  <a:pt x="181" y="871"/>
                </a:lnTo>
                <a:lnTo>
                  <a:pt x="244" y="881"/>
                </a:lnTo>
                <a:lnTo>
                  <a:pt x="308" y="890"/>
                </a:lnTo>
                <a:lnTo>
                  <a:pt x="374" y="895"/>
                </a:lnTo>
                <a:lnTo>
                  <a:pt x="439" y="899"/>
                </a:lnTo>
                <a:lnTo>
                  <a:pt x="506" y="900"/>
                </a:lnTo>
                <a:lnTo>
                  <a:pt x="572" y="899"/>
                </a:lnTo>
                <a:lnTo>
                  <a:pt x="637" y="895"/>
                </a:lnTo>
                <a:lnTo>
                  <a:pt x="703" y="890"/>
                </a:lnTo>
                <a:lnTo>
                  <a:pt x="767" y="881"/>
                </a:lnTo>
                <a:lnTo>
                  <a:pt x="830" y="871"/>
                </a:lnTo>
                <a:lnTo>
                  <a:pt x="893" y="858"/>
                </a:lnTo>
                <a:lnTo>
                  <a:pt x="954" y="842"/>
                </a:lnTo>
                <a:lnTo>
                  <a:pt x="1012" y="825"/>
                </a:lnTo>
                <a:lnTo>
                  <a:pt x="1069" y="806"/>
                </a:lnTo>
                <a:lnTo>
                  <a:pt x="1124" y="785"/>
                </a:lnTo>
                <a:lnTo>
                  <a:pt x="1176" y="761"/>
                </a:lnTo>
                <a:lnTo>
                  <a:pt x="1226" y="736"/>
                </a:lnTo>
                <a:lnTo>
                  <a:pt x="1272" y="709"/>
                </a:lnTo>
                <a:lnTo>
                  <a:pt x="1315" y="681"/>
                </a:lnTo>
                <a:lnTo>
                  <a:pt x="1356" y="650"/>
                </a:lnTo>
                <a:lnTo>
                  <a:pt x="1393" y="619"/>
                </a:lnTo>
                <a:lnTo>
                  <a:pt x="1427" y="586"/>
                </a:lnTo>
                <a:lnTo>
                  <a:pt x="1456" y="552"/>
                </a:lnTo>
                <a:lnTo>
                  <a:pt x="1484" y="517"/>
                </a:lnTo>
                <a:lnTo>
                  <a:pt x="1505" y="481"/>
                </a:lnTo>
                <a:lnTo>
                  <a:pt x="1524" y="445"/>
                </a:lnTo>
                <a:lnTo>
                  <a:pt x="1538" y="407"/>
                </a:lnTo>
                <a:lnTo>
                  <a:pt x="1548" y="369"/>
                </a:lnTo>
                <a:lnTo>
                  <a:pt x="1555" y="332"/>
                </a:lnTo>
                <a:lnTo>
                  <a:pt x="1557" y="293"/>
                </a:lnTo>
                <a:lnTo>
                  <a:pt x="1555" y="255"/>
                </a:lnTo>
                <a:lnTo>
                  <a:pt x="1548" y="217"/>
                </a:lnTo>
                <a:lnTo>
                  <a:pt x="1538" y="179"/>
                </a:lnTo>
                <a:lnTo>
                  <a:pt x="1523" y="142"/>
                </a:lnTo>
                <a:lnTo>
                  <a:pt x="1505" y="106"/>
                </a:lnTo>
                <a:lnTo>
                  <a:pt x="1482" y="69"/>
                </a:lnTo>
                <a:lnTo>
                  <a:pt x="1456" y="34"/>
                </a:lnTo>
                <a:lnTo>
                  <a:pt x="1426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75" name="Freeform 274"/>
          <p:cNvSpPr>
            <a:spLocks/>
          </p:cNvSpPr>
          <p:nvPr/>
        </p:nvSpPr>
        <p:spPr bwMode="auto">
          <a:xfrm>
            <a:off x="8137649" y="3352549"/>
            <a:ext cx="95508" cy="38720"/>
          </a:xfrm>
          <a:custGeom>
            <a:avLst/>
            <a:gdLst>
              <a:gd name="T0" fmla="*/ 149 w 149"/>
              <a:gd name="T1" fmla="*/ 58 h 58"/>
              <a:gd name="T2" fmla="*/ 100 w 149"/>
              <a:gd name="T3" fmla="*/ 36 h 58"/>
              <a:gd name="T4" fmla="*/ 50 w 149"/>
              <a:gd name="T5" fmla="*/ 17 h 58"/>
              <a:gd name="T6" fmla="*/ 0 w 149"/>
              <a:gd name="T7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" h="58">
                <a:moveTo>
                  <a:pt x="149" y="58"/>
                </a:moveTo>
                <a:lnTo>
                  <a:pt x="100" y="36"/>
                </a:lnTo>
                <a:lnTo>
                  <a:pt x="50" y="17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76" name="Line 796"/>
          <p:cNvCxnSpPr/>
          <p:nvPr/>
        </p:nvCxnSpPr>
        <p:spPr bwMode="auto">
          <a:xfrm>
            <a:off x="8137649" y="3045374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7" name="Freeform 276"/>
          <p:cNvSpPr>
            <a:spLocks/>
          </p:cNvSpPr>
          <p:nvPr/>
        </p:nvSpPr>
        <p:spPr bwMode="auto">
          <a:xfrm>
            <a:off x="7133521" y="2996329"/>
            <a:ext cx="1004128" cy="580794"/>
          </a:xfrm>
          <a:custGeom>
            <a:avLst/>
            <a:gdLst>
              <a:gd name="T0" fmla="*/ 1558 w 1558"/>
              <a:gd name="T1" fmla="*/ 76 h 901"/>
              <a:gd name="T2" fmla="*/ 1499 w 1558"/>
              <a:gd name="T3" fmla="*/ 59 h 901"/>
              <a:gd name="T4" fmla="*/ 1438 w 1558"/>
              <a:gd name="T5" fmla="*/ 43 h 901"/>
              <a:gd name="T6" fmla="*/ 1377 w 1558"/>
              <a:gd name="T7" fmla="*/ 31 h 901"/>
              <a:gd name="T8" fmla="*/ 1312 w 1558"/>
              <a:gd name="T9" fmla="*/ 20 h 901"/>
              <a:gd name="T10" fmla="*/ 1248 w 1558"/>
              <a:gd name="T11" fmla="*/ 12 h 901"/>
              <a:gd name="T12" fmla="*/ 1183 w 1558"/>
              <a:gd name="T13" fmla="*/ 6 h 901"/>
              <a:gd name="T14" fmla="*/ 1118 w 1558"/>
              <a:gd name="T15" fmla="*/ 1 h 901"/>
              <a:gd name="T16" fmla="*/ 1051 w 1558"/>
              <a:gd name="T17" fmla="*/ 0 h 901"/>
              <a:gd name="T18" fmla="*/ 986 w 1558"/>
              <a:gd name="T19" fmla="*/ 1 h 901"/>
              <a:gd name="T20" fmla="*/ 920 w 1558"/>
              <a:gd name="T21" fmla="*/ 6 h 901"/>
              <a:gd name="T22" fmla="*/ 855 w 1558"/>
              <a:gd name="T23" fmla="*/ 12 h 901"/>
              <a:gd name="T24" fmla="*/ 790 w 1558"/>
              <a:gd name="T25" fmla="*/ 20 h 901"/>
              <a:gd name="T26" fmla="*/ 727 w 1558"/>
              <a:gd name="T27" fmla="*/ 31 h 901"/>
              <a:gd name="T28" fmla="*/ 665 w 1558"/>
              <a:gd name="T29" fmla="*/ 43 h 901"/>
              <a:gd name="T30" fmla="*/ 604 w 1558"/>
              <a:gd name="T31" fmla="*/ 58 h 901"/>
              <a:gd name="T32" fmla="*/ 545 w 1558"/>
              <a:gd name="T33" fmla="*/ 76 h 901"/>
              <a:gd name="T34" fmla="*/ 489 w 1558"/>
              <a:gd name="T35" fmla="*/ 95 h 901"/>
              <a:gd name="T36" fmla="*/ 433 w 1558"/>
              <a:gd name="T37" fmla="*/ 117 h 901"/>
              <a:gd name="T38" fmla="*/ 381 w 1558"/>
              <a:gd name="T39" fmla="*/ 140 h 901"/>
              <a:gd name="T40" fmla="*/ 331 w 1558"/>
              <a:gd name="T41" fmla="*/ 165 h 901"/>
              <a:gd name="T42" fmla="*/ 285 w 1558"/>
              <a:gd name="T43" fmla="*/ 192 h 901"/>
              <a:gd name="T44" fmla="*/ 241 w 1558"/>
              <a:gd name="T45" fmla="*/ 221 h 901"/>
              <a:gd name="T46" fmla="*/ 201 w 1558"/>
              <a:gd name="T47" fmla="*/ 251 h 901"/>
              <a:gd name="T48" fmla="*/ 164 w 1558"/>
              <a:gd name="T49" fmla="*/ 283 h 901"/>
              <a:gd name="T50" fmla="*/ 130 w 1558"/>
              <a:gd name="T51" fmla="*/ 316 h 901"/>
              <a:gd name="T52" fmla="*/ 100 w 1558"/>
              <a:gd name="T53" fmla="*/ 349 h 901"/>
              <a:gd name="T54" fmla="*/ 74 w 1558"/>
              <a:gd name="T55" fmla="*/ 385 h 901"/>
              <a:gd name="T56" fmla="*/ 52 w 1558"/>
              <a:gd name="T57" fmla="*/ 421 h 901"/>
              <a:gd name="T58" fmla="*/ 33 w 1558"/>
              <a:gd name="T59" fmla="*/ 457 h 901"/>
              <a:gd name="T60" fmla="*/ 20 w 1558"/>
              <a:gd name="T61" fmla="*/ 494 h 901"/>
              <a:gd name="T62" fmla="*/ 8 w 1558"/>
              <a:gd name="T63" fmla="*/ 531 h 901"/>
              <a:gd name="T64" fmla="*/ 3 w 1558"/>
              <a:gd name="T65" fmla="*/ 570 h 901"/>
              <a:gd name="T66" fmla="*/ 0 w 1558"/>
              <a:gd name="T67" fmla="*/ 608 h 901"/>
              <a:gd name="T68" fmla="*/ 3 w 1558"/>
              <a:gd name="T69" fmla="*/ 646 h 901"/>
              <a:gd name="T70" fmla="*/ 9 w 1558"/>
              <a:gd name="T71" fmla="*/ 684 h 901"/>
              <a:gd name="T72" fmla="*/ 20 w 1558"/>
              <a:gd name="T73" fmla="*/ 721 h 901"/>
              <a:gd name="T74" fmla="*/ 34 w 1558"/>
              <a:gd name="T75" fmla="*/ 759 h 901"/>
              <a:gd name="T76" fmla="*/ 52 w 1558"/>
              <a:gd name="T77" fmla="*/ 796 h 901"/>
              <a:gd name="T78" fmla="*/ 75 w 1558"/>
              <a:gd name="T79" fmla="*/ 832 h 901"/>
              <a:gd name="T80" fmla="*/ 101 w 1558"/>
              <a:gd name="T81" fmla="*/ 867 h 901"/>
              <a:gd name="T82" fmla="*/ 131 w 1558"/>
              <a:gd name="T83" fmla="*/ 901 h 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58" h="901">
                <a:moveTo>
                  <a:pt x="1558" y="76"/>
                </a:moveTo>
                <a:lnTo>
                  <a:pt x="1499" y="59"/>
                </a:lnTo>
                <a:lnTo>
                  <a:pt x="1438" y="43"/>
                </a:lnTo>
                <a:lnTo>
                  <a:pt x="1377" y="31"/>
                </a:lnTo>
                <a:lnTo>
                  <a:pt x="1312" y="20"/>
                </a:lnTo>
                <a:lnTo>
                  <a:pt x="1248" y="12"/>
                </a:lnTo>
                <a:lnTo>
                  <a:pt x="1183" y="6"/>
                </a:lnTo>
                <a:lnTo>
                  <a:pt x="1118" y="1"/>
                </a:lnTo>
                <a:lnTo>
                  <a:pt x="1051" y="0"/>
                </a:lnTo>
                <a:lnTo>
                  <a:pt x="986" y="1"/>
                </a:lnTo>
                <a:lnTo>
                  <a:pt x="920" y="6"/>
                </a:lnTo>
                <a:lnTo>
                  <a:pt x="855" y="12"/>
                </a:lnTo>
                <a:lnTo>
                  <a:pt x="790" y="20"/>
                </a:lnTo>
                <a:lnTo>
                  <a:pt x="727" y="31"/>
                </a:lnTo>
                <a:lnTo>
                  <a:pt x="665" y="43"/>
                </a:lnTo>
                <a:lnTo>
                  <a:pt x="604" y="58"/>
                </a:lnTo>
                <a:lnTo>
                  <a:pt x="545" y="76"/>
                </a:lnTo>
                <a:lnTo>
                  <a:pt x="489" y="95"/>
                </a:lnTo>
                <a:lnTo>
                  <a:pt x="433" y="117"/>
                </a:lnTo>
                <a:lnTo>
                  <a:pt x="381" y="140"/>
                </a:lnTo>
                <a:lnTo>
                  <a:pt x="331" y="165"/>
                </a:lnTo>
                <a:lnTo>
                  <a:pt x="285" y="192"/>
                </a:lnTo>
                <a:lnTo>
                  <a:pt x="241" y="221"/>
                </a:lnTo>
                <a:lnTo>
                  <a:pt x="201" y="251"/>
                </a:lnTo>
                <a:lnTo>
                  <a:pt x="164" y="283"/>
                </a:lnTo>
                <a:lnTo>
                  <a:pt x="130" y="316"/>
                </a:lnTo>
                <a:lnTo>
                  <a:pt x="100" y="349"/>
                </a:lnTo>
                <a:lnTo>
                  <a:pt x="74" y="385"/>
                </a:lnTo>
                <a:lnTo>
                  <a:pt x="52" y="421"/>
                </a:lnTo>
                <a:lnTo>
                  <a:pt x="33" y="457"/>
                </a:lnTo>
                <a:lnTo>
                  <a:pt x="20" y="494"/>
                </a:lnTo>
                <a:lnTo>
                  <a:pt x="8" y="531"/>
                </a:lnTo>
                <a:lnTo>
                  <a:pt x="3" y="570"/>
                </a:lnTo>
                <a:lnTo>
                  <a:pt x="0" y="608"/>
                </a:lnTo>
                <a:lnTo>
                  <a:pt x="3" y="646"/>
                </a:lnTo>
                <a:lnTo>
                  <a:pt x="9" y="684"/>
                </a:lnTo>
                <a:lnTo>
                  <a:pt x="20" y="721"/>
                </a:lnTo>
                <a:lnTo>
                  <a:pt x="34" y="759"/>
                </a:lnTo>
                <a:lnTo>
                  <a:pt x="52" y="796"/>
                </a:lnTo>
                <a:lnTo>
                  <a:pt x="75" y="832"/>
                </a:lnTo>
                <a:lnTo>
                  <a:pt x="101" y="867"/>
                </a:lnTo>
                <a:lnTo>
                  <a:pt x="131" y="901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78" name="Line 798"/>
          <p:cNvCxnSpPr/>
          <p:nvPr/>
        </p:nvCxnSpPr>
        <p:spPr bwMode="auto">
          <a:xfrm flipV="1">
            <a:off x="7218704" y="3577123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9" name="Freeform 278"/>
          <p:cNvSpPr>
            <a:spLocks/>
          </p:cNvSpPr>
          <p:nvPr/>
        </p:nvSpPr>
        <p:spPr bwMode="auto">
          <a:xfrm>
            <a:off x="7218704" y="3884298"/>
            <a:ext cx="265875" cy="154878"/>
          </a:xfrm>
          <a:custGeom>
            <a:avLst/>
            <a:gdLst>
              <a:gd name="T0" fmla="*/ 0 w 413"/>
              <a:gd name="T1" fmla="*/ 0 h 237"/>
              <a:gd name="T2" fmla="*/ 40 w 413"/>
              <a:gd name="T3" fmla="*/ 36 h 237"/>
              <a:gd name="T4" fmla="*/ 81 w 413"/>
              <a:gd name="T5" fmla="*/ 70 h 237"/>
              <a:gd name="T6" fmla="*/ 124 w 413"/>
              <a:gd name="T7" fmla="*/ 101 h 237"/>
              <a:gd name="T8" fmla="*/ 169 w 413"/>
              <a:gd name="T9" fmla="*/ 131 h 237"/>
              <a:gd name="T10" fmla="*/ 215 w 413"/>
              <a:gd name="T11" fmla="*/ 157 h 237"/>
              <a:gd name="T12" fmla="*/ 263 w 413"/>
              <a:gd name="T13" fmla="*/ 182 h 237"/>
              <a:gd name="T14" fmla="*/ 311 w 413"/>
              <a:gd name="T15" fmla="*/ 203 h 237"/>
              <a:gd name="T16" fmla="*/ 362 w 413"/>
              <a:gd name="T17" fmla="*/ 221 h 237"/>
              <a:gd name="T18" fmla="*/ 413 w 413"/>
              <a:gd name="T1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3" h="237">
                <a:moveTo>
                  <a:pt x="0" y="0"/>
                </a:moveTo>
                <a:lnTo>
                  <a:pt x="40" y="36"/>
                </a:lnTo>
                <a:lnTo>
                  <a:pt x="81" y="70"/>
                </a:lnTo>
                <a:lnTo>
                  <a:pt x="124" y="101"/>
                </a:lnTo>
                <a:lnTo>
                  <a:pt x="169" y="131"/>
                </a:lnTo>
                <a:lnTo>
                  <a:pt x="215" y="157"/>
                </a:lnTo>
                <a:lnTo>
                  <a:pt x="263" y="182"/>
                </a:lnTo>
                <a:lnTo>
                  <a:pt x="311" y="203"/>
                </a:lnTo>
                <a:lnTo>
                  <a:pt x="362" y="221"/>
                </a:lnTo>
                <a:lnTo>
                  <a:pt x="413" y="237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80" name="Freeform 279"/>
          <p:cNvSpPr>
            <a:spLocks/>
          </p:cNvSpPr>
          <p:nvPr/>
        </p:nvSpPr>
        <p:spPr bwMode="auto">
          <a:xfrm>
            <a:off x="7654945" y="3298342"/>
            <a:ext cx="606607" cy="351058"/>
          </a:xfrm>
          <a:custGeom>
            <a:avLst/>
            <a:gdLst>
              <a:gd name="T0" fmla="*/ 0 w 943"/>
              <a:gd name="T1" fmla="*/ 520 h 545"/>
              <a:gd name="T2" fmla="*/ 52 w 943"/>
              <a:gd name="T3" fmla="*/ 530 h 545"/>
              <a:gd name="T4" fmla="*/ 105 w 943"/>
              <a:gd name="T5" fmla="*/ 537 h 545"/>
              <a:gd name="T6" fmla="*/ 161 w 943"/>
              <a:gd name="T7" fmla="*/ 542 h 545"/>
              <a:gd name="T8" fmla="*/ 215 w 943"/>
              <a:gd name="T9" fmla="*/ 545 h 545"/>
              <a:gd name="T10" fmla="*/ 270 w 943"/>
              <a:gd name="T11" fmla="*/ 545 h 545"/>
              <a:gd name="T12" fmla="*/ 325 w 943"/>
              <a:gd name="T13" fmla="*/ 542 h 545"/>
              <a:gd name="T14" fmla="*/ 380 w 943"/>
              <a:gd name="T15" fmla="*/ 537 h 545"/>
              <a:gd name="T16" fmla="*/ 433 w 943"/>
              <a:gd name="T17" fmla="*/ 530 h 545"/>
              <a:gd name="T18" fmla="*/ 485 w 943"/>
              <a:gd name="T19" fmla="*/ 520 h 545"/>
              <a:gd name="T20" fmla="*/ 536 w 943"/>
              <a:gd name="T21" fmla="*/ 507 h 545"/>
              <a:gd name="T22" fmla="*/ 586 w 943"/>
              <a:gd name="T23" fmla="*/ 494 h 545"/>
              <a:gd name="T24" fmla="*/ 632 w 943"/>
              <a:gd name="T25" fmla="*/ 477 h 545"/>
              <a:gd name="T26" fmla="*/ 677 w 943"/>
              <a:gd name="T27" fmla="*/ 458 h 545"/>
              <a:gd name="T28" fmla="*/ 719 w 943"/>
              <a:gd name="T29" fmla="*/ 437 h 545"/>
              <a:gd name="T30" fmla="*/ 757 w 943"/>
              <a:gd name="T31" fmla="*/ 415 h 545"/>
              <a:gd name="T32" fmla="*/ 793 w 943"/>
              <a:gd name="T33" fmla="*/ 391 h 545"/>
              <a:gd name="T34" fmla="*/ 826 w 943"/>
              <a:gd name="T35" fmla="*/ 365 h 545"/>
              <a:gd name="T36" fmla="*/ 854 w 943"/>
              <a:gd name="T37" fmla="*/ 338 h 545"/>
              <a:gd name="T38" fmla="*/ 879 w 943"/>
              <a:gd name="T39" fmla="*/ 310 h 545"/>
              <a:gd name="T40" fmla="*/ 901 w 943"/>
              <a:gd name="T41" fmla="*/ 280 h 545"/>
              <a:gd name="T42" fmla="*/ 918 w 943"/>
              <a:gd name="T43" fmla="*/ 250 h 545"/>
              <a:gd name="T44" fmla="*/ 930 w 943"/>
              <a:gd name="T45" fmla="*/ 219 h 545"/>
              <a:gd name="T46" fmla="*/ 939 w 943"/>
              <a:gd name="T47" fmla="*/ 188 h 545"/>
              <a:gd name="T48" fmla="*/ 943 w 943"/>
              <a:gd name="T49" fmla="*/ 156 h 545"/>
              <a:gd name="T50" fmla="*/ 943 w 943"/>
              <a:gd name="T51" fmla="*/ 124 h 545"/>
              <a:gd name="T52" fmla="*/ 939 w 943"/>
              <a:gd name="T53" fmla="*/ 93 h 545"/>
              <a:gd name="T54" fmla="*/ 930 w 943"/>
              <a:gd name="T55" fmla="*/ 61 h 545"/>
              <a:gd name="T56" fmla="*/ 917 w 943"/>
              <a:gd name="T57" fmla="*/ 29 h 545"/>
              <a:gd name="T58" fmla="*/ 900 w 943"/>
              <a:gd name="T59" fmla="*/ 0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43" h="545">
                <a:moveTo>
                  <a:pt x="0" y="520"/>
                </a:moveTo>
                <a:lnTo>
                  <a:pt x="52" y="530"/>
                </a:lnTo>
                <a:lnTo>
                  <a:pt x="105" y="537"/>
                </a:lnTo>
                <a:lnTo>
                  <a:pt x="161" y="542"/>
                </a:lnTo>
                <a:lnTo>
                  <a:pt x="215" y="545"/>
                </a:lnTo>
                <a:lnTo>
                  <a:pt x="270" y="545"/>
                </a:lnTo>
                <a:lnTo>
                  <a:pt x="325" y="542"/>
                </a:lnTo>
                <a:lnTo>
                  <a:pt x="380" y="537"/>
                </a:lnTo>
                <a:lnTo>
                  <a:pt x="433" y="530"/>
                </a:lnTo>
                <a:lnTo>
                  <a:pt x="485" y="520"/>
                </a:lnTo>
                <a:lnTo>
                  <a:pt x="536" y="507"/>
                </a:lnTo>
                <a:lnTo>
                  <a:pt x="586" y="494"/>
                </a:lnTo>
                <a:lnTo>
                  <a:pt x="632" y="477"/>
                </a:lnTo>
                <a:lnTo>
                  <a:pt x="677" y="458"/>
                </a:lnTo>
                <a:lnTo>
                  <a:pt x="719" y="437"/>
                </a:lnTo>
                <a:lnTo>
                  <a:pt x="757" y="415"/>
                </a:lnTo>
                <a:lnTo>
                  <a:pt x="793" y="391"/>
                </a:lnTo>
                <a:lnTo>
                  <a:pt x="826" y="365"/>
                </a:lnTo>
                <a:lnTo>
                  <a:pt x="854" y="338"/>
                </a:lnTo>
                <a:lnTo>
                  <a:pt x="879" y="310"/>
                </a:lnTo>
                <a:lnTo>
                  <a:pt x="901" y="280"/>
                </a:lnTo>
                <a:lnTo>
                  <a:pt x="918" y="250"/>
                </a:lnTo>
                <a:lnTo>
                  <a:pt x="930" y="219"/>
                </a:lnTo>
                <a:lnTo>
                  <a:pt x="939" y="188"/>
                </a:lnTo>
                <a:lnTo>
                  <a:pt x="943" y="156"/>
                </a:lnTo>
                <a:lnTo>
                  <a:pt x="943" y="124"/>
                </a:lnTo>
                <a:lnTo>
                  <a:pt x="939" y="93"/>
                </a:lnTo>
                <a:lnTo>
                  <a:pt x="930" y="61"/>
                </a:lnTo>
                <a:lnTo>
                  <a:pt x="917" y="29"/>
                </a:lnTo>
                <a:lnTo>
                  <a:pt x="90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81" name="Line 801"/>
          <p:cNvCxnSpPr/>
          <p:nvPr/>
        </p:nvCxnSpPr>
        <p:spPr bwMode="auto">
          <a:xfrm flipH="1">
            <a:off x="8233158" y="3200252"/>
            <a:ext cx="170366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2" name="Line 802"/>
          <p:cNvCxnSpPr/>
          <p:nvPr/>
        </p:nvCxnSpPr>
        <p:spPr bwMode="auto">
          <a:xfrm flipH="1">
            <a:off x="7484579" y="3633912"/>
            <a:ext cx="170366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3" name="Line 803"/>
          <p:cNvCxnSpPr/>
          <p:nvPr/>
        </p:nvCxnSpPr>
        <p:spPr bwMode="auto">
          <a:xfrm flipH="1">
            <a:off x="6544983" y="3471289"/>
            <a:ext cx="588538" cy="340732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4" name="Line 804"/>
          <p:cNvCxnSpPr/>
          <p:nvPr/>
        </p:nvCxnSpPr>
        <p:spPr bwMode="auto">
          <a:xfrm flipH="1" flipV="1">
            <a:off x="8488707" y="3548729"/>
            <a:ext cx="585957" cy="340732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5" name="Line 806"/>
          <p:cNvCxnSpPr/>
          <p:nvPr/>
        </p:nvCxnSpPr>
        <p:spPr bwMode="auto">
          <a:xfrm flipH="1">
            <a:off x="8277040" y="5587961"/>
            <a:ext cx="252968" cy="14713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6" name="Line 807"/>
          <p:cNvCxnSpPr/>
          <p:nvPr/>
        </p:nvCxnSpPr>
        <p:spPr bwMode="auto">
          <a:xfrm>
            <a:off x="8530008" y="5280785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7" name="Line 808"/>
          <p:cNvCxnSpPr/>
          <p:nvPr/>
        </p:nvCxnSpPr>
        <p:spPr bwMode="auto">
          <a:xfrm flipV="1">
            <a:off x="7967283" y="3143463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8" name="Freeform 287"/>
          <p:cNvSpPr>
            <a:spLocks/>
          </p:cNvSpPr>
          <p:nvPr/>
        </p:nvSpPr>
        <p:spPr bwMode="auto">
          <a:xfrm>
            <a:off x="7967283" y="3450639"/>
            <a:ext cx="209086" cy="90346"/>
          </a:xfrm>
          <a:custGeom>
            <a:avLst/>
            <a:gdLst>
              <a:gd name="T0" fmla="*/ 322 w 322"/>
              <a:gd name="T1" fmla="*/ 141 h 141"/>
              <a:gd name="T2" fmla="*/ 286 w 322"/>
              <a:gd name="T3" fmla="*/ 116 h 141"/>
              <a:gd name="T4" fmla="*/ 248 w 322"/>
              <a:gd name="T5" fmla="*/ 92 h 141"/>
              <a:gd name="T6" fmla="*/ 209 w 322"/>
              <a:gd name="T7" fmla="*/ 70 h 141"/>
              <a:gd name="T8" fmla="*/ 170 w 322"/>
              <a:gd name="T9" fmla="*/ 52 h 141"/>
              <a:gd name="T10" fmla="*/ 128 w 322"/>
              <a:gd name="T11" fmla="*/ 35 h 141"/>
              <a:gd name="T12" fmla="*/ 86 w 322"/>
              <a:gd name="T13" fmla="*/ 21 h 141"/>
              <a:gd name="T14" fmla="*/ 43 w 322"/>
              <a:gd name="T15" fmla="*/ 9 h 141"/>
              <a:gd name="T16" fmla="*/ 0 w 32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2" h="141">
                <a:moveTo>
                  <a:pt x="322" y="141"/>
                </a:moveTo>
                <a:lnTo>
                  <a:pt x="286" y="116"/>
                </a:lnTo>
                <a:lnTo>
                  <a:pt x="248" y="92"/>
                </a:lnTo>
                <a:lnTo>
                  <a:pt x="209" y="70"/>
                </a:lnTo>
                <a:lnTo>
                  <a:pt x="170" y="52"/>
                </a:lnTo>
                <a:lnTo>
                  <a:pt x="128" y="35"/>
                </a:lnTo>
                <a:lnTo>
                  <a:pt x="86" y="21"/>
                </a:lnTo>
                <a:lnTo>
                  <a:pt x="43" y="9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89" name="Line 810"/>
          <p:cNvCxnSpPr/>
          <p:nvPr/>
        </p:nvCxnSpPr>
        <p:spPr bwMode="auto">
          <a:xfrm>
            <a:off x="8233158" y="3298342"/>
            <a:ext cx="0" cy="180691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0" name="Freeform 289"/>
          <p:cNvSpPr>
            <a:spLocks/>
          </p:cNvSpPr>
          <p:nvPr/>
        </p:nvSpPr>
        <p:spPr bwMode="auto">
          <a:xfrm>
            <a:off x="7386489" y="3786209"/>
            <a:ext cx="98090" cy="90346"/>
          </a:xfrm>
          <a:custGeom>
            <a:avLst/>
            <a:gdLst>
              <a:gd name="T0" fmla="*/ 0 w 149"/>
              <a:gd name="T1" fmla="*/ 0 h 138"/>
              <a:gd name="T2" fmla="*/ 20 w 149"/>
              <a:gd name="T3" fmla="*/ 27 h 138"/>
              <a:gd name="T4" fmla="*/ 43 w 149"/>
              <a:gd name="T5" fmla="*/ 53 h 138"/>
              <a:gd name="T6" fmla="*/ 66 w 149"/>
              <a:gd name="T7" fmla="*/ 77 h 138"/>
              <a:gd name="T8" fmla="*/ 92 w 149"/>
              <a:gd name="T9" fmla="*/ 100 h 138"/>
              <a:gd name="T10" fmla="*/ 120 w 149"/>
              <a:gd name="T11" fmla="*/ 120 h 138"/>
              <a:gd name="T12" fmla="*/ 149 w 149"/>
              <a:gd name="T13" fmla="*/ 13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" h="138">
                <a:moveTo>
                  <a:pt x="0" y="0"/>
                </a:moveTo>
                <a:lnTo>
                  <a:pt x="20" y="27"/>
                </a:lnTo>
                <a:lnTo>
                  <a:pt x="43" y="53"/>
                </a:lnTo>
                <a:lnTo>
                  <a:pt x="66" y="77"/>
                </a:lnTo>
                <a:lnTo>
                  <a:pt x="92" y="100"/>
                </a:lnTo>
                <a:lnTo>
                  <a:pt x="120" y="120"/>
                </a:lnTo>
                <a:lnTo>
                  <a:pt x="149" y="138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91" name="Line 812"/>
          <p:cNvCxnSpPr/>
          <p:nvPr/>
        </p:nvCxnSpPr>
        <p:spPr bwMode="auto">
          <a:xfrm>
            <a:off x="7386489" y="3479033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2" name="Freeform 291"/>
          <p:cNvSpPr>
            <a:spLocks/>
          </p:cNvSpPr>
          <p:nvPr/>
        </p:nvSpPr>
        <p:spPr bwMode="auto">
          <a:xfrm>
            <a:off x="7358095" y="3127976"/>
            <a:ext cx="609188" cy="351058"/>
          </a:xfrm>
          <a:custGeom>
            <a:avLst/>
            <a:gdLst>
              <a:gd name="T0" fmla="*/ 943 w 943"/>
              <a:gd name="T1" fmla="*/ 25 h 544"/>
              <a:gd name="T2" fmla="*/ 891 w 943"/>
              <a:gd name="T3" fmla="*/ 14 h 544"/>
              <a:gd name="T4" fmla="*/ 837 w 943"/>
              <a:gd name="T5" fmla="*/ 6 h 544"/>
              <a:gd name="T6" fmla="*/ 783 w 943"/>
              <a:gd name="T7" fmla="*/ 2 h 544"/>
              <a:gd name="T8" fmla="*/ 729 w 943"/>
              <a:gd name="T9" fmla="*/ 0 h 544"/>
              <a:gd name="T10" fmla="*/ 673 w 943"/>
              <a:gd name="T11" fmla="*/ 0 h 544"/>
              <a:gd name="T12" fmla="*/ 618 w 943"/>
              <a:gd name="T13" fmla="*/ 2 h 544"/>
              <a:gd name="T14" fmla="*/ 564 w 943"/>
              <a:gd name="T15" fmla="*/ 6 h 544"/>
              <a:gd name="T16" fmla="*/ 510 w 943"/>
              <a:gd name="T17" fmla="*/ 14 h 544"/>
              <a:gd name="T18" fmla="*/ 457 w 943"/>
              <a:gd name="T19" fmla="*/ 23 h 544"/>
              <a:gd name="T20" fmla="*/ 406 w 943"/>
              <a:gd name="T21" fmla="*/ 36 h 544"/>
              <a:gd name="T22" fmla="*/ 358 w 943"/>
              <a:gd name="T23" fmla="*/ 51 h 544"/>
              <a:gd name="T24" fmla="*/ 310 w 943"/>
              <a:gd name="T25" fmla="*/ 68 h 544"/>
              <a:gd name="T26" fmla="*/ 266 w 943"/>
              <a:gd name="T27" fmla="*/ 86 h 544"/>
              <a:gd name="T28" fmla="*/ 225 w 943"/>
              <a:gd name="T29" fmla="*/ 106 h 544"/>
              <a:gd name="T30" fmla="*/ 185 w 943"/>
              <a:gd name="T31" fmla="*/ 129 h 544"/>
              <a:gd name="T32" fmla="*/ 150 w 943"/>
              <a:gd name="T33" fmla="*/ 153 h 544"/>
              <a:gd name="T34" fmla="*/ 117 w 943"/>
              <a:gd name="T35" fmla="*/ 179 h 544"/>
              <a:gd name="T36" fmla="*/ 89 w 943"/>
              <a:gd name="T37" fmla="*/ 207 h 544"/>
              <a:gd name="T38" fmla="*/ 64 w 943"/>
              <a:gd name="T39" fmla="*/ 235 h 544"/>
              <a:gd name="T40" fmla="*/ 43 w 943"/>
              <a:gd name="T41" fmla="*/ 264 h 544"/>
              <a:gd name="T42" fmla="*/ 26 w 943"/>
              <a:gd name="T43" fmla="*/ 294 h 544"/>
              <a:gd name="T44" fmla="*/ 13 w 943"/>
              <a:gd name="T45" fmla="*/ 325 h 544"/>
              <a:gd name="T46" fmla="*/ 4 w 943"/>
              <a:gd name="T47" fmla="*/ 357 h 544"/>
              <a:gd name="T48" fmla="*/ 0 w 943"/>
              <a:gd name="T49" fmla="*/ 388 h 544"/>
              <a:gd name="T50" fmla="*/ 0 w 943"/>
              <a:gd name="T51" fmla="*/ 420 h 544"/>
              <a:gd name="T52" fmla="*/ 4 w 943"/>
              <a:gd name="T53" fmla="*/ 452 h 544"/>
              <a:gd name="T54" fmla="*/ 13 w 943"/>
              <a:gd name="T55" fmla="*/ 483 h 544"/>
              <a:gd name="T56" fmla="*/ 27 w 943"/>
              <a:gd name="T57" fmla="*/ 514 h 544"/>
              <a:gd name="T58" fmla="*/ 44 w 943"/>
              <a:gd name="T59" fmla="*/ 544 h 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43" h="544">
                <a:moveTo>
                  <a:pt x="943" y="25"/>
                </a:moveTo>
                <a:lnTo>
                  <a:pt x="891" y="14"/>
                </a:lnTo>
                <a:lnTo>
                  <a:pt x="837" y="6"/>
                </a:lnTo>
                <a:lnTo>
                  <a:pt x="783" y="2"/>
                </a:lnTo>
                <a:lnTo>
                  <a:pt x="729" y="0"/>
                </a:lnTo>
                <a:lnTo>
                  <a:pt x="673" y="0"/>
                </a:lnTo>
                <a:lnTo>
                  <a:pt x="618" y="2"/>
                </a:lnTo>
                <a:lnTo>
                  <a:pt x="564" y="6"/>
                </a:lnTo>
                <a:lnTo>
                  <a:pt x="510" y="14"/>
                </a:lnTo>
                <a:lnTo>
                  <a:pt x="457" y="23"/>
                </a:lnTo>
                <a:lnTo>
                  <a:pt x="406" y="36"/>
                </a:lnTo>
                <a:lnTo>
                  <a:pt x="358" y="51"/>
                </a:lnTo>
                <a:lnTo>
                  <a:pt x="310" y="68"/>
                </a:lnTo>
                <a:lnTo>
                  <a:pt x="266" y="86"/>
                </a:lnTo>
                <a:lnTo>
                  <a:pt x="225" y="106"/>
                </a:lnTo>
                <a:lnTo>
                  <a:pt x="185" y="129"/>
                </a:lnTo>
                <a:lnTo>
                  <a:pt x="150" y="153"/>
                </a:lnTo>
                <a:lnTo>
                  <a:pt x="117" y="179"/>
                </a:lnTo>
                <a:lnTo>
                  <a:pt x="89" y="207"/>
                </a:lnTo>
                <a:lnTo>
                  <a:pt x="64" y="235"/>
                </a:lnTo>
                <a:lnTo>
                  <a:pt x="43" y="264"/>
                </a:lnTo>
                <a:lnTo>
                  <a:pt x="26" y="294"/>
                </a:lnTo>
                <a:lnTo>
                  <a:pt x="13" y="325"/>
                </a:lnTo>
                <a:lnTo>
                  <a:pt x="4" y="357"/>
                </a:lnTo>
                <a:lnTo>
                  <a:pt x="0" y="388"/>
                </a:lnTo>
                <a:lnTo>
                  <a:pt x="0" y="420"/>
                </a:lnTo>
                <a:lnTo>
                  <a:pt x="4" y="452"/>
                </a:lnTo>
                <a:lnTo>
                  <a:pt x="13" y="483"/>
                </a:lnTo>
                <a:lnTo>
                  <a:pt x="27" y="514"/>
                </a:lnTo>
                <a:lnTo>
                  <a:pt x="44" y="544"/>
                </a:lnTo>
              </a:path>
            </a:pathLst>
          </a:cu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93" name="Line 814"/>
          <p:cNvCxnSpPr/>
          <p:nvPr/>
        </p:nvCxnSpPr>
        <p:spPr bwMode="auto">
          <a:xfrm>
            <a:off x="8955923" y="4315377"/>
            <a:ext cx="0" cy="72018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4" name="Line 816"/>
          <p:cNvCxnSpPr/>
          <p:nvPr/>
        </p:nvCxnSpPr>
        <p:spPr bwMode="auto">
          <a:xfrm flipH="1">
            <a:off x="7218704" y="3786209"/>
            <a:ext cx="167785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5" name="Line 817"/>
          <p:cNvCxnSpPr/>
          <p:nvPr/>
        </p:nvCxnSpPr>
        <p:spPr bwMode="auto">
          <a:xfrm flipH="1">
            <a:off x="7218704" y="3479033"/>
            <a:ext cx="167785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6" name="Line 818"/>
          <p:cNvCxnSpPr/>
          <p:nvPr/>
        </p:nvCxnSpPr>
        <p:spPr bwMode="auto">
          <a:xfrm flipH="1">
            <a:off x="7967283" y="3045374"/>
            <a:ext cx="170366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" name="Line 819"/>
          <p:cNvCxnSpPr/>
          <p:nvPr/>
        </p:nvCxnSpPr>
        <p:spPr bwMode="auto">
          <a:xfrm>
            <a:off x="9221798" y="4880683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8" name="Line 820"/>
          <p:cNvCxnSpPr/>
          <p:nvPr/>
        </p:nvCxnSpPr>
        <p:spPr bwMode="auto">
          <a:xfrm>
            <a:off x="8955923" y="5035561"/>
            <a:ext cx="265875" cy="152297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9" name="Line 821"/>
          <p:cNvCxnSpPr/>
          <p:nvPr/>
        </p:nvCxnSpPr>
        <p:spPr bwMode="auto">
          <a:xfrm flipV="1">
            <a:off x="9474766" y="4733548"/>
            <a:ext cx="0" cy="307175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0" name="Line 822"/>
          <p:cNvCxnSpPr/>
          <p:nvPr/>
        </p:nvCxnSpPr>
        <p:spPr bwMode="auto">
          <a:xfrm flipH="1">
            <a:off x="9221798" y="5040724"/>
            <a:ext cx="252968" cy="14713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1" name="Line 823"/>
          <p:cNvCxnSpPr/>
          <p:nvPr/>
        </p:nvCxnSpPr>
        <p:spPr bwMode="auto">
          <a:xfrm flipH="1">
            <a:off x="7967283" y="3352549"/>
            <a:ext cx="170366" cy="98090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2" name="Line 824"/>
          <p:cNvCxnSpPr/>
          <p:nvPr/>
        </p:nvCxnSpPr>
        <p:spPr bwMode="auto">
          <a:xfrm flipH="1">
            <a:off x="6679211" y="4733548"/>
            <a:ext cx="134228" cy="77439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3" name="Flowchart: Process 302"/>
          <p:cNvSpPr/>
          <p:nvPr/>
        </p:nvSpPr>
        <p:spPr>
          <a:xfrm>
            <a:off x="6948034" y="4242991"/>
            <a:ext cx="529200" cy="529200"/>
          </a:xfrm>
          <a:prstGeom prst="flowChartProcess">
            <a:avLst/>
          </a:prstGeom>
          <a:noFill/>
          <a:ln w="12700"/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4" name="Group 303"/>
          <p:cNvGrpSpPr/>
          <p:nvPr/>
        </p:nvGrpSpPr>
        <p:grpSpPr>
          <a:xfrm>
            <a:off x="7180701" y="3533020"/>
            <a:ext cx="1161588" cy="663396"/>
            <a:chOff x="4883997" y="5998261"/>
            <a:chExt cx="1161588" cy="663396"/>
          </a:xfrm>
        </p:grpSpPr>
        <p:cxnSp>
          <p:nvCxnSpPr>
            <p:cNvPr id="305" name="Line 751"/>
            <p:cNvCxnSpPr/>
            <p:nvPr/>
          </p:nvCxnSpPr>
          <p:spPr bwMode="auto">
            <a:xfrm flipV="1">
              <a:off x="5007900" y="6550661"/>
              <a:ext cx="123903" cy="6969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6" name="Line 752"/>
            <p:cNvCxnSpPr/>
            <p:nvPr/>
          </p:nvCxnSpPr>
          <p:spPr bwMode="auto">
            <a:xfrm flipV="1">
              <a:off x="5173104" y="6504198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Line 753"/>
            <p:cNvCxnSpPr/>
            <p:nvPr/>
          </p:nvCxnSpPr>
          <p:spPr bwMode="auto">
            <a:xfrm flipV="1">
              <a:off x="5255705" y="6362226"/>
              <a:ext cx="209086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" name="Line 754"/>
            <p:cNvCxnSpPr/>
            <p:nvPr/>
          </p:nvCxnSpPr>
          <p:spPr bwMode="auto">
            <a:xfrm flipV="1">
              <a:off x="5506092" y="6313181"/>
              <a:ext cx="41301" cy="258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9" name="Line 755"/>
            <p:cNvCxnSpPr/>
            <p:nvPr/>
          </p:nvCxnSpPr>
          <p:spPr bwMode="auto">
            <a:xfrm flipV="1">
              <a:off x="5588694" y="6173790"/>
              <a:ext cx="209086" cy="11615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0" name="Line 756"/>
            <p:cNvCxnSpPr/>
            <p:nvPr/>
          </p:nvCxnSpPr>
          <p:spPr bwMode="auto">
            <a:xfrm flipV="1">
              <a:off x="5839081" y="6127327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1" name="Line 757"/>
            <p:cNvCxnSpPr/>
            <p:nvPr/>
          </p:nvCxnSpPr>
          <p:spPr bwMode="auto">
            <a:xfrm flipV="1">
              <a:off x="5921682" y="6031818"/>
              <a:ext cx="123903" cy="6969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758"/>
            <p:cNvCxnSpPr/>
            <p:nvPr/>
          </p:nvCxnSpPr>
          <p:spPr bwMode="auto">
            <a:xfrm flipV="1">
              <a:off x="5490604" y="6233160"/>
              <a:ext cx="0" cy="33815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759"/>
            <p:cNvCxnSpPr/>
            <p:nvPr/>
          </p:nvCxnSpPr>
          <p:spPr bwMode="auto">
            <a:xfrm>
              <a:off x="4883997" y="5998261"/>
              <a:ext cx="180691" cy="1058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4" name="Line 760"/>
            <p:cNvCxnSpPr/>
            <p:nvPr/>
          </p:nvCxnSpPr>
          <p:spPr bwMode="auto">
            <a:xfrm>
              <a:off x="5105990" y="6127327"/>
              <a:ext cx="41301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5" name="Line 761"/>
            <p:cNvCxnSpPr/>
            <p:nvPr/>
          </p:nvCxnSpPr>
          <p:spPr bwMode="auto">
            <a:xfrm>
              <a:off x="5188591" y="6176372"/>
              <a:ext cx="209086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6" name="Line 762"/>
            <p:cNvCxnSpPr/>
            <p:nvPr/>
          </p:nvCxnSpPr>
          <p:spPr bwMode="auto">
            <a:xfrm>
              <a:off x="5436397" y="6318343"/>
              <a:ext cx="43882" cy="232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" name="Line 763"/>
            <p:cNvCxnSpPr/>
            <p:nvPr/>
          </p:nvCxnSpPr>
          <p:spPr bwMode="auto">
            <a:xfrm>
              <a:off x="5521580" y="6367388"/>
              <a:ext cx="206505" cy="1187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8" name="Line 764"/>
            <p:cNvCxnSpPr/>
            <p:nvPr/>
          </p:nvCxnSpPr>
          <p:spPr bwMode="auto">
            <a:xfrm>
              <a:off x="5769385" y="6509360"/>
              <a:ext cx="41301" cy="258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9" name="Line 765"/>
            <p:cNvCxnSpPr/>
            <p:nvPr/>
          </p:nvCxnSpPr>
          <p:spPr bwMode="auto">
            <a:xfrm>
              <a:off x="5851987" y="6558405"/>
              <a:ext cx="180691" cy="1032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20" name="Line 803"/>
          <p:cNvCxnSpPr/>
          <p:nvPr/>
        </p:nvCxnSpPr>
        <p:spPr bwMode="auto">
          <a:xfrm flipH="1">
            <a:off x="7136921" y="3127912"/>
            <a:ext cx="588538" cy="340732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4" name="Straight Connector 323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6" name="Straight Connector 325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Connector 326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81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7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6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9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"/>
                            </p:stCondLst>
                            <p:childTnLst>
                              <p:par>
                                <p:cTn id="1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5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7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00"/>
                            </p:stCondLst>
                            <p:childTnLst>
                              <p:par>
                                <p:cTn id="2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500"/>
                            </p:stCondLst>
                            <p:childTnLst>
                              <p:par>
                                <p:cTn id="2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000"/>
                            </p:stCondLst>
                            <p:childTnLst>
                              <p:par>
                                <p:cTn id="2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2500"/>
                            </p:stCondLst>
                            <p:childTnLst>
                              <p:par>
                                <p:cTn id="2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7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1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3500"/>
                            </p:stCondLst>
                            <p:childTnLst>
                              <p:par>
                                <p:cTn id="2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5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0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500"/>
                            </p:stCondLst>
                            <p:childTnLst>
                              <p:par>
                                <p:cTn id="2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4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00"/>
                            </p:stCondLst>
                            <p:childTnLst>
                              <p:par>
                                <p:cTn id="2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000"/>
                            </p:stCondLst>
                            <p:childTnLst>
                              <p:par>
                                <p:cTn id="2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500"/>
                            </p:stCondLst>
                            <p:childTnLst>
                              <p:par>
                                <p:cTn id="2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/>
      <p:bldP spid="227" grpId="1" animBg="1"/>
      <p:bldP spid="228" grpId="0" animBg="1"/>
      <p:bldP spid="228" grpId="1" animBg="1"/>
      <p:bldP spid="270" grpId="0" animBg="1"/>
      <p:bldP spid="271" grpId="0" animBg="1"/>
      <p:bldP spid="272" grpId="0" animBg="1"/>
      <p:bldP spid="274" grpId="0" animBg="1"/>
      <p:bldP spid="275" grpId="0" animBg="1"/>
      <p:bldP spid="277" grpId="0" animBg="1"/>
      <p:bldP spid="279" grpId="0" animBg="1"/>
      <p:bldP spid="280" grpId="0" animBg="1"/>
      <p:bldP spid="288" grpId="0" animBg="1"/>
      <p:bldP spid="290" grpId="0" animBg="1"/>
      <p:bldP spid="292" grpId="0" animBg="1"/>
      <p:bldP spid="30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1" name="Group 340"/>
          <p:cNvGrpSpPr>
            <a:grpSpLocks noChangeAspect="1"/>
          </p:cNvGrpSpPr>
          <p:nvPr/>
        </p:nvGrpSpPr>
        <p:grpSpPr>
          <a:xfrm>
            <a:off x="6148348" y="2996241"/>
            <a:ext cx="3327304" cy="2738766"/>
            <a:chOff x="3747770" y="1260475"/>
            <a:chExt cx="818515" cy="673735"/>
          </a:xfrm>
        </p:grpSpPr>
        <p:cxnSp>
          <p:nvCxnSpPr>
            <p:cNvPr id="342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3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4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5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6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7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8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9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0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1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2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3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4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5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6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7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8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9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0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1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2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3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4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5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6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7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8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9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0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1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2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3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4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5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6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7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8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9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0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1" name="Freeform 380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82" name="Freeform 381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83" name="Freeform 382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384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5" name="Freeform 384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86" name="Freeform 385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387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8" name="Freeform 387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389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90" name="Freeform 389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391" name="Freeform 390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392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3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4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5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6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7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8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0" name="Freeform 399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01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2" name="Freeform 401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03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4" name="Freeform 403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05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6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7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8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9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1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2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3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4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5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02" name="Line 681"/>
          <p:cNvCxnSpPr/>
          <p:nvPr/>
        </p:nvCxnSpPr>
        <p:spPr bwMode="auto">
          <a:xfrm flipV="1">
            <a:off x="2812432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3" name="Line 682"/>
          <p:cNvCxnSpPr/>
          <p:nvPr/>
        </p:nvCxnSpPr>
        <p:spPr bwMode="auto">
          <a:xfrm flipH="1">
            <a:off x="2525914" y="2333854"/>
            <a:ext cx="28651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4" name="Line 683"/>
          <p:cNvCxnSpPr/>
          <p:nvPr/>
        </p:nvCxnSpPr>
        <p:spPr bwMode="auto">
          <a:xfrm>
            <a:off x="252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5" name="Line 684"/>
          <p:cNvCxnSpPr/>
          <p:nvPr/>
        </p:nvCxnSpPr>
        <p:spPr bwMode="auto">
          <a:xfrm flipH="1">
            <a:off x="2165296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6" name="Line 685"/>
          <p:cNvCxnSpPr/>
          <p:nvPr/>
        </p:nvCxnSpPr>
        <p:spPr bwMode="auto">
          <a:xfrm>
            <a:off x="2165296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" name="Line 686"/>
          <p:cNvCxnSpPr/>
          <p:nvPr/>
        </p:nvCxnSpPr>
        <p:spPr bwMode="auto">
          <a:xfrm flipV="1">
            <a:off x="2165296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" name="Line 687"/>
          <p:cNvCxnSpPr/>
          <p:nvPr/>
        </p:nvCxnSpPr>
        <p:spPr bwMode="auto">
          <a:xfrm>
            <a:off x="2345605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9" name="Line 688"/>
          <p:cNvCxnSpPr/>
          <p:nvPr/>
        </p:nvCxnSpPr>
        <p:spPr bwMode="auto">
          <a:xfrm>
            <a:off x="2597543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0" name="Line 689"/>
          <p:cNvCxnSpPr/>
          <p:nvPr/>
        </p:nvCxnSpPr>
        <p:spPr bwMode="auto">
          <a:xfrm>
            <a:off x="2597543" y="893854"/>
            <a:ext cx="2148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1" name="Line 690"/>
          <p:cNvCxnSpPr/>
          <p:nvPr/>
        </p:nvCxnSpPr>
        <p:spPr bwMode="auto">
          <a:xfrm>
            <a:off x="2812432" y="2333854"/>
            <a:ext cx="864494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2" name="Line 691"/>
          <p:cNvCxnSpPr/>
          <p:nvPr/>
        </p:nvCxnSpPr>
        <p:spPr bwMode="auto">
          <a:xfrm flipH="1">
            <a:off x="2812432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3" name="Line 692"/>
          <p:cNvCxnSpPr/>
          <p:nvPr/>
        </p:nvCxnSpPr>
        <p:spPr bwMode="auto">
          <a:xfrm flipV="1">
            <a:off x="3064370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4" name="Line 693"/>
          <p:cNvCxnSpPr/>
          <p:nvPr/>
        </p:nvCxnSpPr>
        <p:spPr bwMode="auto">
          <a:xfrm flipH="1">
            <a:off x="3064370" y="125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5" name="Line 694"/>
          <p:cNvCxnSpPr/>
          <p:nvPr/>
        </p:nvCxnSpPr>
        <p:spPr bwMode="auto">
          <a:xfrm>
            <a:off x="3424988" y="89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6" name="Line 695"/>
          <p:cNvCxnSpPr/>
          <p:nvPr/>
        </p:nvCxnSpPr>
        <p:spPr bwMode="auto">
          <a:xfrm flipH="1">
            <a:off x="3424988" y="89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7" name="Line 696"/>
          <p:cNvCxnSpPr/>
          <p:nvPr/>
        </p:nvCxnSpPr>
        <p:spPr bwMode="auto">
          <a:xfrm>
            <a:off x="3676926" y="893854"/>
            <a:ext cx="0" cy="14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8" name="Freeform 317"/>
          <p:cNvSpPr>
            <a:spLocks/>
          </p:cNvSpPr>
          <p:nvPr/>
        </p:nvSpPr>
        <p:spPr bwMode="auto">
          <a:xfrm>
            <a:off x="2992741" y="1542347"/>
            <a:ext cx="503877" cy="503014"/>
          </a:xfrm>
          <a:custGeom>
            <a:avLst/>
            <a:gdLst>
              <a:gd name="T0" fmla="*/ 815 w 817"/>
              <a:gd name="T1" fmla="*/ 368 h 817"/>
              <a:gd name="T2" fmla="*/ 805 w 817"/>
              <a:gd name="T3" fmla="*/ 308 h 817"/>
              <a:gd name="T4" fmla="*/ 786 w 817"/>
              <a:gd name="T5" fmla="*/ 250 h 817"/>
              <a:gd name="T6" fmla="*/ 759 w 817"/>
              <a:gd name="T7" fmla="*/ 197 h 817"/>
              <a:gd name="T8" fmla="*/ 725 w 817"/>
              <a:gd name="T9" fmla="*/ 150 h 817"/>
              <a:gd name="T10" fmla="*/ 684 w 817"/>
              <a:gd name="T11" fmla="*/ 107 h 817"/>
              <a:gd name="T12" fmla="*/ 638 w 817"/>
              <a:gd name="T13" fmla="*/ 70 h 817"/>
              <a:gd name="T14" fmla="*/ 587 w 817"/>
              <a:gd name="T15" fmla="*/ 41 h 817"/>
              <a:gd name="T16" fmla="*/ 530 w 817"/>
              <a:gd name="T17" fmla="*/ 19 h 817"/>
              <a:gd name="T18" fmla="*/ 470 w 817"/>
              <a:gd name="T19" fmla="*/ 5 h 817"/>
              <a:gd name="T20" fmla="*/ 410 w 817"/>
              <a:gd name="T21" fmla="*/ 0 h 817"/>
              <a:gd name="T22" fmla="*/ 348 w 817"/>
              <a:gd name="T23" fmla="*/ 5 h 817"/>
              <a:gd name="T24" fmla="*/ 288 w 817"/>
              <a:gd name="T25" fmla="*/ 19 h 817"/>
              <a:gd name="T26" fmla="*/ 232 w 817"/>
              <a:gd name="T27" fmla="*/ 40 h 817"/>
              <a:gd name="T28" fmla="*/ 181 w 817"/>
              <a:gd name="T29" fmla="*/ 69 h 817"/>
              <a:gd name="T30" fmla="*/ 135 w 817"/>
              <a:gd name="T31" fmla="*/ 106 h 817"/>
              <a:gd name="T32" fmla="*/ 94 w 817"/>
              <a:gd name="T33" fmla="*/ 148 h 817"/>
              <a:gd name="T34" fmla="*/ 60 w 817"/>
              <a:gd name="T35" fmla="*/ 197 h 817"/>
              <a:gd name="T36" fmla="*/ 33 w 817"/>
              <a:gd name="T37" fmla="*/ 249 h 817"/>
              <a:gd name="T38" fmla="*/ 14 w 817"/>
              <a:gd name="T39" fmla="*/ 307 h 817"/>
              <a:gd name="T40" fmla="*/ 3 w 817"/>
              <a:gd name="T41" fmla="*/ 367 h 817"/>
              <a:gd name="T42" fmla="*/ 0 w 817"/>
              <a:gd name="T43" fmla="*/ 429 h 817"/>
              <a:gd name="T44" fmla="*/ 8 w 817"/>
              <a:gd name="T45" fmla="*/ 489 h 817"/>
              <a:gd name="T46" fmla="*/ 25 w 817"/>
              <a:gd name="T47" fmla="*/ 547 h 817"/>
              <a:gd name="T48" fmla="*/ 49 w 817"/>
              <a:gd name="T49" fmla="*/ 603 h 817"/>
              <a:gd name="T50" fmla="*/ 81 w 817"/>
              <a:gd name="T51" fmla="*/ 652 h 817"/>
              <a:gd name="T52" fmla="*/ 119 w 817"/>
              <a:gd name="T53" fmla="*/ 696 h 817"/>
              <a:gd name="T54" fmla="*/ 163 w 817"/>
              <a:gd name="T55" fmla="*/ 736 h 817"/>
              <a:gd name="T56" fmla="*/ 213 w 817"/>
              <a:gd name="T57" fmla="*/ 768 h 817"/>
              <a:gd name="T58" fmla="*/ 268 w 817"/>
              <a:gd name="T59" fmla="*/ 793 h 817"/>
              <a:gd name="T60" fmla="*/ 327 w 817"/>
              <a:gd name="T61" fmla="*/ 809 h 817"/>
              <a:gd name="T62" fmla="*/ 387 w 817"/>
              <a:gd name="T63" fmla="*/ 817 h 817"/>
              <a:gd name="T64" fmla="*/ 449 w 817"/>
              <a:gd name="T65" fmla="*/ 815 h 817"/>
              <a:gd name="T66" fmla="*/ 509 w 817"/>
              <a:gd name="T67" fmla="*/ 805 h 817"/>
              <a:gd name="T68" fmla="*/ 566 w 817"/>
              <a:gd name="T69" fmla="*/ 786 h 817"/>
              <a:gd name="T70" fmla="*/ 621 w 817"/>
              <a:gd name="T71" fmla="*/ 759 h 817"/>
              <a:gd name="T72" fmla="*/ 668 w 817"/>
              <a:gd name="T73" fmla="*/ 724 h 817"/>
              <a:gd name="T74" fmla="*/ 711 w 817"/>
              <a:gd name="T75" fmla="*/ 683 h 817"/>
              <a:gd name="T76" fmla="*/ 747 w 817"/>
              <a:gd name="T77" fmla="*/ 637 h 817"/>
              <a:gd name="T78" fmla="*/ 777 w 817"/>
              <a:gd name="T79" fmla="*/ 586 h 817"/>
              <a:gd name="T80" fmla="*/ 799 w 817"/>
              <a:gd name="T81" fmla="*/ 529 h 817"/>
              <a:gd name="T82" fmla="*/ 813 w 817"/>
              <a:gd name="T83" fmla="*/ 470 h 817"/>
              <a:gd name="T84" fmla="*/ 817 w 817"/>
              <a:gd name="T85" fmla="*/ 408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17" h="817">
                <a:moveTo>
                  <a:pt x="817" y="408"/>
                </a:moveTo>
                <a:lnTo>
                  <a:pt x="816" y="388"/>
                </a:lnTo>
                <a:lnTo>
                  <a:pt x="815" y="368"/>
                </a:lnTo>
                <a:lnTo>
                  <a:pt x="813" y="347"/>
                </a:lnTo>
                <a:lnTo>
                  <a:pt x="809" y="327"/>
                </a:lnTo>
                <a:lnTo>
                  <a:pt x="805" y="308"/>
                </a:lnTo>
                <a:lnTo>
                  <a:pt x="799" y="289"/>
                </a:lnTo>
                <a:lnTo>
                  <a:pt x="792" y="269"/>
                </a:lnTo>
                <a:lnTo>
                  <a:pt x="786" y="250"/>
                </a:lnTo>
                <a:lnTo>
                  <a:pt x="777" y="232"/>
                </a:lnTo>
                <a:lnTo>
                  <a:pt x="768" y="215"/>
                </a:lnTo>
                <a:lnTo>
                  <a:pt x="759" y="197"/>
                </a:lnTo>
                <a:lnTo>
                  <a:pt x="747" y="181"/>
                </a:lnTo>
                <a:lnTo>
                  <a:pt x="736" y="164"/>
                </a:lnTo>
                <a:lnTo>
                  <a:pt x="725" y="150"/>
                </a:lnTo>
                <a:lnTo>
                  <a:pt x="711" y="135"/>
                </a:lnTo>
                <a:lnTo>
                  <a:pt x="698" y="120"/>
                </a:lnTo>
                <a:lnTo>
                  <a:pt x="684" y="107"/>
                </a:lnTo>
                <a:lnTo>
                  <a:pt x="669" y="94"/>
                </a:lnTo>
                <a:lnTo>
                  <a:pt x="653" y="82"/>
                </a:lnTo>
                <a:lnTo>
                  <a:pt x="638" y="70"/>
                </a:lnTo>
                <a:lnTo>
                  <a:pt x="621" y="59"/>
                </a:lnTo>
                <a:lnTo>
                  <a:pt x="604" y="50"/>
                </a:lnTo>
                <a:lnTo>
                  <a:pt x="587" y="41"/>
                </a:lnTo>
                <a:lnTo>
                  <a:pt x="569" y="32"/>
                </a:lnTo>
                <a:lnTo>
                  <a:pt x="549" y="25"/>
                </a:lnTo>
                <a:lnTo>
                  <a:pt x="530" y="19"/>
                </a:lnTo>
                <a:lnTo>
                  <a:pt x="511" y="13"/>
                </a:lnTo>
                <a:lnTo>
                  <a:pt x="491" y="8"/>
                </a:lnTo>
                <a:lnTo>
                  <a:pt x="470" y="5"/>
                </a:lnTo>
                <a:lnTo>
                  <a:pt x="451" y="3"/>
                </a:lnTo>
                <a:lnTo>
                  <a:pt x="431" y="0"/>
                </a:lnTo>
                <a:lnTo>
                  <a:pt x="410" y="0"/>
                </a:lnTo>
                <a:lnTo>
                  <a:pt x="389" y="0"/>
                </a:lnTo>
                <a:lnTo>
                  <a:pt x="369" y="2"/>
                </a:lnTo>
                <a:lnTo>
                  <a:pt x="348" y="5"/>
                </a:lnTo>
                <a:lnTo>
                  <a:pt x="328" y="8"/>
                </a:lnTo>
                <a:lnTo>
                  <a:pt x="309" y="13"/>
                </a:lnTo>
                <a:lnTo>
                  <a:pt x="288" y="19"/>
                </a:lnTo>
                <a:lnTo>
                  <a:pt x="269" y="24"/>
                </a:lnTo>
                <a:lnTo>
                  <a:pt x="251" y="32"/>
                </a:lnTo>
                <a:lnTo>
                  <a:pt x="232" y="40"/>
                </a:lnTo>
                <a:lnTo>
                  <a:pt x="215" y="49"/>
                </a:lnTo>
                <a:lnTo>
                  <a:pt x="198" y="59"/>
                </a:lnTo>
                <a:lnTo>
                  <a:pt x="181" y="69"/>
                </a:lnTo>
                <a:lnTo>
                  <a:pt x="164" y="81"/>
                </a:lnTo>
                <a:lnTo>
                  <a:pt x="149" y="93"/>
                </a:lnTo>
                <a:lnTo>
                  <a:pt x="135" y="106"/>
                </a:lnTo>
                <a:lnTo>
                  <a:pt x="120" y="119"/>
                </a:lnTo>
                <a:lnTo>
                  <a:pt x="107" y="134"/>
                </a:lnTo>
                <a:lnTo>
                  <a:pt x="94" y="148"/>
                </a:lnTo>
                <a:lnTo>
                  <a:pt x="82" y="164"/>
                </a:lnTo>
                <a:lnTo>
                  <a:pt x="70" y="180"/>
                </a:lnTo>
                <a:lnTo>
                  <a:pt x="60" y="197"/>
                </a:lnTo>
                <a:lnTo>
                  <a:pt x="50" y="214"/>
                </a:lnTo>
                <a:lnTo>
                  <a:pt x="41" y="231"/>
                </a:lnTo>
                <a:lnTo>
                  <a:pt x="33" y="249"/>
                </a:lnTo>
                <a:lnTo>
                  <a:pt x="25" y="267"/>
                </a:lnTo>
                <a:lnTo>
                  <a:pt x="20" y="286"/>
                </a:lnTo>
                <a:lnTo>
                  <a:pt x="14" y="307"/>
                </a:lnTo>
                <a:lnTo>
                  <a:pt x="8" y="326"/>
                </a:lnTo>
                <a:lnTo>
                  <a:pt x="5" y="346"/>
                </a:lnTo>
                <a:lnTo>
                  <a:pt x="3" y="367"/>
                </a:lnTo>
                <a:lnTo>
                  <a:pt x="1" y="387"/>
                </a:lnTo>
                <a:lnTo>
                  <a:pt x="0" y="407"/>
                </a:lnTo>
                <a:lnTo>
                  <a:pt x="0" y="429"/>
                </a:lnTo>
                <a:lnTo>
                  <a:pt x="3" y="449"/>
                </a:lnTo>
                <a:lnTo>
                  <a:pt x="5" y="469"/>
                </a:lnTo>
                <a:lnTo>
                  <a:pt x="8" y="489"/>
                </a:lnTo>
                <a:lnTo>
                  <a:pt x="13" y="509"/>
                </a:lnTo>
                <a:lnTo>
                  <a:pt x="18" y="528"/>
                </a:lnTo>
                <a:lnTo>
                  <a:pt x="25" y="547"/>
                </a:lnTo>
                <a:lnTo>
                  <a:pt x="32" y="567"/>
                </a:lnTo>
                <a:lnTo>
                  <a:pt x="40" y="585"/>
                </a:lnTo>
                <a:lnTo>
                  <a:pt x="49" y="603"/>
                </a:lnTo>
                <a:lnTo>
                  <a:pt x="59" y="620"/>
                </a:lnTo>
                <a:lnTo>
                  <a:pt x="69" y="637"/>
                </a:lnTo>
                <a:lnTo>
                  <a:pt x="81" y="652"/>
                </a:lnTo>
                <a:lnTo>
                  <a:pt x="93" y="668"/>
                </a:lnTo>
                <a:lnTo>
                  <a:pt x="105" y="683"/>
                </a:lnTo>
                <a:lnTo>
                  <a:pt x="119" y="696"/>
                </a:lnTo>
                <a:lnTo>
                  <a:pt x="134" y="710"/>
                </a:lnTo>
                <a:lnTo>
                  <a:pt x="148" y="724"/>
                </a:lnTo>
                <a:lnTo>
                  <a:pt x="163" y="736"/>
                </a:lnTo>
                <a:lnTo>
                  <a:pt x="180" y="747"/>
                </a:lnTo>
                <a:lnTo>
                  <a:pt x="196" y="758"/>
                </a:lnTo>
                <a:lnTo>
                  <a:pt x="213" y="768"/>
                </a:lnTo>
                <a:lnTo>
                  <a:pt x="231" y="777"/>
                </a:lnTo>
                <a:lnTo>
                  <a:pt x="249" y="785"/>
                </a:lnTo>
                <a:lnTo>
                  <a:pt x="268" y="793"/>
                </a:lnTo>
                <a:lnTo>
                  <a:pt x="287" y="799"/>
                </a:lnTo>
                <a:lnTo>
                  <a:pt x="307" y="805"/>
                </a:lnTo>
                <a:lnTo>
                  <a:pt x="327" y="809"/>
                </a:lnTo>
                <a:lnTo>
                  <a:pt x="346" y="813"/>
                </a:lnTo>
                <a:lnTo>
                  <a:pt x="366" y="815"/>
                </a:lnTo>
                <a:lnTo>
                  <a:pt x="387" y="817"/>
                </a:lnTo>
                <a:lnTo>
                  <a:pt x="407" y="817"/>
                </a:lnTo>
                <a:lnTo>
                  <a:pt x="429" y="817"/>
                </a:lnTo>
                <a:lnTo>
                  <a:pt x="449" y="815"/>
                </a:lnTo>
                <a:lnTo>
                  <a:pt x="469" y="813"/>
                </a:lnTo>
                <a:lnTo>
                  <a:pt x="490" y="809"/>
                </a:lnTo>
                <a:lnTo>
                  <a:pt x="509" y="805"/>
                </a:lnTo>
                <a:lnTo>
                  <a:pt x="529" y="799"/>
                </a:lnTo>
                <a:lnTo>
                  <a:pt x="548" y="793"/>
                </a:lnTo>
                <a:lnTo>
                  <a:pt x="566" y="786"/>
                </a:lnTo>
                <a:lnTo>
                  <a:pt x="586" y="778"/>
                </a:lnTo>
                <a:lnTo>
                  <a:pt x="603" y="768"/>
                </a:lnTo>
                <a:lnTo>
                  <a:pt x="621" y="759"/>
                </a:lnTo>
                <a:lnTo>
                  <a:pt x="637" y="747"/>
                </a:lnTo>
                <a:lnTo>
                  <a:pt x="653" y="736"/>
                </a:lnTo>
                <a:lnTo>
                  <a:pt x="668" y="724"/>
                </a:lnTo>
                <a:lnTo>
                  <a:pt x="684" y="711"/>
                </a:lnTo>
                <a:lnTo>
                  <a:pt x="698" y="698"/>
                </a:lnTo>
                <a:lnTo>
                  <a:pt x="711" y="683"/>
                </a:lnTo>
                <a:lnTo>
                  <a:pt x="724" y="668"/>
                </a:lnTo>
                <a:lnTo>
                  <a:pt x="736" y="652"/>
                </a:lnTo>
                <a:lnTo>
                  <a:pt x="747" y="637"/>
                </a:lnTo>
                <a:lnTo>
                  <a:pt x="759" y="621"/>
                </a:lnTo>
                <a:lnTo>
                  <a:pt x="768" y="603"/>
                </a:lnTo>
                <a:lnTo>
                  <a:pt x="777" y="586"/>
                </a:lnTo>
                <a:lnTo>
                  <a:pt x="785" y="568"/>
                </a:lnTo>
                <a:lnTo>
                  <a:pt x="792" y="548"/>
                </a:lnTo>
                <a:lnTo>
                  <a:pt x="799" y="529"/>
                </a:lnTo>
                <a:lnTo>
                  <a:pt x="804" y="510"/>
                </a:lnTo>
                <a:lnTo>
                  <a:pt x="808" y="490"/>
                </a:lnTo>
                <a:lnTo>
                  <a:pt x="813" y="470"/>
                </a:lnTo>
                <a:lnTo>
                  <a:pt x="815" y="450"/>
                </a:lnTo>
                <a:lnTo>
                  <a:pt x="816" y="430"/>
                </a:lnTo>
                <a:lnTo>
                  <a:pt x="817" y="408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19" name="Line 698"/>
          <p:cNvCxnSpPr/>
          <p:nvPr/>
        </p:nvCxnSpPr>
        <p:spPr bwMode="auto">
          <a:xfrm flipV="1">
            <a:off x="3894284" y="893854"/>
            <a:ext cx="0" cy="54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0" name="Line 699"/>
          <p:cNvCxnSpPr/>
          <p:nvPr/>
        </p:nvCxnSpPr>
        <p:spPr bwMode="auto">
          <a:xfrm>
            <a:off x="3894284" y="1433854"/>
            <a:ext cx="25193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1" name="Line 700"/>
          <p:cNvCxnSpPr/>
          <p:nvPr/>
        </p:nvCxnSpPr>
        <p:spPr bwMode="auto">
          <a:xfrm>
            <a:off x="4146223" y="1433854"/>
            <a:ext cx="180309" cy="23917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2" name="Line 701"/>
          <p:cNvCxnSpPr/>
          <p:nvPr/>
        </p:nvCxnSpPr>
        <p:spPr bwMode="auto">
          <a:xfrm flipV="1">
            <a:off x="4326531" y="1673032"/>
            <a:ext cx="0" cy="84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3" name="Line 702"/>
          <p:cNvCxnSpPr/>
          <p:nvPr/>
        </p:nvCxnSpPr>
        <p:spPr bwMode="auto">
          <a:xfrm flipH="1">
            <a:off x="3965914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4" name="Line 703"/>
          <p:cNvCxnSpPr/>
          <p:nvPr/>
        </p:nvCxnSpPr>
        <p:spPr bwMode="auto">
          <a:xfrm flipV="1">
            <a:off x="3965914" y="2333854"/>
            <a:ext cx="0" cy="18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5" name="Line 704"/>
          <p:cNvCxnSpPr/>
          <p:nvPr/>
        </p:nvCxnSpPr>
        <p:spPr bwMode="auto">
          <a:xfrm flipH="1">
            <a:off x="3676926" y="2333854"/>
            <a:ext cx="28898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6" name="Line 705"/>
          <p:cNvCxnSpPr/>
          <p:nvPr/>
        </p:nvCxnSpPr>
        <p:spPr bwMode="auto">
          <a:xfrm>
            <a:off x="3676926" y="893854"/>
            <a:ext cx="21735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7" name="Line 706"/>
          <p:cNvCxnSpPr/>
          <p:nvPr/>
        </p:nvCxnSpPr>
        <p:spPr bwMode="auto">
          <a:xfrm>
            <a:off x="180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8" name="Line 707"/>
          <p:cNvCxnSpPr/>
          <p:nvPr/>
        </p:nvCxnSpPr>
        <p:spPr bwMode="auto">
          <a:xfrm flipH="1">
            <a:off x="1804679" y="1673032"/>
            <a:ext cx="360617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9" name="Line 708"/>
          <p:cNvCxnSpPr/>
          <p:nvPr/>
        </p:nvCxnSpPr>
        <p:spPr bwMode="auto">
          <a:xfrm>
            <a:off x="1804679" y="2513854"/>
            <a:ext cx="36061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0" name="Line 709"/>
          <p:cNvCxnSpPr/>
          <p:nvPr/>
        </p:nvCxnSpPr>
        <p:spPr bwMode="auto">
          <a:xfrm>
            <a:off x="4684679" y="2153854"/>
            <a:ext cx="0" cy="3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1" name="Line 710"/>
          <p:cNvCxnSpPr/>
          <p:nvPr/>
        </p:nvCxnSpPr>
        <p:spPr bwMode="auto">
          <a:xfrm flipH="1" flipV="1">
            <a:off x="4326531" y="1673032"/>
            <a:ext cx="358148" cy="48082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2" name="Line 711"/>
          <p:cNvCxnSpPr/>
          <p:nvPr/>
        </p:nvCxnSpPr>
        <p:spPr bwMode="auto">
          <a:xfrm>
            <a:off x="4326531" y="2513854"/>
            <a:ext cx="3581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33" name="Group 332"/>
          <p:cNvGrpSpPr/>
          <p:nvPr/>
        </p:nvGrpSpPr>
        <p:grpSpPr>
          <a:xfrm>
            <a:off x="2165296" y="893854"/>
            <a:ext cx="2161235" cy="1620000"/>
            <a:chOff x="720867" y="2339318"/>
            <a:chExt cx="2161235" cy="1620000"/>
          </a:xfrm>
        </p:grpSpPr>
        <p:cxnSp>
          <p:nvCxnSpPr>
            <p:cNvPr id="334" name="Line 717"/>
            <p:cNvCxnSpPr/>
            <p:nvPr/>
          </p:nvCxnSpPr>
          <p:spPr bwMode="auto">
            <a:xfrm flipV="1">
              <a:off x="1153114" y="2645071"/>
              <a:ext cx="214889" cy="2169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335" name="Group 334"/>
            <p:cNvGrpSpPr/>
            <p:nvPr/>
          </p:nvGrpSpPr>
          <p:grpSpPr>
            <a:xfrm>
              <a:off x="720867" y="2339318"/>
              <a:ext cx="2161235" cy="1620000"/>
              <a:chOff x="720867" y="2339318"/>
              <a:chExt cx="2161235" cy="1620000"/>
            </a:xfrm>
          </p:grpSpPr>
          <p:cxnSp>
            <p:nvCxnSpPr>
              <p:cNvPr id="336" name="Line 712"/>
              <p:cNvCxnSpPr/>
              <p:nvPr/>
            </p:nvCxnSpPr>
            <p:spPr bwMode="auto">
              <a:xfrm flipV="1">
                <a:off x="1153114" y="2339318"/>
                <a:ext cx="37050" cy="3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7" name="Line 713"/>
              <p:cNvCxnSpPr/>
              <p:nvPr/>
            </p:nvCxnSpPr>
            <p:spPr bwMode="auto">
              <a:xfrm flipV="1">
                <a:off x="1153114" y="2339318"/>
                <a:ext cx="197599" cy="19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8" name="Line 714"/>
              <p:cNvCxnSpPr/>
              <p:nvPr/>
            </p:nvCxnSpPr>
            <p:spPr bwMode="auto">
              <a:xfrm flipV="1">
                <a:off x="720867" y="2879318"/>
                <a:ext cx="251938" cy="25397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9" name="Line 715"/>
              <p:cNvCxnSpPr/>
              <p:nvPr/>
            </p:nvCxnSpPr>
            <p:spPr bwMode="auto">
              <a:xfrm flipV="1">
                <a:off x="1153114" y="2484797"/>
                <a:ext cx="214889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40" name="Line 716"/>
              <p:cNvCxnSpPr/>
              <p:nvPr/>
            </p:nvCxnSpPr>
            <p:spPr bwMode="auto">
              <a:xfrm flipV="1">
                <a:off x="720867" y="2879318"/>
                <a:ext cx="414957" cy="41424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66" name="Line 718"/>
              <p:cNvCxnSpPr/>
              <p:nvPr/>
            </p:nvCxnSpPr>
            <p:spPr bwMode="auto">
              <a:xfrm flipV="1">
                <a:off x="720867" y="2807811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67" name="Line 719"/>
              <p:cNvCxnSpPr/>
              <p:nvPr/>
            </p:nvCxnSpPr>
            <p:spPr bwMode="auto">
              <a:xfrm flipV="1">
                <a:off x="720867" y="2970551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68" name="Line 720"/>
              <p:cNvCxnSpPr/>
              <p:nvPr/>
            </p:nvCxnSpPr>
            <p:spPr bwMode="auto">
              <a:xfrm flipV="1">
                <a:off x="720867" y="3130825"/>
                <a:ext cx="647136" cy="6484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69" name="Line 721"/>
              <p:cNvCxnSpPr/>
              <p:nvPr/>
            </p:nvCxnSpPr>
            <p:spPr bwMode="auto">
              <a:xfrm flipV="1">
                <a:off x="720867" y="3293565"/>
                <a:ext cx="647136" cy="64602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0" name="Line 722"/>
              <p:cNvCxnSpPr/>
              <p:nvPr/>
            </p:nvCxnSpPr>
            <p:spPr bwMode="auto">
              <a:xfrm flipV="1">
                <a:off x="861657" y="3453839"/>
                <a:ext cx="506346" cy="50547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1" name="Line 723"/>
              <p:cNvCxnSpPr/>
              <p:nvPr/>
            </p:nvCxnSpPr>
            <p:spPr bwMode="auto">
              <a:xfrm flipV="1">
                <a:off x="1024675" y="3902606"/>
                <a:ext cx="56810" cy="567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2" name="Line 724"/>
              <p:cNvCxnSpPr/>
              <p:nvPr/>
            </p:nvCxnSpPr>
            <p:spPr bwMode="auto">
              <a:xfrm flipV="1">
                <a:off x="1204984" y="3616578"/>
                <a:ext cx="163019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3" name="Line 726"/>
              <p:cNvCxnSpPr/>
              <p:nvPr/>
            </p:nvCxnSpPr>
            <p:spPr bwMode="auto">
              <a:xfrm flipV="1">
                <a:off x="2232497" y="2339318"/>
                <a:ext cx="88919" cy="8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4" name="Line 727"/>
              <p:cNvCxnSpPr/>
              <p:nvPr/>
            </p:nvCxnSpPr>
            <p:spPr bwMode="auto">
              <a:xfrm flipV="1">
                <a:off x="2232497" y="2373839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5" name="Line 728"/>
              <p:cNvCxnSpPr/>
              <p:nvPr/>
            </p:nvCxnSpPr>
            <p:spPr bwMode="auto">
              <a:xfrm flipV="1">
                <a:off x="2232497" y="2536578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6" name="Line 729"/>
              <p:cNvCxnSpPr/>
              <p:nvPr/>
            </p:nvCxnSpPr>
            <p:spPr bwMode="auto">
              <a:xfrm flipV="1">
                <a:off x="2232497" y="2696852"/>
                <a:ext cx="217358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7" name="Line 730"/>
              <p:cNvCxnSpPr/>
              <p:nvPr/>
            </p:nvCxnSpPr>
            <p:spPr bwMode="auto">
              <a:xfrm flipV="1">
                <a:off x="2232497" y="2859592"/>
                <a:ext cx="217358" cy="21452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8" name="Line 731"/>
              <p:cNvCxnSpPr/>
              <p:nvPr/>
            </p:nvCxnSpPr>
            <p:spPr bwMode="auto">
              <a:xfrm flipV="1">
                <a:off x="2232497" y="2879318"/>
                <a:ext cx="358148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79" name="Line 732"/>
              <p:cNvCxnSpPr/>
              <p:nvPr/>
            </p:nvCxnSpPr>
            <p:spPr bwMode="auto">
              <a:xfrm flipV="1">
                <a:off x="2232497" y="2908907"/>
                <a:ext cx="491527" cy="49068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0" name="Line 733"/>
              <p:cNvCxnSpPr/>
              <p:nvPr/>
            </p:nvCxnSpPr>
            <p:spPr bwMode="auto">
              <a:xfrm flipV="1">
                <a:off x="2232497" y="3000140"/>
                <a:ext cx="560686" cy="5597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1" name="Line 734"/>
              <p:cNvCxnSpPr/>
              <p:nvPr/>
            </p:nvCxnSpPr>
            <p:spPr bwMode="auto">
              <a:xfrm flipV="1">
                <a:off x="2232497" y="3093839"/>
                <a:ext cx="629846" cy="62876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2" name="Line 735"/>
              <p:cNvCxnSpPr/>
              <p:nvPr/>
            </p:nvCxnSpPr>
            <p:spPr bwMode="auto">
              <a:xfrm flipV="1">
                <a:off x="2336236" y="3234386"/>
                <a:ext cx="545866" cy="54493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3" name="Line 736"/>
              <p:cNvCxnSpPr/>
              <p:nvPr/>
            </p:nvCxnSpPr>
            <p:spPr bwMode="auto">
              <a:xfrm flipV="1">
                <a:off x="2499255" y="3397126"/>
                <a:ext cx="382847" cy="38219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4" name="Line 737"/>
              <p:cNvCxnSpPr/>
              <p:nvPr/>
            </p:nvCxnSpPr>
            <p:spPr bwMode="auto">
              <a:xfrm flipV="1">
                <a:off x="2521485" y="3559866"/>
                <a:ext cx="360617" cy="3575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5" name="Line 738"/>
              <p:cNvCxnSpPr/>
              <p:nvPr/>
            </p:nvCxnSpPr>
            <p:spPr bwMode="auto">
              <a:xfrm flipV="1">
                <a:off x="2642514" y="3720140"/>
                <a:ext cx="239588" cy="2391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86" name="Line 739"/>
              <p:cNvCxnSpPr/>
              <p:nvPr/>
            </p:nvCxnSpPr>
            <p:spPr bwMode="auto">
              <a:xfrm flipV="1">
                <a:off x="2803063" y="3882880"/>
                <a:ext cx="79039" cy="7643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587" name="Line 740"/>
          <p:cNvCxnSpPr/>
          <p:nvPr/>
        </p:nvCxnSpPr>
        <p:spPr bwMode="auto">
          <a:xfrm flipV="1">
            <a:off x="3244679" y="1702621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8" name="Line 741"/>
          <p:cNvCxnSpPr/>
          <p:nvPr/>
        </p:nvCxnSpPr>
        <p:spPr bwMode="auto">
          <a:xfrm flipH="1">
            <a:off x="3155760" y="1793854"/>
            <a:ext cx="889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9" name="Line 742"/>
          <p:cNvCxnSpPr/>
          <p:nvPr/>
        </p:nvCxnSpPr>
        <p:spPr bwMode="auto">
          <a:xfrm>
            <a:off x="3244679" y="1793854"/>
            <a:ext cx="0" cy="912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0" name="Line 743"/>
          <p:cNvCxnSpPr/>
          <p:nvPr/>
        </p:nvCxnSpPr>
        <p:spPr bwMode="auto">
          <a:xfrm>
            <a:off x="3244679" y="1793854"/>
            <a:ext cx="9138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1" name="Line 744"/>
          <p:cNvCxnSpPr/>
          <p:nvPr/>
        </p:nvCxnSpPr>
        <p:spPr bwMode="auto">
          <a:xfrm flipV="1">
            <a:off x="3244679" y="145111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2" name="Line 745"/>
          <p:cNvCxnSpPr/>
          <p:nvPr/>
        </p:nvCxnSpPr>
        <p:spPr bwMode="auto">
          <a:xfrm flipH="1">
            <a:off x="2903821" y="1793854"/>
            <a:ext cx="16054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3" name="Line 746"/>
          <p:cNvCxnSpPr/>
          <p:nvPr/>
        </p:nvCxnSpPr>
        <p:spPr bwMode="auto">
          <a:xfrm>
            <a:off x="3244679" y="1973854"/>
            <a:ext cx="0" cy="16274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4" name="Line 747"/>
          <p:cNvCxnSpPr/>
          <p:nvPr/>
        </p:nvCxnSpPr>
        <p:spPr bwMode="auto">
          <a:xfrm>
            <a:off x="3424988" y="1793854"/>
            <a:ext cx="16301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96" name="Group 595"/>
          <p:cNvGrpSpPr/>
          <p:nvPr/>
        </p:nvGrpSpPr>
        <p:grpSpPr>
          <a:xfrm>
            <a:off x="3244612" y="847353"/>
            <a:ext cx="0" cy="1730851"/>
            <a:chOff x="1800183" y="2292817"/>
            <a:chExt cx="0" cy="1730851"/>
          </a:xfrm>
        </p:grpSpPr>
        <p:cxnSp>
          <p:nvCxnSpPr>
            <p:cNvPr id="597" name="Line 337"/>
            <p:cNvCxnSpPr/>
            <p:nvPr/>
          </p:nvCxnSpPr>
          <p:spPr bwMode="auto">
            <a:xfrm flipV="1">
              <a:off x="1800183" y="3776756"/>
              <a:ext cx="0" cy="2469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8" name="Line 338"/>
            <p:cNvCxnSpPr/>
            <p:nvPr/>
          </p:nvCxnSpPr>
          <p:spPr bwMode="auto">
            <a:xfrm flipV="1">
              <a:off x="1800183" y="3685399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9" name="Line 339"/>
            <p:cNvCxnSpPr/>
            <p:nvPr/>
          </p:nvCxnSpPr>
          <p:spPr bwMode="auto">
            <a:xfrm flipV="1">
              <a:off x="1800183" y="340885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0" name="Line 340"/>
            <p:cNvCxnSpPr/>
            <p:nvPr/>
          </p:nvCxnSpPr>
          <p:spPr bwMode="auto">
            <a:xfrm flipV="1">
              <a:off x="1800183" y="3317500"/>
              <a:ext cx="0" cy="469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1" name="Line 341"/>
            <p:cNvCxnSpPr/>
            <p:nvPr/>
          </p:nvCxnSpPr>
          <p:spPr bwMode="auto">
            <a:xfrm flipV="1">
              <a:off x="1800183" y="3043428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2" name="Line 342"/>
            <p:cNvCxnSpPr/>
            <p:nvPr/>
          </p:nvCxnSpPr>
          <p:spPr bwMode="auto">
            <a:xfrm flipV="1">
              <a:off x="1800183" y="2952071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3" name="Line 343"/>
            <p:cNvCxnSpPr/>
            <p:nvPr/>
          </p:nvCxnSpPr>
          <p:spPr bwMode="auto">
            <a:xfrm flipV="1">
              <a:off x="1800183" y="2675530"/>
              <a:ext cx="0" cy="22962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4" name="Line 344"/>
            <p:cNvCxnSpPr/>
            <p:nvPr/>
          </p:nvCxnSpPr>
          <p:spPr bwMode="auto">
            <a:xfrm flipV="1">
              <a:off x="1800183" y="2584173"/>
              <a:ext cx="0" cy="4444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5" name="Line 345"/>
            <p:cNvCxnSpPr/>
            <p:nvPr/>
          </p:nvCxnSpPr>
          <p:spPr bwMode="auto">
            <a:xfrm flipV="1">
              <a:off x="1800183" y="2292817"/>
              <a:ext cx="0" cy="24444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6" name="Line 440"/>
            <p:cNvCxnSpPr/>
            <p:nvPr/>
          </p:nvCxnSpPr>
          <p:spPr bwMode="auto">
            <a:xfrm>
              <a:off x="1800183" y="349527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7" name="Line 441"/>
            <p:cNvCxnSpPr/>
            <p:nvPr/>
          </p:nvCxnSpPr>
          <p:spPr bwMode="auto">
            <a:xfrm>
              <a:off x="1800183" y="298910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08" name="Line 453"/>
          <p:cNvCxnSpPr/>
          <p:nvPr/>
        </p:nvCxnSpPr>
        <p:spPr bwMode="auto">
          <a:xfrm>
            <a:off x="3587649" y="1795494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09" name="Group 608"/>
          <p:cNvGrpSpPr/>
          <p:nvPr/>
        </p:nvGrpSpPr>
        <p:grpSpPr>
          <a:xfrm>
            <a:off x="8136547" y="1262153"/>
            <a:ext cx="254425" cy="0"/>
            <a:chOff x="6695075" y="2700800"/>
            <a:chExt cx="254425" cy="0"/>
          </a:xfrm>
        </p:grpSpPr>
        <p:cxnSp>
          <p:nvCxnSpPr>
            <p:cNvPr id="610" name="Line 651"/>
            <p:cNvCxnSpPr/>
            <p:nvPr/>
          </p:nvCxnSpPr>
          <p:spPr bwMode="auto">
            <a:xfrm flipH="1">
              <a:off x="6695075" y="2700800"/>
              <a:ext cx="395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1" name="Line 659"/>
            <p:cNvCxnSpPr/>
            <p:nvPr/>
          </p:nvCxnSpPr>
          <p:spPr bwMode="auto">
            <a:xfrm flipH="1">
              <a:off x="6734597" y="2700800"/>
              <a:ext cx="21490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12" name="Line 602"/>
          <p:cNvCxnSpPr/>
          <p:nvPr/>
        </p:nvCxnSpPr>
        <p:spPr bwMode="auto">
          <a:xfrm flipV="1">
            <a:off x="8391329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3" name="Line 603"/>
          <p:cNvCxnSpPr/>
          <p:nvPr/>
        </p:nvCxnSpPr>
        <p:spPr bwMode="auto">
          <a:xfrm>
            <a:off x="7094501" y="1261799"/>
            <a:ext cx="0" cy="17733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" name="Line 605"/>
          <p:cNvCxnSpPr/>
          <p:nvPr/>
        </p:nvCxnSpPr>
        <p:spPr bwMode="auto">
          <a:xfrm>
            <a:off x="7274822" y="1680516"/>
            <a:ext cx="0" cy="477831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" name="Line 606"/>
          <p:cNvCxnSpPr/>
          <p:nvPr/>
        </p:nvCxnSpPr>
        <p:spPr bwMode="auto">
          <a:xfrm>
            <a:off x="6931471" y="2158347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" name="Line 607"/>
          <p:cNvCxnSpPr/>
          <p:nvPr/>
        </p:nvCxnSpPr>
        <p:spPr bwMode="auto">
          <a:xfrm>
            <a:off x="6931471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7" name="Line 609"/>
          <p:cNvCxnSpPr/>
          <p:nvPr/>
        </p:nvCxnSpPr>
        <p:spPr bwMode="auto">
          <a:xfrm>
            <a:off x="8551889" y="1439138"/>
            <a:ext cx="0" cy="71920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8" name="Line 612"/>
          <p:cNvCxnSpPr/>
          <p:nvPr/>
        </p:nvCxnSpPr>
        <p:spPr bwMode="auto">
          <a:xfrm>
            <a:off x="6931471" y="2517951"/>
            <a:ext cx="34335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" name="Line 613"/>
          <p:cNvCxnSpPr/>
          <p:nvPr/>
        </p:nvCxnSpPr>
        <p:spPr bwMode="auto">
          <a:xfrm>
            <a:off x="6931471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0" name="Line 614"/>
          <p:cNvCxnSpPr/>
          <p:nvPr/>
        </p:nvCxnSpPr>
        <p:spPr bwMode="auto">
          <a:xfrm>
            <a:off x="7274822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1" name="Line 615"/>
          <p:cNvCxnSpPr/>
          <p:nvPr/>
        </p:nvCxnSpPr>
        <p:spPr bwMode="auto">
          <a:xfrm>
            <a:off x="8551889" y="2158347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2" name="Line 617"/>
          <p:cNvCxnSpPr/>
          <p:nvPr/>
        </p:nvCxnSpPr>
        <p:spPr bwMode="auto">
          <a:xfrm>
            <a:off x="8211008" y="2517951"/>
            <a:ext cx="34088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3" name="Line 618"/>
          <p:cNvCxnSpPr/>
          <p:nvPr/>
        </p:nvCxnSpPr>
        <p:spPr bwMode="auto">
          <a:xfrm>
            <a:off x="7274822" y="2517951"/>
            <a:ext cx="936187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4" name="Line 619"/>
          <p:cNvCxnSpPr/>
          <p:nvPr/>
        </p:nvCxnSpPr>
        <p:spPr bwMode="auto">
          <a:xfrm flipH="1">
            <a:off x="7094501" y="1261799"/>
            <a:ext cx="24701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5" name="Line 620"/>
          <p:cNvCxnSpPr/>
          <p:nvPr/>
        </p:nvCxnSpPr>
        <p:spPr bwMode="auto">
          <a:xfrm>
            <a:off x="7119202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6" name="Line 621"/>
          <p:cNvCxnSpPr/>
          <p:nvPr/>
        </p:nvCxnSpPr>
        <p:spPr bwMode="auto">
          <a:xfrm>
            <a:off x="7119202" y="902194"/>
            <a:ext cx="1244955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7" name="Line 622"/>
          <p:cNvCxnSpPr/>
          <p:nvPr/>
        </p:nvCxnSpPr>
        <p:spPr bwMode="auto">
          <a:xfrm flipV="1">
            <a:off x="8364158" y="902194"/>
            <a:ext cx="0" cy="35960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8" name="Line 624"/>
          <p:cNvCxnSpPr/>
          <p:nvPr/>
        </p:nvCxnSpPr>
        <p:spPr bwMode="auto">
          <a:xfrm>
            <a:off x="7741680" y="82830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9" name="Line 625"/>
          <p:cNvCxnSpPr/>
          <p:nvPr/>
        </p:nvCxnSpPr>
        <p:spPr bwMode="auto">
          <a:xfrm>
            <a:off x="7741680" y="1362784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0" name="Line 626"/>
          <p:cNvCxnSpPr/>
          <p:nvPr/>
        </p:nvCxnSpPr>
        <p:spPr bwMode="auto">
          <a:xfrm>
            <a:off x="7741680" y="1545049"/>
            <a:ext cx="0" cy="45812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1" name="Line 627"/>
          <p:cNvCxnSpPr/>
          <p:nvPr/>
        </p:nvCxnSpPr>
        <p:spPr bwMode="auto">
          <a:xfrm>
            <a:off x="7741680" y="2094308"/>
            <a:ext cx="0" cy="9113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2" name="Line 628"/>
          <p:cNvCxnSpPr/>
          <p:nvPr/>
        </p:nvCxnSpPr>
        <p:spPr bwMode="auto">
          <a:xfrm>
            <a:off x="7741680" y="2276573"/>
            <a:ext cx="0" cy="44334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3" name="Line 650"/>
          <p:cNvCxnSpPr/>
          <p:nvPr/>
        </p:nvCxnSpPr>
        <p:spPr bwMode="auto">
          <a:xfrm flipV="1">
            <a:off x="8136547" y="901511"/>
            <a:ext cx="0" cy="360642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34" name="Freeform 633"/>
          <p:cNvSpPr>
            <a:spLocks/>
          </p:cNvSpPr>
          <p:nvPr/>
        </p:nvSpPr>
        <p:spPr bwMode="auto">
          <a:xfrm>
            <a:off x="8091690" y="1552101"/>
            <a:ext cx="81515" cy="503911"/>
          </a:xfrm>
          <a:custGeom>
            <a:avLst/>
            <a:gdLst>
              <a:gd name="T0" fmla="*/ 131 w 133"/>
              <a:gd name="T1" fmla="*/ 0 h 817"/>
              <a:gd name="T2" fmla="*/ 129 w 133"/>
              <a:gd name="T3" fmla="*/ 5 h 817"/>
              <a:gd name="T4" fmla="*/ 125 w 133"/>
              <a:gd name="T5" fmla="*/ 13 h 817"/>
              <a:gd name="T6" fmla="*/ 118 w 133"/>
              <a:gd name="T7" fmla="*/ 25 h 817"/>
              <a:gd name="T8" fmla="*/ 109 w 133"/>
              <a:gd name="T9" fmla="*/ 41 h 817"/>
              <a:gd name="T10" fmla="*/ 99 w 133"/>
              <a:gd name="T11" fmla="*/ 60 h 817"/>
              <a:gd name="T12" fmla="*/ 87 w 133"/>
              <a:gd name="T13" fmla="*/ 82 h 817"/>
              <a:gd name="T14" fmla="*/ 76 w 133"/>
              <a:gd name="T15" fmla="*/ 108 h 817"/>
              <a:gd name="T16" fmla="*/ 64 w 133"/>
              <a:gd name="T17" fmla="*/ 135 h 817"/>
              <a:gd name="T18" fmla="*/ 50 w 133"/>
              <a:gd name="T19" fmla="*/ 165 h 817"/>
              <a:gd name="T20" fmla="*/ 39 w 133"/>
              <a:gd name="T21" fmla="*/ 198 h 817"/>
              <a:gd name="T22" fmla="*/ 27 w 133"/>
              <a:gd name="T23" fmla="*/ 233 h 817"/>
              <a:gd name="T24" fmla="*/ 17 w 133"/>
              <a:gd name="T25" fmla="*/ 269 h 817"/>
              <a:gd name="T26" fmla="*/ 9 w 133"/>
              <a:gd name="T27" fmla="*/ 309 h 817"/>
              <a:gd name="T28" fmla="*/ 4 w 133"/>
              <a:gd name="T29" fmla="*/ 348 h 817"/>
              <a:gd name="T30" fmla="*/ 1 w 133"/>
              <a:gd name="T31" fmla="*/ 389 h 817"/>
              <a:gd name="T32" fmla="*/ 1 w 133"/>
              <a:gd name="T33" fmla="*/ 431 h 817"/>
              <a:gd name="T34" fmla="*/ 4 w 133"/>
              <a:gd name="T35" fmla="*/ 472 h 817"/>
              <a:gd name="T36" fmla="*/ 9 w 133"/>
              <a:gd name="T37" fmla="*/ 511 h 817"/>
              <a:gd name="T38" fmla="*/ 18 w 133"/>
              <a:gd name="T39" fmla="*/ 549 h 817"/>
              <a:gd name="T40" fmla="*/ 27 w 133"/>
              <a:gd name="T41" fmla="*/ 587 h 817"/>
              <a:gd name="T42" fmla="*/ 39 w 133"/>
              <a:gd name="T43" fmla="*/ 621 h 817"/>
              <a:gd name="T44" fmla="*/ 51 w 133"/>
              <a:gd name="T45" fmla="*/ 653 h 817"/>
              <a:gd name="T46" fmla="*/ 64 w 133"/>
              <a:gd name="T47" fmla="*/ 684 h 817"/>
              <a:gd name="T48" fmla="*/ 76 w 133"/>
              <a:gd name="T49" fmla="*/ 711 h 817"/>
              <a:gd name="T50" fmla="*/ 88 w 133"/>
              <a:gd name="T51" fmla="*/ 737 h 817"/>
              <a:gd name="T52" fmla="*/ 100 w 133"/>
              <a:gd name="T53" fmla="*/ 759 h 817"/>
              <a:gd name="T54" fmla="*/ 110 w 133"/>
              <a:gd name="T55" fmla="*/ 778 h 817"/>
              <a:gd name="T56" fmla="*/ 118 w 133"/>
              <a:gd name="T57" fmla="*/ 792 h 817"/>
              <a:gd name="T58" fmla="*/ 125 w 133"/>
              <a:gd name="T59" fmla="*/ 805 h 817"/>
              <a:gd name="T60" fmla="*/ 129 w 133"/>
              <a:gd name="T61" fmla="*/ 813 h 817"/>
              <a:gd name="T62" fmla="*/ 131 w 133"/>
              <a:gd name="T63" fmla="*/ 817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3" h="817">
                <a:moveTo>
                  <a:pt x="133" y="0"/>
                </a:moveTo>
                <a:lnTo>
                  <a:pt x="131" y="0"/>
                </a:lnTo>
                <a:lnTo>
                  <a:pt x="131" y="3"/>
                </a:lnTo>
                <a:lnTo>
                  <a:pt x="129" y="5"/>
                </a:lnTo>
                <a:lnTo>
                  <a:pt x="127" y="8"/>
                </a:lnTo>
                <a:lnTo>
                  <a:pt x="125" y="13"/>
                </a:lnTo>
                <a:lnTo>
                  <a:pt x="121" y="18"/>
                </a:lnTo>
                <a:lnTo>
                  <a:pt x="118" y="25"/>
                </a:lnTo>
                <a:lnTo>
                  <a:pt x="113" y="32"/>
                </a:lnTo>
                <a:lnTo>
                  <a:pt x="109" y="41"/>
                </a:lnTo>
                <a:lnTo>
                  <a:pt x="104" y="50"/>
                </a:lnTo>
                <a:lnTo>
                  <a:pt x="99" y="60"/>
                </a:lnTo>
                <a:lnTo>
                  <a:pt x="94" y="70"/>
                </a:lnTo>
                <a:lnTo>
                  <a:pt x="87" y="82"/>
                </a:lnTo>
                <a:lnTo>
                  <a:pt x="82" y="94"/>
                </a:lnTo>
                <a:lnTo>
                  <a:pt x="76" y="108"/>
                </a:lnTo>
                <a:lnTo>
                  <a:pt x="69" y="121"/>
                </a:lnTo>
                <a:lnTo>
                  <a:pt x="64" y="135"/>
                </a:lnTo>
                <a:lnTo>
                  <a:pt x="57" y="149"/>
                </a:lnTo>
                <a:lnTo>
                  <a:pt x="50" y="165"/>
                </a:lnTo>
                <a:lnTo>
                  <a:pt x="44" y="182"/>
                </a:lnTo>
                <a:lnTo>
                  <a:pt x="39" y="198"/>
                </a:lnTo>
                <a:lnTo>
                  <a:pt x="33" y="215"/>
                </a:lnTo>
                <a:lnTo>
                  <a:pt x="27" y="233"/>
                </a:lnTo>
                <a:lnTo>
                  <a:pt x="22" y="251"/>
                </a:lnTo>
                <a:lnTo>
                  <a:pt x="17" y="269"/>
                </a:lnTo>
                <a:lnTo>
                  <a:pt x="13" y="288"/>
                </a:lnTo>
                <a:lnTo>
                  <a:pt x="9" y="309"/>
                </a:lnTo>
                <a:lnTo>
                  <a:pt x="6" y="328"/>
                </a:lnTo>
                <a:lnTo>
                  <a:pt x="4" y="348"/>
                </a:lnTo>
                <a:lnTo>
                  <a:pt x="3" y="369"/>
                </a:lnTo>
                <a:lnTo>
                  <a:pt x="1" y="389"/>
                </a:lnTo>
                <a:lnTo>
                  <a:pt x="0" y="410"/>
                </a:lnTo>
                <a:lnTo>
                  <a:pt x="1" y="431"/>
                </a:lnTo>
                <a:lnTo>
                  <a:pt x="3" y="451"/>
                </a:lnTo>
                <a:lnTo>
                  <a:pt x="4" y="472"/>
                </a:lnTo>
                <a:lnTo>
                  <a:pt x="7" y="491"/>
                </a:lnTo>
                <a:lnTo>
                  <a:pt x="9" y="511"/>
                </a:lnTo>
                <a:lnTo>
                  <a:pt x="14" y="530"/>
                </a:lnTo>
                <a:lnTo>
                  <a:pt x="18" y="549"/>
                </a:lnTo>
                <a:lnTo>
                  <a:pt x="23" y="569"/>
                </a:lnTo>
                <a:lnTo>
                  <a:pt x="27" y="587"/>
                </a:lnTo>
                <a:lnTo>
                  <a:pt x="33" y="604"/>
                </a:lnTo>
                <a:lnTo>
                  <a:pt x="39" y="621"/>
                </a:lnTo>
                <a:lnTo>
                  <a:pt x="45" y="638"/>
                </a:lnTo>
                <a:lnTo>
                  <a:pt x="51" y="653"/>
                </a:lnTo>
                <a:lnTo>
                  <a:pt x="57" y="669"/>
                </a:lnTo>
                <a:lnTo>
                  <a:pt x="64" y="684"/>
                </a:lnTo>
                <a:lnTo>
                  <a:pt x="70" y="697"/>
                </a:lnTo>
                <a:lnTo>
                  <a:pt x="76" y="711"/>
                </a:lnTo>
                <a:lnTo>
                  <a:pt x="82" y="725"/>
                </a:lnTo>
                <a:lnTo>
                  <a:pt x="88" y="737"/>
                </a:lnTo>
                <a:lnTo>
                  <a:pt x="94" y="748"/>
                </a:lnTo>
                <a:lnTo>
                  <a:pt x="100" y="759"/>
                </a:lnTo>
                <a:lnTo>
                  <a:pt x="104" y="769"/>
                </a:lnTo>
                <a:lnTo>
                  <a:pt x="110" y="778"/>
                </a:lnTo>
                <a:lnTo>
                  <a:pt x="114" y="786"/>
                </a:lnTo>
                <a:lnTo>
                  <a:pt x="118" y="792"/>
                </a:lnTo>
                <a:lnTo>
                  <a:pt x="121" y="799"/>
                </a:lnTo>
                <a:lnTo>
                  <a:pt x="125" y="805"/>
                </a:lnTo>
                <a:lnTo>
                  <a:pt x="128" y="809"/>
                </a:lnTo>
                <a:lnTo>
                  <a:pt x="129" y="813"/>
                </a:lnTo>
                <a:lnTo>
                  <a:pt x="131" y="815"/>
                </a:lnTo>
                <a:lnTo>
                  <a:pt x="131" y="817"/>
                </a:lnTo>
                <a:lnTo>
                  <a:pt x="133" y="81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35" name="Line 648"/>
          <p:cNvCxnSpPr/>
          <p:nvPr/>
        </p:nvCxnSpPr>
        <p:spPr bwMode="auto">
          <a:xfrm>
            <a:off x="8173205" y="2056012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6" name="Line 652"/>
          <p:cNvCxnSpPr/>
          <p:nvPr/>
        </p:nvCxnSpPr>
        <p:spPr bwMode="auto">
          <a:xfrm>
            <a:off x="8173205" y="1263094"/>
            <a:ext cx="0" cy="289008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7" name="Line 653"/>
          <p:cNvCxnSpPr/>
          <p:nvPr/>
        </p:nvCxnSpPr>
        <p:spPr bwMode="auto">
          <a:xfrm>
            <a:off x="7740929" y="2345019"/>
            <a:ext cx="81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8" name="Line 654"/>
          <p:cNvCxnSpPr/>
          <p:nvPr/>
        </p:nvCxnSpPr>
        <p:spPr bwMode="auto">
          <a:xfrm>
            <a:off x="8173205" y="1552101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9" name="Line 656"/>
          <p:cNvCxnSpPr/>
          <p:nvPr/>
        </p:nvCxnSpPr>
        <p:spPr bwMode="auto">
          <a:xfrm flipH="1">
            <a:off x="8173205" y="2056012"/>
            <a:ext cx="377933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40" name="Group 639"/>
          <p:cNvGrpSpPr/>
          <p:nvPr/>
        </p:nvGrpSpPr>
        <p:grpSpPr>
          <a:xfrm>
            <a:off x="8172050" y="1261288"/>
            <a:ext cx="377933" cy="1081926"/>
            <a:chOff x="6733069" y="865816"/>
            <a:chExt cx="377933" cy="1081926"/>
          </a:xfrm>
        </p:grpSpPr>
        <p:cxnSp>
          <p:nvCxnSpPr>
            <p:cNvPr id="641" name="Line 670"/>
            <p:cNvCxnSpPr/>
            <p:nvPr/>
          </p:nvCxnSpPr>
          <p:spPr bwMode="auto">
            <a:xfrm flipH="1" flipV="1">
              <a:off x="6733069" y="1031316"/>
              <a:ext cx="123507" cy="12350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2" name="Line 671"/>
            <p:cNvCxnSpPr/>
            <p:nvPr/>
          </p:nvCxnSpPr>
          <p:spPr bwMode="auto">
            <a:xfrm flipH="1" flipV="1">
              <a:off x="6733069" y="868286"/>
              <a:ext cx="284067" cy="2865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3" name="Line 672"/>
            <p:cNvCxnSpPr/>
            <p:nvPr/>
          </p:nvCxnSpPr>
          <p:spPr bwMode="auto">
            <a:xfrm flipH="1" flipV="1">
              <a:off x="7071480" y="1046137"/>
              <a:ext cx="39522" cy="3952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4" name="Line 673"/>
            <p:cNvCxnSpPr/>
            <p:nvPr/>
          </p:nvCxnSpPr>
          <p:spPr bwMode="auto">
            <a:xfrm flipH="1" flipV="1">
              <a:off x="6891159" y="865816"/>
              <a:ext cx="56813" cy="568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" name="Line 674"/>
            <p:cNvCxnSpPr/>
            <p:nvPr/>
          </p:nvCxnSpPr>
          <p:spPr bwMode="auto">
            <a:xfrm flipH="1" flipV="1">
              <a:off x="6733069" y="1839055"/>
              <a:ext cx="106216" cy="1086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6" name="Line 675"/>
            <p:cNvCxnSpPr/>
            <p:nvPr/>
          </p:nvCxnSpPr>
          <p:spPr bwMode="auto">
            <a:xfrm flipH="1" flipV="1">
              <a:off x="6733069" y="1678495"/>
              <a:ext cx="269246" cy="269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7" name="Line 676"/>
            <p:cNvCxnSpPr/>
            <p:nvPr/>
          </p:nvCxnSpPr>
          <p:spPr bwMode="auto">
            <a:xfrm flipH="1" flipV="1">
              <a:off x="6873868" y="1658734"/>
              <a:ext cx="237134" cy="23713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8" name="Line 677"/>
            <p:cNvCxnSpPr/>
            <p:nvPr/>
          </p:nvCxnSpPr>
          <p:spPr bwMode="auto">
            <a:xfrm flipH="1" flipV="1">
              <a:off x="7036898" y="1658734"/>
              <a:ext cx="74104" cy="7410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49" name="Line 637"/>
          <p:cNvCxnSpPr/>
          <p:nvPr/>
        </p:nvCxnSpPr>
        <p:spPr bwMode="auto">
          <a:xfrm>
            <a:off x="6932706" y="1440671"/>
            <a:ext cx="810209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0" name="Line 638"/>
          <p:cNvCxnSpPr/>
          <p:nvPr/>
        </p:nvCxnSpPr>
        <p:spPr bwMode="auto">
          <a:xfrm flipH="1">
            <a:off x="7280759" y="1679849"/>
            <a:ext cx="46932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1" name="Line 661"/>
          <p:cNvCxnSpPr/>
          <p:nvPr/>
        </p:nvCxnSpPr>
        <p:spPr bwMode="auto">
          <a:xfrm>
            <a:off x="8389481" y="1437525"/>
            <a:ext cx="16303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52" name="Group 651"/>
          <p:cNvGrpSpPr/>
          <p:nvPr/>
        </p:nvGrpSpPr>
        <p:grpSpPr>
          <a:xfrm>
            <a:off x="1750425" y="4364070"/>
            <a:ext cx="2966050" cy="0"/>
            <a:chOff x="293841" y="5799681"/>
            <a:chExt cx="2966050" cy="0"/>
          </a:xfrm>
        </p:grpSpPr>
        <p:cxnSp>
          <p:nvCxnSpPr>
            <p:cNvPr id="653" name="Line 304"/>
            <p:cNvCxnSpPr/>
            <p:nvPr/>
          </p:nvCxnSpPr>
          <p:spPr bwMode="auto">
            <a:xfrm>
              <a:off x="293841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4" name="Line 305"/>
            <p:cNvCxnSpPr/>
            <p:nvPr/>
          </p:nvCxnSpPr>
          <p:spPr bwMode="auto">
            <a:xfrm>
              <a:off x="633804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5" name="Line 306"/>
            <p:cNvCxnSpPr/>
            <p:nvPr/>
          </p:nvCxnSpPr>
          <p:spPr bwMode="auto">
            <a:xfrm>
              <a:off x="816103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6" name="Line 307"/>
            <p:cNvCxnSpPr/>
            <p:nvPr/>
          </p:nvCxnSpPr>
          <p:spPr bwMode="auto">
            <a:xfrm>
              <a:off x="1365462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7" name="Line 308"/>
            <p:cNvCxnSpPr/>
            <p:nvPr/>
          </p:nvCxnSpPr>
          <p:spPr bwMode="auto">
            <a:xfrm>
              <a:off x="1547761" y="5799681"/>
              <a:ext cx="4582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8" name="Line 309"/>
            <p:cNvCxnSpPr/>
            <p:nvPr/>
          </p:nvCxnSpPr>
          <p:spPr bwMode="auto">
            <a:xfrm>
              <a:off x="2097121" y="5799681"/>
              <a:ext cx="9114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9" name="Line 310"/>
            <p:cNvCxnSpPr/>
            <p:nvPr/>
          </p:nvCxnSpPr>
          <p:spPr bwMode="auto">
            <a:xfrm>
              <a:off x="2279419" y="5799681"/>
              <a:ext cx="45574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0" name="Line 311"/>
            <p:cNvCxnSpPr/>
            <p:nvPr/>
          </p:nvCxnSpPr>
          <p:spPr bwMode="auto">
            <a:xfrm>
              <a:off x="2826316" y="5799681"/>
              <a:ext cx="936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1" name="Line 312"/>
            <p:cNvCxnSpPr/>
            <p:nvPr/>
          </p:nvCxnSpPr>
          <p:spPr bwMode="auto">
            <a:xfrm>
              <a:off x="3011078" y="5799681"/>
              <a:ext cx="24881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662" name="Freeform 661"/>
          <p:cNvSpPr>
            <a:spLocks/>
          </p:cNvSpPr>
          <p:nvPr/>
        </p:nvSpPr>
        <p:spPr bwMode="auto">
          <a:xfrm>
            <a:off x="2807826" y="3978251"/>
            <a:ext cx="251277" cy="783927"/>
          </a:xfrm>
          <a:custGeom>
            <a:avLst/>
            <a:gdLst>
              <a:gd name="T0" fmla="*/ 409 w 409"/>
              <a:gd name="T1" fmla="*/ 0 h 1277"/>
              <a:gd name="T2" fmla="*/ 352 w 409"/>
              <a:gd name="T3" fmla="*/ 29 h 1277"/>
              <a:gd name="T4" fmla="*/ 298 w 409"/>
              <a:gd name="T5" fmla="*/ 63 h 1277"/>
              <a:gd name="T6" fmla="*/ 247 w 409"/>
              <a:gd name="T7" fmla="*/ 103 h 1277"/>
              <a:gd name="T8" fmla="*/ 201 w 409"/>
              <a:gd name="T9" fmla="*/ 146 h 1277"/>
              <a:gd name="T10" fmla="*/ 158 w 409"/>
              <a:gd name="T11" fmla="*/ 193 h 1277"/>
              <a:gd name="T12" fmla="*/ 120 w 409"/>
              <a:gd name="T13" fmla="*/ 246 h 1277"/>
              <a:gd name="T14" fmla="*/ 86 w 409"/>
              <a:gd name="T15" fmla="*/ 300 h 1277"/>
              <a:gd name="T16" fmla="*/ 58 w 409"/>
              <a:gd name="T17" fmla="*/ 358 h 1277"/>
              <a:gd name="T18" fmla="*/ 35 w 409"/>
              <a:gd name="T19" fmla="*/ 418 h 1277"/>
              <a:gd name="T20" fmla="*/ 18 w 409"/>
              <a:gd name="T21" fmla="*/ 479 h 1277"/>
              <a:gd name="T22" fmla="*/ 6 w 409"/>
              <a:gd name="T23" fmla="*/ 542 h 1277"/>
              <a:gd name="T24" fmla="*/ 0 w 409"/>
              <a:gd name="T25" fmla="*/ 606 h 1277"/>
              <a:gd name="T26" fmla="*/ 0 w 409"/>
              <a:gd name="T27" fmla="*/ 670 h 1277"/>
              <a:gd name="T28" fmla="*/ 6 w 409"/>
              <a:gd name="T29" fmla="*/ 734 h 1277"/>
              <a:gd name="T30" fmla="*/ 18 w 409"/>
              <a:gd name="T31" fmla="*/ 797 h 1277"/>
              <a:gd name="T32" fmla="*/ 35 w 409"/>
              <a:gd name="T33" fmla="*/ 859 h 1277"/>
              <a:gd name="T34" fmla="*/ 58 w 409"/>
              <a:gd name="T35" fmla="*/ 919 h 1277"/>
              <a:gd name="T36" fmla="*/ 86 w 409"/>
              <a:gd name="T37" fmla="*/ 976 h 1277"/>
              <a:gd name="T38" fmla="*/ 120 w 409"/>
              <a:gd name="T39" fmla="*/ 1031 h 1277"/>
              <a:gd name="T40" fmla="*/ 158 w 409"/>
              <a:gd name="T41" fmla="*/ 1083 h 1277"/>
              <a:gd name="T42" fmla="*/ 201 w 409"/>
              <a:gd name="T43" fmla="*/ 1130 h 1277"/>
              <a:gd name="T44" fmla="*/ 247 w 409"/>
              <a:gd name="T45" fmla="*/ 1174 h 1277"/>
              <a:gd name="T46" fmla="*/ 298 w 409"/>
              <a:gd name="T47" fmla="*/ 1213 h 1277"/>
              <a:gd name="T48" fmla="*/ 352 w 409"/>
              <a:gd name="T49" fmla="*/ 1247 h 1277"/>
              <a:gd name="T50" fmla="*/ 409 w 409"/>
              <a:gd name="T51" fmla="*/ 1277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9" h="1277">
                <a:moveTo>
                  <a:pt x="409" y="0"/>
                </a:moveTo>
                <a:lnTo>
                  <a:pt x="352" y="29"/>
                </a:lnTo>
                <a:lnTo>
                  <a:pt x="298" y="63"/>
                </a:lnTo>
                <a:lnTo>
                  <a:pt x="247" y="103"/>
                </a:lnTo>
                <a:lnTo>
                  <a:pt x="201" y="146"/>
                </a:lnTo>
                <a:lnTo>
                  <a:pt x="158" y="193"/>
                </a:lnTo>
                <a:lnTo>
                  <a:pt x="120" y="246"/>
                </a:lnTo>
                <a:lnTo>
                  <a:pt x="86" y="300"/>
                </a:lnTo>
                <a:lnTo>
                  <a:pt x="58" y="358"/>
                </a:lnTo>
                <a:lnTo>
                  <a:pt x="35" y="418"/>
                </a:lnTo>
                <a:lnTo>
                  <a:pt x="18" y="479"/>
                </a:lnTo>
                <a:lnTo>
                  <a:pt x="6" y="542"/>
                </a:lnTo>
                <a:lnTo>
                  <a:pt x="0" y="606"/>
                </a:lnTo>
                <a:lnTo>
                  <a:pt x="0" y="670"/>
                </a:lnTo>
                <a:lnTo>
                  <a:pt x="6" y="734"/>
                </a:lnTo>
                <a:lnTo>
                  <a:pt x="18" y="797"/>
                </a:lnTo>
                <a:lnTo>
                  <a:pt x="35" y="859"/>
                </a:lnTo>
                <a:lnTo>
                  <a:pt x="58" y="919"/>
                </a:lnTo>
                <a:lnTo>
                  <a:pt x="86" y="976"/>
                </a:lnTo>
                <a:lnTo>
                  <a:pt x="120" y="1031"/>
                </a:lnTo>
                <a:lnTo>
                  <a:pt x="158" y="1083"/>
                </a:lnTo>
                <a:lnTo>
                  <a:pt x="201" y="1130"/>
                </a:lnTo>
                <a:lnTo>
                  <a:pt x="247" y="1174"/>
                </a:lnTo>
                <a:lnTo>
                  <a:pt x="298" y="1213"/>
                </a:lnTo>
                <a:lnTo>
                  <a:pt x="352" y="1247"/>
                </a:lnTo>
                <a:lnTo>
                  <a:pt x="409" y="1277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63" name="Line 495"/>
          <p:cNvCxnSpPr/>
          <p:nvPr/>
        </p:nvCxnSpPr>
        <p:spPr bwMode="auto">
          <a:xfrm>
            <a:off x="3059102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4" name="Freeform 663"/>
          <p:cNvSpPr>
            <a:spLocks/>
          </p:cNvSpPr>
          <p:nvPr/>
        </p:nvSpPr>
        <p:spPr bwMode="auto">
          <a:xfrm>
            <a:off x="2591038" y="3747250"/>
            <a:ext cx="468064" cy="1245927"/>
          </a:xfrm>
          <a:custGeom>
            <a:avLst/>
            <a:gdLst>
              <a:gd name="T0" fmla="*/ 760 w 760"/>
              <a:gd name="T1" fmla="*/ 0 h 2025"/>
              <a:gd name="T2" fmla="*/ 684 w 760"/>
              <a:gd name="T3" fmla="*/ 25 h 2025"/>
              <a:gd name="T4" fmla="*/ 610 w 760"/>
              <a:gd name="T5" fmla="*/ 55 h 2025"/>
              <a:gd name="T6" fmla="*/ 539 w 760"/>
              <a:gd name="T7" fmla="*/ 92 h 2025"/>
              <a:gd name="T8" fmla="*/ 471 w 760"/>
              <a:gd name="T9" fmla="*/ 134 h 2025"/>
              <a:gd name="T10" fmla="*/ 407 w 760"/>
              <a:gd name="T11" fmla="*/ 180 h 2025"/>
              <a:gd name="T12" fmla="*/ 346 w 760"/>
              <a:gd name="T13" fmla="*/ 231 h 2025"/>
              <a:gd name="T14" fmla="*/ 289 w 760"/>
              <a:gd name="T15" fmla="*/ 288 h 2025"/>
              <a:gd name="T16" fmla="*/ 236 w 760"/>
              <a:gd name="T17" fmla="*/ 348 h 2025"/>
              <a:gd name="T18" fmla="*/ 188 w 760"/>
              <a:gd name="T19" fmla="*/ 411 h 2025"/>
              <a:gd name="T20" fmla="*/ 145 w 760"/>
              <a:gd name="T21" fmla="*/ 478 h 2025"/>
              <a:gd name="T22" fmla="*/ 107 w 760"/>
              <a:gd name="T23" fmla="*/ 549 h 2025"/>
              <a:gd name="T24" fmla="*/ 75 w 760"/>
              <a:gd name="T25" fmla="*/ 622 h 2025"/>
              <a:gd name="T26" fmla="*/ 48 w 760"/>
              <a:gd name="T27" fmla="*/ 698 h 2025"/>
              <a:gd name="T28" fmla="*/ 28 w 760"/>
              <a:gd name="T29" fmla="*/ 775 h 2025"/>
              <a:gd name="T30" fmla="*/ 12 w 760"/>
              <a:gd name="T31" fmla="*/ 853 h 2025"/>
              <a:gd name="T32" fmla="*/ 3 w 760"/>
              <a:gd name="T33" fmla="*/ 932 h 2025"/>
              <a:gd name="T34" fmla="*/ 0 w 760"/>
              <a:gd name="T35" fmla="*/ 1013 h 2025"/>
              <a:gd name="T36" fmla="*/ 3 w 760"/>
              <a:gd name="T37" fmla="*/ 1092 h 2025"/>
              <a:gd name="T38" fmla="*/ 12 w 760"/>
              <a:gd name="T39" fmla="*/ 1171 h 2025"/>
              <a:gd name="T40" fmla="*/ 28 w 760"/>
              <a:gd name="T41" fmla="*/ 1250 h 2025"/>
              <a:gd name="T42" fmla="*/ 48 w 760"/>
              <a:gd name="T43" fmla="*/ 1327 h 2025"/>
              <a:gd name="T44" fmla="*/ 75 w 760"/>
              <a:gd name="T45" fmla="*/ 1403 h 2025"/>
              <a:gd name="T46" fmla="*/ 107 w 760"/>
              <a:gd name="T47" fmla="*/ 1475 h 2025"/>
              <a:gd name="T48" fmla="*/ 145 w 760"/>
              <a:gd name="T49" fmla="*/ 1546 h 2025"/>
              <a:gd name="T50" fmla="*/ 188 w 760"/>
              <a:gd name="T51" fmla="*/ 1613 h 2025"/>
              <a:gd name="T52" fmla="*/ 236 w 760"/>
              <a:gd name="T53" fmla="*/ 1677 h 2025"/>
              <a:gd name="T54" fmla="*/ 289 w 760"/>
              <a:gd name="T55" fmla="*/ 1737 h 2025"/>
              <a:gd name="T56" fmla="*/ 346 w 760"/>
              <a:gd name="T57" fmla="*/ 1793 h 2025"/>
              <a:gd name="T58" fmla="*/ 407 w 760"/>
              <a:gd name="T59" fmla="*/ 1844 h 2025"/>
              <a:gd name="T60" fmla="*/ 471 w 760"/>
              <a:gd name="T61" fmla="*/ 1891 h 2025"/>
              <a:gd name="T62" fmla="*/ 539 w 760"/>
              <a:gd name="T63" fmla="*/ 1933 h 2025"/>
              <a:gd name="T64" fmla="*/ 610 w 760"/>
              <a:gd name="T65" fmla="*/ 1969 h 2025"/>
              <a:gd name="T66" fmla="*/ 684 w 760"/>
              <a:gd name="T67" fmla="*/ 2000 h 2025"/>
              <a:gd name="T68" fmla="*/ 760 w 760"/>
              <a:gd name="T69" fmla="*/ 2025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760" y="0"/>
                </a:moveTo>
                <a:lnTo>
                  <a:pt x="684" y="25"/>
                </a:lnTo>
                <a:lnTo>
                  <a:pt x="610" y="55"/>
                </a:lnTo>
                <a:lnTo>
                  <a:pt x="539" y="92"/>
                </a:lnTo>
                <a:lnTo>
                  <a:pt x="471" y="134"/>
                </a:lnTo>
                <a:lnTo>
                  <a:pt x="407" y="180"/>
                </a:lnTo>
                <a:lnTo>
                  <a:pt x="346" y="231"/>
                </a:lnTo>
                <a:lnTo>
                  <a:pt x="289" y="288"/>
                </a:lnTo>
                <a:lnTo>
                  <a:pt x="236" y="348"/>
                </a:lnTo>
                <a:lnTo>
                  <a:pt x="188" y="411"/>
                </a:lnTo>
                <a:lnTo>
                  <a:pt x="145" y="478"/>
                </a:lnTo>
                <a:lnTo>
                  <a:pt x="107" y="549"/>
                </a:lnTo>
                <a:lnTo>
                  <a:pt x="75" y="622"/>
                </a:lnTo>
                <a:lnTo>
                  <a:pt x="48" y="698"/>
                </a:lnTo>
                <a:lnTo>
                  <a:pt x="28" y="775"/>
                </a:lnTo>
                <a:lnTo>
                  <a:pt x="12" y="853"/>
                </a:lnTo>
                <a:lnTo>
                  <a:pt x="3" y="932"/>
                </a:lnTo>
                <a:lnTo>
                  <a:pt x="0" y="1013"/>
                </a:lnTo>
                <a:lnTo>
                  <a:pt x="3" y="1092"/>
                </a:lnTo>
                <a:lnTo>
                  <a:pt x="12" y="1171"/>
                </a:lnTo>
                <a:lnTo>
                  <a:pt x="28" y="1250"/>
                </a:lnTo>
                <a:lnTo>
                  <a:pt x="48" y="1327"/>
                </a:lnTo>
                <a:lnTo>
                  <a:pt x="75" y="1403"/>
                </a:lnTo>
                <a:lnTo>
                  <a:pt x="107" y="1475"/>
                </a:lnTo>
                <a:lnTo>
                  <a:pt x="145" y="1546"/>
                </a:lnTo>
                <a:lnTo>
                  <a:pt x="188" y="1613"/>
                </a:lnTo>
                <a:lnTo>
                  <a:pt x="236" y="1677"/>
                </a:lnTo>
                <a:lnTo>
                  <a:pt x="289" y="1737"/>
                </a:lnTo>
                <a:lnTo>
                  <a:pt x="346" y="1793"/>
                </a:lnTo>
                <a:lnTo>
                  <a:pt x="407" y="1844"/>
                </a:lnTo>
                <a:lnTo>
                  <a:pt x="471" y="1891"/>
                </a:lnTo>
                <a:lnTo>
                  <a:pt x="539" y="1933"/>
                </a:lnTo>
                <a:lnTo>
                  <a:pt x="610" y="1969"/>
                </a:lnTo>
                <a:lnTo>
                  <a:pt x="684" y="2000"/>
                </a:lnTo>
                <a:lnTo>
                  <a:pt x="760" y="2025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65" name="Line 497"/>
          <p:cNvCxnSpPr/>
          <p:nvPr/>
        </p:nvCxnSpPr>
        <p:spPr bwMode="auto">
          <a:xfrm>
            <a:off x="3059102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6" name="Freeform 665"/>
          <p:cNvSpPr>
            <a:spLocks/>
          </p:cNvSpPr>
          <p:nvPr/>
        </p:nvSpPr>
        <p:spPr bwMode="auto">
          <a:xfrm>
            <a:off x="3418773" y="3978251"/>
            <a:ext cx="251277" cy="783927"/>
          </a:xfrm>
          <a:custGeom>
            <a:avLst/>
            <a:gdLst>
              <a:gd name="T0" fmla="*/ 0 w 408"/>
              <a:gd name="T1" fmla="*/ 1277 h 1277"/>
              <a:gd name="T2" fmla="*/ 57 w 408"/>
              <a:gd name="T3" fmla="*/ 1247 h 1277"/>
              <a:gd name="T4" fmla="*/ 111 w 408"/>
              <a:gd name="T5" fmla="*/ 1213 h 1277"/>
              <a:gd name="T6" fmla="*/ 161 w 408"/>
              <a:gd name="T7" fmla="*/ 1174 h 1277"/>
              <a:gd name="T8" fmla="*/ 209 w 408"/>
              <a:gd name="T9" fmla="*/ 1130 h 1277"/>
              <a:gd name="T10" fmla="*/ 251 w 408"/>
              <a:gd name="T11" fmla="*/ 1083 h 1277"/>
              <a:gd name="T12" fmla="*/ 289 w 408"/>
              <a:gd name="T13" fmla="*/ 1031 h 1277"/>
              <a:gd name="T14" fmla="*/ 322 w 408"/>
              <a:gd name="T15" fmla="*/ 976 h 1277"/>
              <a:gd name="T16" fmla="*/ 350 w 408"/>
              <a:gd name="T17" fmla="*/ 919 h 1277"/>
              <a:gd name="T18" fmla="*/ 374 w 408"/>
              <a:gd name="T19" fmla="*/ 859 h 1277"/>
              <a:gd name="T20" fmla="*/ 391 w 408"/>
              <a:gd name="T21" fmla="*/ 797 h 1277"/>
              <a:gd name="T22" fmla="*/ 402 w 408"/>
              <a:gd name="T23" fmla="*/ 734 h 1277"/>
              <a:gd name="T24" fmla="*/ 408 w 408"/>
              <a:gd name="T25" fmla="*/ 670 h 1277"/>
              <a:gd name="T26" fmla="*/ 408 w 408"/>
              <a:gd name="T27" fmla="*/ 606 h 1277"/>
              <a:gd name="T28" fmla="*/ 402 w 408"/>
              <a:gd name="T29" fmla="*/ 542 h 1277"/>
              <a:gd name="T30" fmla="*/ 391 w 408"/>
              <a:gd name="T31" fmla="*/ 479 h 1277"/>
              <a:gd name="T32" fmla="*/ 374 w 408"/>
              <a:gd name="T33" fmla="*/ 418 h 1277"/>
              <a:gd name="T34" fmla="*/ 350 w 408"/>
              <a:gd name="T35" fmla="*/ 358 h 1277"/>
              <a:gd name="T36" fmla="*/ 322 w 408"/>
              <a:gd name="T37" fmla="*/ 300 h 1277"/>
              <a:gd name="T38" fmla="*/ 289 w 408"/>
              <a:gd name="T39" fmla="*/ 246 h 1277"/>
              <a:gd name="T40" fmla="*/ 251 w 408"/>
              <a:gd name="T41" fmla="*/ 193 h 1277"/>
              <a:gd name="T42" fmla="*/ 209 w 408"/>
              <a:gd name="T43" fmla="*/ 146 h 1277"/>
              <a:gd name="T44" fmla="*/ 161 w 408"/>
              <a:gd name="T45" fmla="*/ 103 h 1277"/>
              <a:gd name="T46" fmla="*/ 111 w 408"/>
              <a:gd name="T47" fmla="*/ 63 h 1277"/>
              <a:gd name="T48" fmla="*/ 57 w 408"/>
              <a:gd name="T49" fmla="*/ 29 h 1277"/>
              <a:gd name="T50" fmla="*/ 0 w 408"/>
              <a:gd name="T51" fmla="*/ 0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8" h="1277">
                <a:moveTo>
                  <a:pt x="0" y="1277"/>
                </a:moveTo>
                <a:lnTo>
                  <a:pt x="57" y="1247"/>
                </a:lnTo>
                <a:lnTo>
                  <a:pt x="111" y="1213"/>
                </a:lnTo>
                <a:lnTo>
                  <a:pt x="161" y="1174"/>
                </a:lnTo>
                <a:lnTo>
                  <a:pt x="209" y="1130"/>
                </a:lnTo>
                <a:lnTo>
                  <a:pt x="251" y="1083"/>
                </a:lnTo>
                <a:lnTo>
                  <a:pt x="289" y="1031"/>
                </a:lnTo>
                <a:lnTo>
                  <a:pt x="322" y="976"/>
                </a:lnTo>
                <a:lnTo>
                  <a:pt x="350" y="919"/>
                </a:lnTo>
                <a:lnTo>
                  <a:pt x="374" y="859"/>
                </a:lnTo>
                <a:lnTo>
                  <a:pt x="391" y="797"/>
                </a:lnTo>
                <a:lnTo>
                  <a:pt x="402" y="734"/>
                </a:lnTo>
                <a:lnTo>
                  <a:pt x="408" y="670"/>
                </a:lnTo>
                <a:lnTo>
                  <a:pt x="408" y="606"/>
                </a:lnTo>
                <a:lnTo>
                  <a:pt x="402" y="542"/>
                </a:lnTo>
                <a:lnTo>
                  <a:pt x="391" y="479"/>
                </a:lnTo>
                <a:lnTo>
                  <a:pt x="374" y="418"/>
                </a:lnTo>
                <a:lnTo>
                  <a:pt x="350" y="358"/>
                </a:lnTo>
                <a:lnTo>
                  <a:pt x="322" y="300"/>
                </a:lnTo>
                <a:lnTo>
                  <a:pt x="289" y="246"/>
                </a:lnTo>
                <a:lnTo>
                  <a:pt x="251" y="193"/>
                </a:lnTo>
                <a:lnTo>
                  <a:pt x="209" y="146"/>
                </a:lnTo>
                <a:lnTo>
                  <a:pt x="161" y="103"/>
                </a:lnTo>
                <a:lnTo>
                  <a:pt x="111" y="63"/>
                </a:lnTo>
                <a:lnTo>
                  <a:pt x="57" y="29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67" name="Line 499"/>
          <p:cNvCxnSpPr/>
          <p:nvPr/>
        </p:nvCxnSpPr>
        <p:spPr bwMode="auto">
          <a:xfrm>
            <a:off x="3418773" y="3747250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8" name="Line 500"/>
          <p:cNvCxnSpPr/>
          <p:nvPr/>
        </p:nvCxnSpPr>
        <p:spPr bwMode="auto">
          <a:xfrm>
            <a:off x="3418773" y="4762177"/>
            <a:ext cx="0" cy="231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9" name="Freeform 668"/>
          <p:cNvSpPr>
            <a:spLocks/>
          </p:cNvSpPr>
          <p:nvPr/>
        </p:nvSpPr>
        <p:spPr bwMode="auto">
          <a:xfrm>
            <a:off x="3418773" y="3747250"/>
            <a:ext cx="468064" cy="1245927"/>
          </a:xfrm>
          <a:custGeom>
            <a:avLst/>
            <a:gdLst>
              <a:gd name="T0" fmla="*/ 0 w 760"/>
              <a:gd name="T1" fmla="*/ 2025 h 2025"/>
              <a:gd name="T2" fmla="*/ 75 w 760"/>
              <a:gd name="T3" fmla="*/ 2000 h 2025"/>
              <a:gd name="T4" fmla="*/ 149 w 760"/>
              <a:gd name="T5" fmla="*/ 1969 h 2025"/>
              <a:gd name="T6" fmla="*/ 220 w 760"/>
              <a:gd name="T7" fmla="*/ 1933 h 2025"/>
              <a:gd name="T8" fmla="*/ 288 w 760"/>
              <a:gd name="T9" fmla="*/ 1891 h 2025"/>
              <a:gd name="T10" fmla="*/ 354 w 760"/>
              <a:gd name="T11" fmla="*/ 1844 h 2025"/>
              <a:gd name="T12" fmla="*/ 415 w 760"/>
              <a:gd name="T13" fmla="*/ 1793 h 2025"/>
              <a:gd name="T14" fmla="*/ 471 w 760"/>
              <a:gd name="T15" fmla="*/ 1737 h 2025"/>
              <a:gd name="T16" fmla="*/ 524 w 760"/>
              <a:gd name="T17" fmla="*/ 1677 h 2025"/>
              <a:gd name="T18" fmla="*/ 572 w 760"/>
              <a:gd name="T19" fmla="*/ 1613 h 2025"/>
              <a:gd name="T20" fmla="*/ 615 w 760"/>
              <a:gd name="T21" fmla="*/ 1546 h 2025"/>
              <a:gd name="T22" fmla="*/ 653 w 760"/>
              <a:gd name="T23" fmla="*/ 1475 h 2025"/>
              <a:gd name="T24" fmla="*/ 685 w 760"/>
              <a:gd name="T25" fmla="*/ 1403 h 2025"/>
              <a:gd name="T26" fmla="*/ 711 w 760"/>
              <a:gd name="T27" fmla="*/ 1327 h 2025"/>
              <a:gd name="T28" fmla="*/ 733 w 760"/>
              <a:gd name="T29" fmla="*/ 1250 h 2025"/>
              <a:gd name="T30" fmla="*/ 748 w 760"/>
              <a:gd name="T31" fmla="*/ 1171 h 2025"/>
              <a:gd name="T32" fmla="*/ 757 w 760"/>
              <a:gd name="T33" fmla="*/ 1092 h 2025"/>
              <a:gd name="T34" fmla="*/ 760 w 760"/>
              <a:gd name="T35" fmla="*/ 1013 h 2025"/>
              <a:gd name="T36" fmla="*/ 757 w 760"/>
              <a:gd name="T37" fmla="*/ 932 h 2025"/>
              <a:gd name="T38" fmla="*/ 748 w 760"/>
              <a:gd name="T39" fmla="*/ 853 h 2025"/>
              <a:gd name="T40" fmla="*/ 733 w 760"/>
              <a:gd name="T41" fmla="*/ 775 h 2025"/>
              <a:gd name="T42" fmla="*/ 711 w 760"/>
              <a:gd name="T43" fmla="*/ 698 h 2025"/>
              <a:gd name="T44" fmla="*/ 685 w 760"/>
              <a:gd name="T45" fmla="*/ 622 h 2025"/>
              <a:gd name="T46" fmla="*/ 653 w 760"/>
              <a:gd name="T47" fmla="*/ 549 h 2025"/>
              <a:gd name="T48" fmla="*/ 615 w 760"/>
              <a:gd name="T49" fmla="*/ 478 h 2025"/>
              <a:gd name="T50" fmla="*/ 572 w 760"/>
              <a:gd name="T51" fmla="*/ 411 h 2025"/>
              <a:gd name="T52" fmla="*/ 524 w 760"/>
              <a:gd name="T53" fmla="*/ 348 h 2025"/>
              <a:gd name="T54" fmla="*/ 471 w 760"/>
              <a:gd name="T55" fmla="*/ 288 h 2025"/>
              <a:gd name="T56" fmla="*/ 415 w 760"/>
              <a:gd name="T57" fmla="*/ 231 h 2025"/>
              <a:gd name="T58" fmla="*/ 354 w 760"/>
              <a:gd name="T59" fmla="*/ 180 h 2025"/>
              <a:gd name="T60" fmla="*/ 288 w 760"/>
              <a:gd name="T61" fmla="*/ 134 h 2025"/>
              <a:gd name="T62" fmla="*/ 220 w 760"/>
              <a:gd name="T63" fmla="*/ 92 h 2025"/>
              <a:gd name="T64" fmla="*/ 149 w 760"/>
              <a:gd name="T65" fmla="*/ 55 h 2025"/>
              <a:gd name="T66" fmla="*/ 75 w 760"/>
              <a:gd name="T67" fmla="*/ 25 h 2025"/>
              <a:gd name="T68" fmla="*/ 0 w 760"/>
              <a:gd name="T69" fmla="*/ 0 h 2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0" h="2025">
                <a:moveTo>
                  <a:pt x="0" y="2025"/>
                </a:moveTo>
                <a:lnTo>
                  <a:pt x="75" y="2000"/>
                </a:lnTo>
                <a:lnTo>
                  <a:pt x="149" y="1969"/>
                </a:lnTo>
                <a:lnTo>
                  <a:pt x="220" y="1933"/>
                </a:lnTo>
                <a:lnTo>
                  <a:pt x="288" y="1891"/>
                </a:lnTo>
                <a:lnTo>
                  <a:pt x="354" y="1844"/>
                </a:lnTo>
                <a:lnTo>
                  <a:pt x="415" y="1793"/>
                </a:lnTo>
                <a:lnTo>
                  <a:pt x="471" y="1737"/>
                </a:lnTo>
                <a:lnTo>
                  <a:pt x="524" y="1677"/>
                </a:lnTo>
                <a:lnTo>
                  <a:pt x="572" y="1613"/>
                </a:lnTo>
                <a:lnTo>
                  <a:pt x="615" y="1546"/>
                </a:lnTo>
                <a:lnTo>
                  <a:pt x="653" y="1475"/>
                </a:lnTo>
                <a:lnTo>
                  <a:pt x="685" y="1403"/>
                </a:lnTo>
                <a:lnTo>
                  <a:pt x="711" y="1327"/>
                </a:lnTo>
                <a:lnTo>
                  <a:pt x="733" y="1250"/>
                </a:lnTo>
                <a:lnTo>
                  <a:pt x="748" y="1171"/>
                </a:lnTo>
                <a:lnTo>
                  <a:pt x="757" y="1092"/>
                </a:lnTo>
                <a:lnTo>
                  <a:pt x="760" y="1013"/>
                </a:lnTo>
                <a:lnTo>
                  <a:pt x="757" y="932"/>
                </a:lnTo>
                <a:lnTo>
                  <a:pt x="748" y="853"/>
                </a:lnTo>
                <a:lnTo>
                  <a:pt x="733" y="775"/>
                </a:lnTo>
                <a:lnTo>
                  <a:pt x="711" y="698"/>
                </a:lnTo>
                <a:lnTo>
                  <a:pt x="685" y="622"/>
                </a:lnTo>
                <a:lnTo>
                  <a:pt x="653" y="549"/>
                </a:lnTo>
                <a:lnTo>
                  <a:pt x="615" y="478"/>
                </a:lnTo>
                <a:lnTo>
                  <a:pt x="572" y="411"/>
                </a:lnTo>
                <a:lnTo>
                  <a:pt x="524" y="348"/>
                </a:lnTo>
                <a:lnTo>
                  <a:pt x="471" y="288"/>
                </a:lnTo>
                <a:lnTo>
                  <a:pt x="415" y="231"/>
                </a:lnTo>
                <a:lnTo>
                  <a:pt x="354" y="180"/>
                </a:lnTo>
                <a:lnTo>
                  <a:pt x="288" y="134"/>
                </a:lnTo>
                <a:lnTo>
                  <a:pt x="220" y="92"/>
                </a:lnTo>
                <a:lnTo>
                  <a:pt x="149" y="55"/>
                </a:lnTo>
                <a:lnTo>
                  <a:pt x="75" y="25"/>
                </a:lnTo>
                <a:lnTo>
                  <a:pt x="0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0" name="Freeform 669"/>
          <p:cNvSpPr>
            <a:spLocks/>
          </p:cNvSpPr>
          <p:nvPr/>
        </p:nvSpPr>
        <p:spPr bwMode="auto">
          <a:xfrm>
            <a:off x="3059102" y="3938932"/>
            <a:ext cx="359670" cy="39319"/>
          </a:xfrm>
          <a:custGeom>
            <a:avLst/>
            <a:gdLst>
              <a:gd name="T0" fmla="*/ 584 w 584"/>
              <a:gd name="T1" fmla="*/ 64 h 64"/>
              <a:gd name="T2" fmla="*/ 523 w 584"/>
              <a:gd name="T3" fmla="*/ 39 h 64"/>
              <a:gd name="T4" fmla="*/ 458 w 584"/>
              <a:gd name="T5" fmla="*/ 20 h 64"/>
              <a:gd name="T6" fmla="*/ 392 w 584"/>
              <a:gd name="T7" fmla="*/ 7 h 64"/>
              <a:gd name="T8" fmla="*/ 326 w 584"/>
              <a:gd name="T9" fmla="*/ 0 h 64"/>
              <a:gd name="T10" fmla="*/ 259 w 584"/>
              <a:gd name="T11" fmla="*/ 0 h 64"/>
              <a:gd name="T12" fmla="*/ 192 w 584"/>
              <a:gd name="T13" fmla="*/ 7 h 64"/>
              <a:gd name="T14" fmla="*/ 126 w 584"/>
              <a:gd name="T15" fmla="*/ 20 h 64"/>
              <a:gd name="T16" fmla="*/ 62 w 584"/>
              <a:gd name="T17" fmla="*/ 39 h 64"/>
              <a:gd name="T18" fmla="*/ 0 w 584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4">
                <a:moveTo>
                  <a:pt x="584" y="64"/>
                </a:moveTo>
                <a:lnTo>
                  <a:pt x="523" y="39"/>
                </a:lnTo>
                <a:lnTo>
                  <a:pt x="458" y="20"/>
                </a:lnTo>
                <a:lnTo>
                  <a:pt x="392" y="7"/>
                </a:lnTo>
                <a:lnTo>
                  <a:pt x="326" y="0"/>
                </a:lnTo>
                <a:lnTo>
                  <a:pt x="259" y="0"/>
                </a:lnTo>
                <a:lnTo>
                  <a:pt x="192" y="7"/>
                </a:lnTo>
                <a:lnTo>
                  <a:pt x="126" y="20"/>
                </a:lnTo>
                <a:lnTo>
                  <a:pt x="62" y="39"/>
                </a:lnTo>
                <a:lnTo>
                  <a:pt x="0" y="6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1" name="Freeform 670"/>
          <p:cNvSpPr>
            <a:spLocks/>
          </p:cNvSpPr>
          <p:nvPr/>
        </p:nvSpPr>
        <p:spPr bwMode="auto">
          <a:xfrm>
            <a:off x="3059102" y="3722676"/>
            <a:ext cx="359670" cy="24575"/>
          </a:xfrm>
          <a:custGeom>
            <a:avLst/>
            <a:gdLst>
              <a:gd name="T0" fmla="*/ 584 w 584"/>
              <a:gd name="T1" fmla="*/ 42 h 42"/>
              <a:gd name="T2" fmla="*/ 512 w 584"/>
              <a:gd name="T3" fmla="*/ 24 h 42"/>
              <a:gd name="T4" fmla="*/ 440 w 584"/>
              <a:gd name="T5" fmla="*/ 10 h 42"/>
              <a:gd name="T6" fmla="*/ 366 w 584"/>
              <a:gd name="T7" fmla="*/ 2 h 42"/>
              <a:gd name="T8" fmla="*/ 292 w 584"/>
              <a:gd name="T9" fmla="*/ 0 h 42"/>
              <a:gd name="T10" fmla="*/ 218 w 584"/>
              <a:gd name="T11" fmla="*/ 2 h 42"/>
              <a:gd name="T12" fmla="*/ 145 w 584"/>
              <a:gd name="T13" fmla="*/ 10 h 42"/>
              <a:gd name="T14" fmla="*/ 72 w 584"/>
              <a:gd name="T15" fmla="*/ 24 h 42"/>
              <a:gd name="T16" fmla="*/ 0 w 584"/>
              <a:gd name="T17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2">
                <a:moveTo>
                  <a:pt x="584" y="42"/>
                </a:moveTo>
                <a:lnTo>
                  <a:pt x="512" y="24"/>
                </a:lnTo>
                <a:lnTo>
                  <a:pt x="440" y="10"/>
                </a:lnTo>
                <a:lnTo>
                  <a:pt x="366" y="2"/>
                </a:lnTo>
                <a:lnTo>
                  <a:pt x="292" y="0"/>
                </a:lnTo>
                <a:lnTo>
                  <a:pt x="218" y="2"/>
                </a:lnTo>
                <a:lnTo>
                  <a:pt x="145" y="10"/>
                </a:lnTo>
                <a:lnTo>
                  <a:pt x="72" y="24"/>
                </a:lnTo>
                <a:lnTo>
                  <a:pt x="0" y="42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2" name="Freeform 671"/>
          <p:cNvSpPr>
            <a:spLocks/>
          </p:cNvSpPr>
          <p:nvPr/>
        </p:nvSpPr>
        <p:spPr bwMode="auto">
          <a:xfrm>
            <a:off x="3059102" y="4762177"/>
            <a:ext cx="359670" cy="39319"/>
          </a:xfrm>
          <a:custGeom>
            <a:avLst/>
            <a:gdLst>
              <a:gd name="T0" fmla="*/ 0 w 584"/>
              <a:gd name="T1" fmla="*/ 0 h 63"/>
              <a:gd name="T2" fmla="*/ 62 w 584"/>
              <a:gd name="T3" fmla="*/ 25 h 63"/>
              <a:gd name="T4" fmla="*/ 126 w 584"/>
              <a:gd name="T5" fmla="*/ 44 h 63"/>
              <a:gd name="T6" fmla="*/ 192 w 584"/>
              <a:gd name="T7" fmla="*/ 56 h 63"/>
              <a:gd name="T8" fmla="*/ 259 w 584"/>
              <a:gd name="T9" fmla="*/ 63 h 63"/>
              <a:gd name="T10" fmla="*/ 326 w 584"/>
              <a:gd name="T11" fmla="*/ 63 h 63"/>
              <a:gd name="T12" fmla="*/ 392 w 584"/>
              <a:gd name="T13" fmla="*/ 56 h 63"/>
              <a:gd name="T14" fmla="*/ 458 w 584"/>
              <a:gd name="T15" fmla="*/ 44 h 63"/>
              <a:gd name="T16" fmla="*/ 523 w 584"/>
              <a:gd name="T17" fmla="*/ 25 h 63"/>
              <a:gd name="T18" fmla="*/ 584 w 584"/>
              <a:gd name="T19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4" h="63">
                <a:moveTo>
                  <a:pt x="0" y="0"/>
                </a:moveTo>
                <a:lnTo>
                  <a:pt x="62" y="25"/>
                </a:lnTo>
                <a:lnTo>
                  <a:pt x="126" y="44"/>
                </a:lnTo>
                <a:lnTo>
                  <a:pt x="192" y="56"/>
                </a:lnTo>
                <a:lnTo>
                  <a:pt x="259" y="63"/>
                </a:lnTo>
                <a:lnTo>
                  <a:pt x="326" y="63"/>
                </a:lnTo>
                <a:lnTo>
                  <a:pt x="392" y="56"/>
                </a:lnTo>
                <a:lnTo>
                  <a:pt x="458" y="44"/>
                </a:lnTo>
                <a:lnTo>
                  <a:pt x="523" y="25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73" name="Freeform 672"/>
          <p:cNvSpPr>
            <a:spLocks/>
          </p:cNvSpPr>
          <p:nvPr/>
        </p:nvSpPr>
        <p:spPr bwMode="auto">
          <a:xfrm>
            <a:off x="3059102" y="4993178"/>
            <a:ext cx="359670" cy="24575"/>
          </a:xfrm>
          <a:custGeom>
            <a:avLst/>
            <a:gdLst>
              <a:gd name="T0" fmla="*/ 0 w 584"/>
              <a:gd name="T1" fmla="*/ 0 h 41"/>
              <a:gd name="T2" fmla="*/ 72 w 584"/>
              <a:gd name="T3" fmla="*/ 18 h 41"/>
              <a:gd name="T4" fmla="*/ 145 w 584"/>
              <a:gd name="T5" fmla="*/ 31 h 41"/>
              <a:gd name="T6" fmla="*/ 218 w 584"/>
              <a:gd name="T7" fmla="*/ 39 h 41"/>
              <a:gd name="T8" fmla="*/ 292 w 584"/>
              <a:gd name="T9" fmla="*/ 41 h 41"/>
              <a:gd name="T10" fmla="*/ 366 w 584"/>
              <a:gd name="T11" fmla="*/ 39 h 41"/>
              <a:gd name="T12" fmla="*/ 440 w 584"/>
              <a:gd name="T13" fmla="*/ 31 h 41"/>
              <a:gd name="T14" fmla="*/ 512 w 584"/>
              <a:gd name="T15" fmla="*/ 18 h 41"/>
              <a:gd name="T16" fmla="*/ 584 w 58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4" h="41">
                <a:moveTo>
                  <a:pt x="0" y="0"/>
                </a:moveTo>
                <a:lnTo>
                  <a:pt x="72" y="18"/>
                </a:lnTo>
                <a:lnTo>
                  <a:pt x="145" y="31"/>
                </a:lnTo>
                <a:lnTo>
                  <a:pt x="218" y="39"/>
                </a:lnTo>
                <a:lnTo>
                  <a:pt x="292" y="41"/>
                </a:lnTo>
                <a:lnTo>
                  <a:pt x="366" y="39"/>
                </a:lnTo>
                <a:lnTo>
                  <a:pt x="440" y="31"/>
                </a:lnTo>
                <a:lnTo>
                  <a:pt x="512" y="18"/>
                </a:lnTo>
                <a:lnTo>
                  <a:pt x="584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674" name="Line 507"/>
          <p:cNvCxnSpPr/>
          <p:nvPr/>
        </p:nvCxnSpPr>
        <p:spPr bwMode="auto">
          <a:xfrm>
            <a:off x="2339761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5" name="Line 508"/>
          <p:cNvCxnSpPr/>
          <p:nvPr/>
        </p:nvCxnSpPr>
        <p:spPr bwMode="auto">
          <a:xfrm flipH="1">
            <a:off x="2339761" y="3560484"/>
            <a:ext cx="1798352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6" name="Line 509"/>
          <p:cNvCxnSpPr/>
          <p:nvPr/>
        </p:nvCxnSpPr>
        <p:spPr bwMode="auto">
          <a:xfrm>
            <a:off x="4138114" y="3560484"/>
            <a:ext cx="0" cy="161946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7" name="Line 510"/>
          <p:cNvCxnSpPr/>
          <p:nvPr/>
        </p:nvCxnSpPr>
        <p:spPr bwMode="auto">
          <a:xfrm flipH="1">
            <a:off x="2339762" y="5179944"/>
            <a:ext cx="182254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8" name="Line 511"/>
          <p:cNvCxnSpPr/>
          <p:nvPr/>
        </p:nvCxnSpPr>
        <p:spPr bwMode="auto">
          <a:xfrm>
            <a:off x="4317949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9" name="Line 512"/>
          <p:cNvCxnSpPr/>
          <p:nvPr/>
        </p:nvCxnSpPr>
        <p:spPr bwMode="auto">
          <a:xfrm>
            <a:off x="4317949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0" name="Line 513"/>
          <p:cNvCxnSpPr/>
          <p:nvPr/>
        </p:nvCxnSpPr>
        <p:spPr bwMode="auto">
          <a:xfrm>
            <a:off x="4677619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1" name="Line 514"/>
          <p:cNvCxnSpPr/>
          <p:nvPr/>
        </p:nvCxnSpPr>
        <p:spPr bwMode="auto">
          <a:xfrm flipH="1">
            <a:off x="4138114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2" name="Line 515"/>
          <p:cNvCxnSpPr/>
          <p:nvPr/>
        </p:nvCxnSpPr>
        <p:spPr bwMode="auto">
          <a:xfrm flipH="1">
            <a:off x="4138114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3" name="Line 516"/>
          <p:cNvCxnSpPr/>
          <p:nvPr/>
        </p:nvCxnSpPr>
        <p:spPr bwMode="auto">
          <a:xfrm>
            <a:off x="4677619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4" name="Line 517"/>
          <p:cNvCxnSpPr/>
          <p:nvPr/>
        </p:nvCxnSpPr>
        <p:spPr bwMode="auto">
          <a:xfrm flipH="1">
            <a:off x="4317949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5" name="Line 518"/>
          <p:cNvCxnSpPr/>
          <p:nvPr/>
        </p:nvCxnSpPr>
        <p:spPr bwMode="auto">
          <a:xfrm flipV="1">
            <a:off x="2159926" y="3902070"/>
            <a:ext cx="0" cy="936289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" name="Line 519"/>
          <p:cNvCxnSpPr/>
          <p:nvPr/>
        </p:nvCxnSpPr>
        <p:spPr bwMode="auto">
          <a:xfrm flipH="1">
            <a:off x="1800256" y="3902070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7" name="Line 520"/>
          <p:cNvCxnSpPr/>
          <p:nvPr/>
        </p:nvCxnSpPr>
        <p:spPr bwMode="auto">
          <a:xfrm>
            <a:off x="1800256" y="3560484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8" name="Line 521"/>
          <p:cNvCxnSpPr/>
          <p:nvPr/>
        </p:nvCxnSpPr>
        <p:spPr bwMode="auto">
          <a:xfrm flipH="1">
            <a:off x="1800256" y="356048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9" name="Line 522"/>
          <p:cNvCxnSpPr/>
          <p:nvPr/>
        </p:nvCxnSpPr>
        <p:spPr bwMode="auto">
          <a:xfrm flipH="1">
            <a:off x="1800256" y="5179944"/>
            <a:ext cx="539506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90" name="Line 523"/>
          <p:cNvCxnSpPr/>
          <p:nvPr/>
        </p:nvCxnSpPr>
        <p:spPr bwMode="auto">
          <a:xfrm>
            <a:off x="1800256" y="4838358"/>
            <a:ext cx="0" cy="341586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91" name="Line 524"/>
          <p:cNvCxnSpPr/>
          <p:nvPr/>
        </p:nvCxnSpPr>
        <p:spPr bwMode="auto">
          <a:xfrm>
            <a:off x="1800256" y="4838358"/>
            <a:ext cx="35967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92" name="Group 691"/>
          <p:cNvGrpSpPr/>
          <p:nvPr/>
        </p:nvGrpSpPr>
        <p:grpSpPr>
          <a:xfrm>
            <a:off x="3238938" y="3476931"/>
            <a:ext cx="0" cy="1781651"/>
            <a:chOff x="1799038" y="4912542"/>
            <a:chExt cx="0" cy="1781651"/>
          </a:xfrm>
        </p:grpSpPr>
        <p:cxnSp>
          <p:nvCxnSpPr>
            <p:cNvPr id="693" name="Line 530"/>
            <p:cNvCxnSpPr/>
            <p:nvPr/>
          </p:nvCxnSpPr>
          <p:spPr bwMode="auto">
            <a:xfrm flipV="1">
              <a:off x="1799038" y="6305916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4" name="Line 531"/>
            <p:cNvCxnSpPr/>
            <p:nvPr/>
          </p:nvCxnSpPr>
          <p:spPr bwMode="auto">
            <a:xfrm flipV="1">
              <a:off x="1799038" y="6124065"/>
              <a:ext cx="0" cy="909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5" name="Line 532"/>
            <p:cNvCxnSpPr/>
            <p:nvPr/>
          </p:nvCxnSpPr>
          <p:spPr bwMode="auto">
            <a:xfrm flipV="1">
              <a:off x="1799038" y="5576054"/>
              <a:ext cx="0" cy="4570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6" name="Line 533"/>
            <p:cNvCxnSpPr/>
            <p:nvPr/>
          </p:nvCxnSpPr>
          <p:spPr bwMode="auto">
            <a:xfrm flipV="1">
              <a:off x="1799038" y="5391745"/>
              <a:ext cx="0" cy="933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7" name="Line 534"/>
            <p:cNvCxnSpPr/>
            <p:nvPr/>
          </p:nvCxnSpPr>
          <p:spPr bwMode="auto">
            <a:xfrm flipV="1">
              <a:off x="1799038" y="4912542"/>
              <a:ext cx="0" cy="38827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98" name="Line 573"/>
          <p:cNvCxnSpPr/>
          <p:nvPr/>
        </p:nvCxnSpPr>
        <p:spPr bwMode="auto">
          <a:xfrm>
            <a:off x="3588754" y="4624560"/>
            <a:ext cx="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99" name="Straight Connector 698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1" name="Straight Connector 700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Straight Connector 701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99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" name="Group 645"/>
          <p:cNvGrpSpPr>
            <a:grpSpLocks noChangeAspect="1"/>
          </p:cNvGrpSpPr>
          <p:nvPr/>
        </p:nvGrpSpPr>
        <p:grpSpPr>
          <a:xfrm>
            <a:off x="1591552" y="3475650"/>
            <a:ext cx="3345428" cy="2489397"/>
            <a:chOff x="190080" y="1049020"/>
            <a:chExt cx="862330" cy="643255"/>
          </a:xfrm>
        </p:grpSpPr>
        <p:cxnSp>
          <p:nvCxnSpPr>
            <p:cNvPr id="647" name="Line 304"/>
            <p:cNvCxnSpPr/>
            <p:nvPr/>
          </p:nvCxnSpPr>
          <p:spPr bwMode="auto">
            <a:xfrm>
              <a:off x="226275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8" name="Line 305"/>
            <p:cNvCxnSpPr/>
            <p:nvPr/>
          </p:nvCxnSpPr>
          <p:spPr bwMode="auto">
            <a:xfrm>
              <a:off x="31390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9" name="Line 306"/>
            <p:cNvCxnSpPr/>
            <p:nvPr/>
          </p:nvCxnSpPr>
          <p:spPr bwMode="auto">
            <a:xfrm>
              <a:off x="360895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0" name="Line 307"/>
            <p:cNvCxnSpPr/>
            <p:nvPr/>
          </p:nvCxnSpPr>
          <p:spPr bwMode="auto">
            <a:xfrm>
              <a:off x="502500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1" name="Line 308"/>
            <p:cNvCxnSpPr/>
            <p:nvPr/>
          </p:nvCxnSpPr>
          <p:spPr bwMode="auto">
            <a:xfrm>
              <a:off x="549490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2" name="Line 309"/>
            <p:cNvCxnSpPr/>
            <p:nvPr/>
          </p:nvCxnSpPr>
          <p:spPr bwMode="auto">
            <a:xfrm>
              <a:off x="69109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3" name="Line 310"/>
            <p:cNvCxnSpPr/>
            <p:nvPr/>
          </p:nvCxnSpPr>
          <p:spPr bwMode="auto">
            <a:xfrm>
              <a:off x="738085" y="1278255"/>
              <a:ext cx="11747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4" name="Line 311"/>
            <p:cNvCxnSpPr/>
            <p:nvPr/>
          </p:nvCxnSpPr>
          <p:spPr bwMode="auto">
            <a:xfrm>
              <a:off x="879055" y="1278255"/>
              <a:ext cx="241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5" name="Line 312"/>
            <p:cNvCxnSpPr/>
            <p:nvPr/>
          </p:nvCxnSpPr>
          <p:spPr bwMode="auto">
            <a:xfrm>
              <a:off x="926680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6" name="Line 325"/>
            <p:cNvCxnSpPr/>
            <p:nvPr/>
          </p:nvCxnSpPr>
          <p:spPr bwMode="auto">
            <a:xfrm>
              <a:off x="33613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7" name="Line 326"/>
            <p:cNvCxnSpPr/>
            <p:nvPr/>
          </p:nvCxnSpPr>
          <p:spPr bwMode="auto">
            <a:xfrm>
              <a:off x="89239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8" name="Line 327"/>
            <p:cNvCxnSpPr/>
            <p:nvPr/>
          </p:nvCxnSpPr>
          <p:spPr bwMode="auto">
            <a:xfrm>
              <a:off x="369150" y="1633855"/>
              <a:ext cx="4902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59" name="Freeform 658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0" name="Freeform 659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1" name="Freeform 660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2" name="Freeform 661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3" name="Freeform 662"/>
            <p:cNvSpPr>
              <a:spLocks/>
            </p:cNvSpPr>
            <p:nvPr/>
          </p:nvSpPr>
          <p:spPr bwMode="auto">
            <a:xfrm>
              <a:off x="595210" y="1596390"/>
              <a:ext cx="15240" cy="23495"/>
            </a:xfrm>
            <a:custGeom>
              <a:avLst/>
              <a:gdLst>
                <a:gd name="T0" fmla="*/ 0 w 97"/>
                <a:gd name="T1" fmla="*/ 74 h 147"/>
                <a:gd name="T2" fmla="*/ 72 w 97"/>
                <a:gd name="T3" fmla="*/ 74 h 147"/>
                <a:gd name="T4" fmla="*/ 97 w 97"/>
                <a:gd name="T5" fmla="*/ 98 h 147"/>
                <a:gd name="T6" fmla="*/ 97 w 97"/>
                <a:gd name="T7" fmla="*/ 122 h 147"/>
                <a:gd name="T8" fmla="*/ 72 w 97"/>
                <a:gd name="T9" fmla="*/ 147 h 147"/>
                <a:gd name="T10" fmla="*/ 23 w 97"/>
                <a:gd name="T11" fmla="*/ 147 h 147"/>
                <a:gd name="T12" fmla="*/ 0 w 97"/>
                <a:gd name="T13" fmla="*/ 122 h 147"/>
                <a:gd name="T14" fmla="*/ 0 w 97"/>
                <a:gd name="T15" fmla="*/ 50 h 147"/>
                <a:gd name="T16" fmla="*/ 48 w 97"/>
                <a:gd name="T17" fmla="*/ 0 h 147"/>
                <a:gd name="T18" fmla="*/ 72 w 97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47">
                  <a:moveTo>
                    <a:pt x="0" y="74"/>
                  </a:moveTo>
                  <a:lnTo>
                    <a:pt x="72" y="74"/>
                  </a:lnTo>
                  <a:lnTo>
                    <a:pt x="97" y="98"/>
                  </a:lnTo>
                  <a:lnTo>
                    <a:pt x="97" y="122"/>
                  </a:lnTo>
                  <a:lnTo>
                    <a:pt x="72" y="147"/>
                  </a:lnTo>
                  <a:lnTo>
                    <a:pt x="23" y="147"/>
                  </a:lnTo>
                  <a:lnTo>
                    <a:pt x="0" y="122"/>
                  </a:lnTo>
                  <a:lnTo>
                    <a:pt x="0" y="50"/>
                  </a:lnTo>
                  <a:lnTo>
                    <a:pt x="48" y="0"/>
                  </a:lnTo>
                  <a:lnTo>
                    <a:pt x="7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4" name="Freeform 663"/>
            <p:cNvSpPr>
              <a:spLocks/>
            </p:cNvSpPr>
            <p:nvPr/>
          </p:nvSpPr>
          <p:spPr bwMode="auto">
            <a:xfrm>
              <a:off x="618070" y="1596390"/>
              <a:ext cx="12065" cy="23495"/>
            </a:xfrm>
            <a:custGeom>
              <a:avLst/>
              <a:gdLst>
                <a:gd name="T0" fmla="*/ 23 w 72"/>
                <a:gd name="T1" fmla="*/ 147 h 147"/>
                <a:gd name="T2" fmla="*/ 0 w 72"/>
                <a:gd name="T3" fmla="*/ 122 h 147"/>
                <a:gd name="T4" fmla="*/ 0 w 72"/>
                <a:gd name="T5" fmla="*/ 25 h 147"/>
                <a:gd name="T6" fmla="*/ 23 w 72"/>
                <a:gd name="T7" fmla="*/ 0 h 147"/>
                <a:gd name="T8" fmla="*/ 48 w 72"/>
                <a:gd name="T9" fmla="*/ 0 h 147"/>
                <a:gd name="T10" fmla="*/ 72 w 72"/>
                <a:gd name="T11" fmla="*/ 25 h 147"/>
                <a:gd name="T12" fmla="*/ 72 w 72"/>
                <a:gd name="T13" fmla="*/ 122 h 147"/>
                <a:gd name="T14" fmla="*/ 48 w 72"/>
                <a:gd name="T15" fmla="*/ 147 h 147"/>
                <a:gd name="T16" fmla="*/ 23 w 72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7">
                  <a:moveTo>
                    <a:pt x="23" y="147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7"/>
                  </a:lnTo>
                  <a:lnTo>
                    <a:pt x="23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65" name="Line 334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6" name="Line 335"/>
            <p:cNvCxnSpPr/>
            <p:nvPr/>
          </p:nvCxnSpPr>
          <p:spPr bwMode="auto">
            <a:xfrm>
              <a:off x="892390" y="14008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7" name="Line 336"/>
            <p:cNvCxnSpPr/>
            <p:nvPr/>
          </p:nvCxnSpPr>
          <p:spPr bwMode="auto">
            <a:xfrm>
              <a:off x="892390" y="163385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8" name="Line 403"/>
            <p:cNvCxnSpPr/>
            <p:nvPr/>
          </p:nvCxnSpPr>
          <p:spPr bwMode="auto">
            <a:xfrm>
              <a:off x="24342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9" name="Line 404"/>
            <p:cNvCxnSpPr/>
            <p:nvPr/>
          </p:nvCxnSpPr>
          <p:spPr bwMode="auto">
            <a:xfrm>
              <a:off x="98510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0" name="Line 405"/>
            <p:cNvCxnSpPr/>
            <p:nvPr/>
          </p:nvCxnSpPr>
          <p:spPr bwMode="auto">
            <a:xfrm>
              <a:off x="266280" y="1680845"/>
              <a:ext cx="6959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71" name="Freeform 670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2" name="Freeform 671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3" name="Freeform 672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4" name="Freeform 673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5" name="Freeform 674"/>
            <p:cNvSpPr>
              <a:spLocks/>
            </p:cNvSpPr>
            <p:nvPr/>
          </p:nvSpPr>
          <p:spPr bwMode="auto">
            <a:xfrm>
              <a:off x="595210" y="1651635"/>
              <a:ext cx="15240" cy="22860"/>
            </a:xfrm>
            <a:custGeom>
              <a:avLst/>
              <a:gdLst>
                <a:gd name="T0" fmla="*/ 23 w 97"/>
                <a:gd name="T1" fmla="*/ 146 h 146"/>
                <a:gd name="T2" fmla="*/ 0 w 97"/>
                <a:gd name="T3" fmla="*/ 122 h 146"/>
                <a:gd name="T4" fmla="*/ 0 w 97"/>
                <a:gd name="T5" fmla="*/ 97 h 146"/>
                <a:gd name="T6" fmla="*/ 23 w 97"/>
                <a:gd name="T7" fmla="*/ 73 h 146"/>
                <a:gd name="T8" fmla="*/ 72 w 97"/>
                <a:gd name="T9" fmla="*/ 73 h 146"/>
                <a:gd name="T10" fmla="*/ 97 w 97"/>
                <a:gd name="T11" fmla="*/ 48 h 146"/>
                <a:gd name="T12" fmla="*/ 97 w 97"/>
                <a:gd name="T13" fmla="*/ 25 h 146"/>
                <a:gd name="T14" fmla="*/ 72 w 97"/>
                <a:gd name="T15" fmla="*/ 0 h 146"/>
                <a:gd name="T16" fmla="*/ 23 w 97"/>
                <a:gd name="T17" fmla="*/ 0 h 146"/>
                <a:gd name="T18" fmla="*/ 0 w 97"/>
                <a:gd name="T19" fmla="*/ 25 h 146"/>
                <a:gd name="T20" fmla="*/ 0 w 97"/>
                <a:gd name="T21" fmla="*/ 48 h 146"/>
                <a:gd name="T22" fmla="*/ 23 w 97"/>
                <a:gd name="T2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46">
                  <a:moveTo>
                    <a:pt x="23" y="146"/>
                  </a:moveTo>
                  <a:lnTo>
                    <a:pt x="0" y="122"/>
                  </a:lnTo>
                  <a:lnTo>
                    <a:pt x="0" y="97"/>
                  </a:lnTo>
                  <a:lnTo>
                    <a:pt x="23" y="73"/>
                  </a:lnTo>
                  <a:lnTo>
                    <a:pt x="72" y="73"/>
                  </a:lnTo>
                  <a:lnTo>
                    <a:pt x="97" y="48"/>
                  </a:lnTo>
                  <a:lnTo>
                    <a:pt x="97" y="25"/>
                  </a:lnTo>
                  <a:lnTo>
                    <a:pt x="72" y="0"/>
                  </a:lnTo>
                  <a:lnTo>
                    <a:pt x="23" y="0"/>
                  </a:lnTo>
                  <a:lnTo>
                    <a:pt x="0" y="25"/>
                  </a:lnTo>
                  <a:lnTo>
                    <a:pt x="0" y="48"/>
                  </a:lnTo>
                  <a:lnTo>
                    <a:pt x="23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6" name="Freeform 675"/>
            <p:cNvSpPr>
              <a:spLocks/>
            </p:cNvSpPr>
            <p:nvPr/>
          </p:nvSpPr>
          <p:spPr bwMode="auto">
            <a:xfrm>
              <a:off x="599020" y="1663065"/>
              <a:ext cx="11430" cy="11430"/>
            </a:xfrm>
            <a:custGeom>
              <a:avLst/>
              <a:gdLst>
                <a:gd name="T0" fmla="*/ 49 w 74"/>
                <a:gd name="T1" fmla="*/ 0 h 73"/>
                <a:gd name="T2" fmla="*/ 74 w 74"/>
                <a:gd name="T3" fmla="*/ 24 h 73"/>
                <a:gd name="T4" fmla="*/ 74 w 74"/>
                <a:gd name="T5" fmla="*/ 49 h 73"/>
                <a:gd name="T6" fmla="*/ 49 w 74"/>
                <a:gd name="T7" fmla="*/ 73 h 73"/>
                <a:gd name="T8" fmla="*/ 0 w 74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3">
                  <a:moveTo>
                    <a:pt x="49" y="0"/>
                  </a:moveTo>
                  <a:lnTo>
                    <a:pt x="74" y="24"/>
                  </a:lnTo>
                  <a:lnTo>
                    <a:pt x="74" y="49"/>
                  </a:lnTo>
                  <a:lnTo>
                    <a:pt x="49" y="73"/>
                  </a:lnTo>
                  <a:lnTo>
                    <a:pt x="0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7" name="Freeform 676"/>
            <p:cNvSpPr>
              <a:spLocks/>
            </p:cNvSpPr>
            <p:nvPr/>
          </p:nvSpPr>
          <p:spPr bwMode="auto">
            <a:xfrm>
              <a:off x="618070" y="1651635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2 h 146"/>
                <a:gd name="T4" fmla="*/ 0 w 72"/>
                <a:gd name="T5" fmla="*/ 25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5 h 146"/>
                <a:gd name="T12" fmla="*/ 72 w 72"/>
                <a:gd name="T13" fmla="*/ 122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78" name="Line 413"/>
            <p:cNvCxnSpPr/>
            <p:nvPr/>
          </p:nvCxnSpPr>
          <p:spPr bwMode="auto">
            <a:xfrm>
              <a:off x="243420" y="148336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9" name="Line 414"/>
            <p:cNvCxnSpPr/>
            <p:nvPr/>
          </p:nvCxnSpPr>
          <p:spPr bwMode="auto">
            <a:xfrm>
              <a:off x="985100" y="148336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0" name="Line 415"/>
            <p:cNvCxnSpPr/>
            <p:nvPr/>
          </p:nvCxnSpPr>
          <p:spPr bwMode="auto">
            <a:xfrm>
              <a:off x="985100" y="16808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416"/>
            <p:cNvCxnSpPr/>
            <p:nvPr/>
          </p:nvCxnSpPr>
          <p:spPr bwMode="auto">
            <a:xfrm>
              <a:off x="38248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417"/>
            <p:cNvCxnSpPr/>
            <p:nvPr/>
          </p:nvCxnSpPr>
          <p:spPr bwMode="auto">
            <a:xfrm>
              <a:off x="84603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418"/>
            <p:cNvCxnSpPr/>
            <p:nvPr/>
          </p:nvCxnSpPr>
          <p:spPr bwMode="auto">
            <a:xfrm>
              <a:off x="405345" y="1572895"/>
              <a:ext cx="4178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84" name="Freeform 683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5" name="Freeform 684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6" name="Freeform 685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7" name="Freeform 686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8" name="Freeform 687"/>
            <p:cNvSpPr>
              <a:spLocks/>
            </p:cNvSpPr>
            <p:nvPr/>
          </p:nvSpPr>
          <p:spPr bwMode="auto">
            <a:xfrm>
              <a:off x="595210" y="1544320"/>
              <a:ext cx="15240" cy="22860"/>
            </a:xfrm>
            <a:custGeom>
              <a:avLst/>
              <a:gdLst>
                <a:gd name="T0" fmla="*/ 0 w 97"/>
                <a:gd name="T1" fmla="*/ 121 h 146"/>
                <a:gd name="T2" fmla="*/ 23 w 97"/>
                <a:gd name="T3" fmla="*/ 146 h 146"/>
                <a:gd name="T4" fmla="*/ 72 w 97"/>
                <a:gd name="T5" fmla="*/ 146 h 146"/>
                <a:gd name="T6" fmla="*/ 97 w 97"/>
                <a:gd name="T7" fmla="*/ 121 h 146"/>
                <a:gd name="T8" fmla="*/ 97 w 97"/>
                <a:gd name="T9" fmla="*/ 73 h 146"/>
                <a:gd name="T10" fmla="*/ 72 w 97"/>
                <a:gd name="T11" fmla="*/ 49 h 146"/>
                <a:gd name="T12" fmla="*/ 0 w 97"/>
                <a:gd name="T13" fmla="*/ 49 h 146"/>
                <a:gd name="T14" fmla="*/ 0 w 97"/>
                <a:gd name="T15" fmla="*/ 0 h 146"/>
                <a:gd name="T16" fmla="*/ 97 w 97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46">
                  <a:moveTo>
                    <a:pt x="0" y="121"/>
                  </a:moveTo>
                  <a:lnTo>
                    <a:pt x="23" y="146"/>
                  </a:lnTo>
                  <a:lnTo>
                    <a:pt x="72" y="146"/>
                  </a:lnTo>
                  <a:lnTo>
                    <a:pt x="97" y="121"/>
                  </a:lnTo>
                  <a:lnTo>
                    <a:pt x="97" y="73"/>
                  </a:lnTo>
                  <a:lnTo>
                    <a:pt x="72" y="49"/>
                  </a:lnTo>
                  <a:lnTo>
                    <a:pt x="0" y="49"/>
                  </a:lnTo>
                  <a:lnTo>
                    <a:pt x="0" y="0"/>
                  </a:lnTo>
                  <a:lnTo>
                    <a:pt x="9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9" name="Freeform 688"/>
            <p:cNvSpPr>
              <a:spLocks/>
            </p:cNvSpPr>
            <p:nvPr/>
          </p:nvSpPr>
          <p:spPr bwMode="auto">
            <a:xfrm>
              <a:off x="618070" y="1544320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1 h 146"/>
                <a:gd name="T4" fmla="*/ 0 w 72"/>
                <a:gd name="T5" fmla="*/ 24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4 h 146"/>
                <a:gd name="T12" fmla="*/ 72 w 72"/>
                <a:gd name="T13" fmla="*/ 121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4"/>
                  </a:lnTo>
                  <a:lnTo>
                    <a:pt x="72" y="121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0" name="Line 425"/>
            <p:cNvCxnSpPr/>
            <p:nvPr/>
          </p:nvCxnSpPr>
          <p:spPr bwMode="auto">
            <a:xfrm>
              <a:off x="382485" y="14947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1" name="Line 426"/>
            <p:cNvCxnSpPr/>
            <p:nvPr/>
          </p:nvCxnSpPr>
          <p:spPr bwMode="auto">
            <a:xfrm>
              <a:off x="846035" y="149479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2" name="Line 427"/>
            <p:cNvCxnSpPr/>
            <p:nvPr/>
          </p:nvCxnSpPr>
          <p:spPr bwMode="auto">
            <a:xfrm>
              <a:off x="846035" y="157289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3" name="Freeform 692"/>
            <p:cNvSpPr>
              <a:spLocks/>
            </p:cNvSpPr>
            <p:nvPr/>
          </p:nvSpPr>
          <p:spPr bwMode="auto">
            <a:xfrm>
              <a:off x="503135" y="1178560"/>
              <a:ext cx="64770" cy="202565"/>
            </a:xfrm>
            <a:custGeom>
              <a:avLst/>
              <a:gdLst>
                <a:gd name="T0" fmla="*/ 409 w 409"/>
                <a:gd name="T1" fmla="*/ 0 h 1277"/>
                <a:gd name="T2" fmla="*/ 352 w 409"/>
                <a:gd name="T3" fmla="*/ 29 h 1277"/>
                <a:gd name="T4" fmla="*/ 298 w 409"/>
                <a:gd name="T5" fmla="*/ 63 h 1277"/>
                <a:gd name="T6" fmla="*/ 247 w 409"/>
                <a:gd name="T7" fmla="*/ 103 h 1277"/>
                <a:gd name="T8" fmla="*/ 201 w 409"/>
                <a:gd name="T9" fmla="*/ 146 h 1277"/>
                <a:gd name="T10" fmla="*/ 158 w 409"/>
                <a:gd name="T11" fmla="*/ 193 h 1277"/>
                <a:gd name="T12" fmla="*/ 120 w 409"/>
                <a:gd name="T13" fmla="*/ 246 h 1277"/>
                <a:gd name="T14" fmla="*/ 86 w 409"/>
                <a:gd name="T15" fmla="*/ 300 h 1277"/>
                <a:gd name="T16" fmla="*/ 58 w 409"/>
                <a:gd name="T17" fmla="*/ 358 h 1277"/>
                <a:gd name="T18" fmla="*/ 35 w 409"/>
                <a:gd name="T19" fmla="*/ 418 h 1277"/>
                <a:gd name="T20" fmla="*/ 18 w 409"/>
                <a:gd name="T21" fmla="*/ 479 h 1277"/>
                <a:gd name="T22" fmla="*/ 6 w 409"/>
                <a:gd name="T23" fmla="*/ 542 h 1277"/>
                <a:gd name="T24" fmla="*/ 0 w 409"/>
                <a:gd name="T25" fmla="*/ 606 h 1277"/>
                <a:gd name="T26" fmla="*/ 0 w 409"/>
                <a:gd name="T27" fmla="*/ 670 h 1277"/>
                <a:gd name="T28" fmla="*/ 6 w 409"/>
                <a:gd name="T29" fmla="*/ 734 h 1277"/>
                <a:gd name="T30" fmla="*/ 18 w 409"/>
                <a:gd name="T31" fmla="*/ 797 h 1277"/>
                <a:gd name="T32" fmla="*/ 35 w 409"/>
                <a:gd name="T33" fmla="*/ 859 h 1277"/>
                <a:gd name="T34" fmla="*/ 58 w 409"/>
                <a:gd name="T35" fmla="*/ 919 h 1277"/>
                <a:gd name="T36" fmla="*/ 86 w 409"/>
                <a:gd name="T37" fmla="*/ 976 h 1277"/>
                <a:gd name="T38" fmla="*/ 120 w 409"/>
                <a:gd name="T39" fmla="*/ 1031 h 1277"/>
                <a:gd name="T40" fmla="*/ 158 w 409"/>
                <a:gd name="T41" fmla="*/ 1083 h 1277"/>
                <a:gd name="T42" fmla="*/ 201 w 409"/>
                <a:gd name="T43" fmla="*/ 1130 h 1277"/>
                <a:gd name="T44" fmla="*/ 247 w 409"/>
                <a:gd name="T45" fmla="*/ 1174 h 1277"/>
                <a:gd name="T46" fmla="*/ 298 w 409"/>
                <a:gd name="T47" fmla="*/ 1213 h 1277"/>
                <a:gd name="T48" fmla="*/ 352 w 409"/>
                <a:gd name="T49" fmla="*/ 1247 h 1277"/>
                <a:gd name="T50" fmla="*/ 409 w 409"/>
                <a:gd name="T51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9" h="1277">
                  <a:moveTo>
                    <a:pt x="409" y="0"/>
                  </a:moveTo>
                  <a:lnTo>
                    <a:pt x="352" y="29"/>
                  </a:lnTo>
                  <a:lnTo>
                    <a:pt x="298" y="63"/>
                  </a:lnTo>
                  <a:lnTo>
                    <a:pt x="247" y="103"/>
                  </a:lnTo>
                  <a:lnTo>
                    <a:pt x="201" y="146"/>
                  </a:lnTo>
                  <a:lnTo>
                    <a:pt x="158" y="193"/>
                  </a:lnTo>
                  <a:lnTo>
                    <a:pt x="120" y="246"/>
                  </a:lnTo>
                  <a:lnTo>
                    <a:pt x="86" y="300"/>
                  </a:lnTo>
                  <a:lnTo>
                    <a:pt x="58" y="358"/>
                  </a:lnTo>
                  <a:lnTo>
                    <a:pt x="35" y="418"/>
                  </a:lnTo>
                  <a:lnTo>
                    <a:pt x="18" y="479"/>
                  </a:lnTo>
                  <a:lnTo>
                    <a:pt x="6" y="542"/>
                  </a:lnTo>
                  <a:lnTo>
                    <a:pt x="0" y="606"/>
                  </a:lnTo>
                  <a:lnTo>
                    <a:pt x="0" y="670"/>
                  </a:lnTo>
                  <a:lnTo>
                    <a:pt x="6" y="734"/>
                  </a:lnTo>
                  <a:lnTo>
                    <a:pt x="18" y="797"/>
                  </a:lnTo>
                  <a:lnTo>
                    <a:pt x="35" y="859"/>
                  </a:lnTo>
                  <a:lnTo>
                    <a:pt x="58" y="919"/>
                  </a:lnTo>
                  <a:lnTo>
                    <a:pt x="86" y="976"/>
                  </a:lnTo>
                  <a:lnTo>
                    <a:pt x="120" y="1031"/>
                  </a:lnTo>
                  <a:lnTo>
                    <a:pt x="158" y="1083"/>
                  </a:lnTo>
                  <a:lnTo>
                    <a:pt x="201" y="1130"/>
                  </a:lnTo>
                  <a:lnTo>
                    <a:pt x="247" y="1174"/>
                  </a:lnTo>
                  <a:lnTo>
                    <a:pt x="298" y="1213"/>
                  </a:lnTo>
                  <a:lnTo>
                    <a:pt x="352" y="1247"/>
                  </a:lnTo>
                  <a:lnTo>
                    <a:pt x="409" y="127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4" name="Line 495"/>
            <p:cNvCxnSpPr/>
            <p:nvPr/>
          </p:nvCxnSpPr>
          <p:spPr bwMode="auto">
            <a:xfrm>
              <a:off x="56790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5" name="Freeform 694"/>
            <p:cNvSpPr>
              <a:spLocks/>
            </p:cNvSpPr>
            <p:nvPr/>
          </p:nvSpPr>
          <p:spPr bwMode="auto">
            <a:xfrm>
              <a:off x="447255" y="1118870"/>
              <a:ext cx="120650" cy="321945"/>
            </a:xfrm>
            <a:custGeom>
              <a:avLst/>
              <a:gdLst>
                <a:gd name="T0" fmla="*/ 760 w 760"/>
                <a:gd name="T1" fmla="*/ 0 h 2025"/>
                <a:gd name="T2" fmla="*/ 684 w 760"/>
                <a:gd name="T3" fmla="*/ 25 h 2025"/>
                <a:gd name="T4" fmla="*/ 610 w 760"/>
                <a:gd name="T5" fmla="*/ 55 h 2025"/>
                <a:gd name="T6" fmla="*/ 539 w 760"/>
                <a:gd name="T7" fmla="*/ 92 h 2025"/>
                <a:gd name="T8" fmla="*/ 471 w 760"/>
                <a:gd name="T9" fmla="*/ 134 h 2025"/>
                <a:gd name="T10" fmla="*/ 407 w 760"/>
                <a:gd name="T11" fmla="*/ 180 h 2025"/>
                <a:gd name="T12" fmla="*/ 346 w 760"/>
                <a:gd name="T13" fmla="*/ 231 h 2025"/>
                <a:gd name="T14" fmla="*/ 289 w 760"/>
                <a:gd name="T15" fmla="*/ 288 h 2025"/>
                <a:gd name="T16" fmla="*/ 236 w 760"/>
                <a:gd name="T17" fmla="*/ 348 h 2025"/>
                <a:gd name="T18" fmla="*/ 188 w 760"/>
                <a:gd name="T19" fmla="*/ 411 h 2025"/>
                <a:gd name="T20" fmla="*/ 145 w 760"/>
                <a:gd name="T21" fmla="*/ 478 h 2025"/>
                <a:gd name="T22" fmla="*/ 107 w 760"/>
                <a:gd name="T23" fmla="*/ 549 h 2025"/>
                <a:gd name="T24" fmla="*/ 75 w 760"/>
                <a:gd name="T25" fmla="*/ 622 h 2025"/>
                <a:gd name="T26" fmla="*/ 48 w 760"/>
                <a:gd name="T27" fmla="*/ 698 h 2025"/>
                <a:gd name="T28" fmla="*/ 28 w 760"/>
                <a:gd name="T29" fmla="*/ 775 h 2025"/>
                <a:gd name="T30" fmla="*/ 12 w 760"/>
                <a:gd name="T31" fmla="*/ 853 h 2025"/>
                <a:gd name="T32" fmla="*/ 3 w 760"/>
                <a:gd name="T33" fmla="*/ 932 h 2025"/>
                <a:gd name="T34" fmla="*/ 0 w 760"/>
                <a:gd name="T35" fmla="*/ 1013 h 2025"/>
                <a:gd name="T36" fmla="*/ 3 w 760"/>
                <a:gd name="T37" fmla="*/ 1092 h 2025"/>
                <a:gd name="T38" fmla="*/ 12 w 760"/>
                <a:gd name="T39" fmla="*/ 1171 h 2025"/>
                <a:gd name="T40" fmla="*/ 28 w 760"/>
                <a:gd name="T41" fmla="*/ 1250 h 2025"/>
                <a:gd name="T42" fmla="*/ 48 w 760"/>
                <a:gd name="T43" fmla="*/ 1327 h 2025"/>
                <a:gd name="T44" fmla="*/ 75 w 760"/>
                <a:gd name="T45" fmla="*/ 1403 h 2025"/>
                <a:gd name="T46" fmla="*/ 107 w 760"/>
                <a:gd name="T47" fmla="*/ 1475 h 2025"/>
                <a:gd name="T48" fmla="*/ 145 w 760"/>
                <a:gd name="T49" fmla="*/ 1546 h 2025"/>
                <a:gd name="T50" fmla="*/ 188 w 760"/>
                <a:gd name="T51" fmla="*/ 1613 h 2025"/>
                <a:gd name="T52" fmla="*/ 236 w 760"/>
                <a:gd name="T53" fmla="*/ 1677 h 2025"/>
                <a:gd name="T54" fmla="*/ 289 w 760"/>
                <a:gd name="T55" fmla="*/ 1737 h 2025"/>
                <a:gd name="T56" fmla="*/ 346 w 760"/>
                <a:gd name="T57" fmla="*/ 1793 h 2025"/>
                <a:gd name="T58" fmla="*/ 407 w 760"/>
                <a:gd name="T59" fmla="*/ 1844 h 2025"/>
                <a:gd name="T60" fmla="*/ 471 w 760"/>
                <a:gd name="T61" fmla="*/ 1891 h 2025"/>
                <a:gd name="T62" fmla="*/ 539 w 760"/>
                <a:gd name="T63" fmla="*/ 1933 h 2025"/>
                <a:gd name="T64" fmla="*/ 610 w 760"/>
                <a:gd name="T65" fmla="*/ 1969 h 2025"/>
                <a:gd name="T66" fmla="*/ 684 w 760"/>
                <a:gd name="T67" fmla="*/ 2000 h 2025"/>
                <a:gd name="T68" fmla="*/ 760 w 760"/>
                <a:gd name="T69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760" y="0"/>
                  </a:moveTo>
                  <a:lnTo>
                    <a:pt x="684" y="25"/>
                  </a:lnTo>
                  <a:lnTo>
                    <a:pt x="610" y="55"/>
                  </a:lnTo>
                  <a:lnTo>
                    <a:pt x="539" y="92"/>
                  </a:lnTo>
                  <a:lnTo>
                    <a:pt x="471" y="134"/>
                  </a:lnTo>
                  <a:lnTo>
                    <a:pt x="407" y="180"/>
                  </a:lnTo>
                  <a:lnTo>
                    <a:pt x="346" y="231"/>
                  </a:lnTo>
                  <a:lnTo>
                    <a:pt x="289" y="288"/>
                  </a:lnTo>
                  <a:lnTo>
                    <a:pt x="236" y="348"/>
                  </a:lnTo>
                  <a:lnTo>
                    <a:pt x="188" y="411"/>
                  </a:lnTo>
                  <a:lnTo>
                    <a:pt x="145" y="478"/>
                  </a:lnTo>
                  <a:lnTo>
                    <a:pt x="107" y="549"/>
                  </a:lnTo>
                  <a:lnTo>
                    <a:pt x="75" y="622"/>
                  </a:lnTo>
                  <a:lnTo>
                    <a:pt x="48" y="698"/>
                  </a:lnTo>
                  <a:lnTo>
                    <a:pt x="28" y="775"/>
                  </a:lnTo>
                  <a:lnTo>
                    <a:pt x="12" y="853"/>
                  </a:lnTo>
                  <a:lnTo>
                    <a:pt x="3" y="932"/>
                  </a:lnTo>
                  <a:lnTo>
                    <a:pt x="0" y="1013"/>
                  </a:lnTo>
                  <a:lnTo>
                    <a:pt x="3" y="1092"/>
                  </a:lnTo>
                  <a:lnTo>
                    <a:pt x="12" y="1171"/>
                  </a:lnTo>
                  <a:lnTo>
                    <a:pt x="28" y="1250"/>
                  </a:lnTo>
                  <a:lnTo>
                    <a:pt x="48" y="1327"/>
                  </a:lnTo>
                  <a:lnTo>
                    <a:pt x="75" y="1403"/>
                  </a:lnTo>
                  <a:lnTo>
                    <a:pt x="107" y="1475"/>
                  </a:lnTo>
                  <a:lnTo>
                    <a:pt x="145" y="1546"/>
                  </a:lnTo>
                  <a:lnTo>
                    <a:pt x="188" y="1613"/>
                  </a:lnTo>
                  <a:lnTo>
                    <a:pt x="236" y="1677"/>
                  </a:lnTo>
                  <a:lnTo>
                    <a:pt x="289" y="1737"/>
                  </a:lnTo>
                  <a:lnTo>
                    <a:pt x="346" y="1793"/>
                  </a:lnTo>
                  <a:lnTo>
                    <a:pt x="407" y="1844"/>
                  </a:lnTo>
                  <a:lnTo>
                    <a:pt x="471" y="1891"/>
                  </a:lnTo>
                  <a:lnTo>
                    <a:pt x="539" y="1933"/>
                  </a:lnTo>
                  <a:lnTo>
                    <a:pt x="610" y="1969"/>
                  </a:lnTo>
                  <a:lnTo>
                    <a:pt x="684" y="2000"/>
                  </a:lnTo>
                  <a:lnTo>
                    <a:pt x="760" y="2025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6" name="Line 497"/>
            <p:cNvCxnSpPr/>
            <p:nvPr/>
          </p:nvCxnSpPr>
          <p:spPr bwMode="auto">
            <a:xfrm>
              <a:off x="56790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7" name="Freeform 696"/>
            <p:cNvSpPr>
              <a:spLocks/>
            </p:cNvSpPr>
            <p:nvPr/>
          </p:nvSpPr>
          <p:spPr bwMode="auto">
            <a:xfrm>
              <a:off x="660615" y="1178560"/>
              <a:ext cx="64770" cy="202565"/>
            </a:xfrm>
            <a:custGeom>
              <a:avLst/>
              <a:gdLst>
                <a:gd name="T0" fmla="*/ 0 w 408"/>
                <a:gd name="T1" fmla="*/ 1277 h 1277"/>
                <a:gd name="T2" fmla="*/ 57 w 408"/>
                <a:gd name="T3" fmla="*/ 1247 h 1277"/>
                <a:gd name="T4" fmla="*/ 111 w 408"/>
                <a:gd name="T5" fmla="*/ 1213 h 1277"/>
                <a:gd name="T6" fmla="*/ 161 w 408"/>
                <a:gd name="T7" fmla="*/ 1174 h 1277"/>
                <a:gd name="T8" fmla="*/ 209 w 408"/>
                <a:gd name="T9" fmla="*/ 1130 h 1277"/>
                <a:gd name="T10" fmla="*/ 251 w 408"/>
                <a:gd name="T11" fmla="*/ 1083 h 1277"/>
                <a:gd name="T12" fmla="*/ 289 w 408"/>
                <a:gd name="T13" fmla="*/ 1031 h 1277"/>
                <a:gd name="T14" fmla="*/ 322 w 408"/>
                <a:gd name="T15" fmla="*/ 976 h 1277"/>
                <a:gd name="T16" fmla="*/ 350 w 408"/>
                <a:gd name="T17" fmla="*/ 919 h 1277"/>
                <a:gd name="T18" fmla="*/ 374 w 408"/>
                <a:gd name="T19" fmla="*/ 859 h 1277"/>
                <a:gd name="T20" fmla="*/ 391 w 408"/>
                <a:gd name="T21" fmla="*/ 797 h 1277"/>
                <a:gd name="T22" fmla="*/ 402 w 408"/>
                <a:gd name="T23" fmla="*/ 734 h 1277"/>
                <a:gd name="T24" fmla="*/ 408 w 408"/>
                <a:gd name="T25" fmla="*/ 670 h 1277"/>
                <a:gd name="T26" fmla="*/ 408 w 408"/>
                <a:gd name="T27" fmla="*/ 606 h 1277"/>
                <a:gd name="T28" fmla="*/ 402 w 408"/>
                <a:gd name="T29" fmla="*/ 542 h 1277"/>
                <a:gd name="T30" fmla="*/ 391 w 408"/>
                <a:gd name="T31" fmla="*/ 479 h 1277"/>
                <a:gd name="T32" fmla="*/ 374 w 408"/>
                <a:gd name="T33" fmla="*/ 418 h 1277"/>
                <a:gd name="T34" fmla="*/ 350 w 408"/>
                <a:gd name="T35" fmla="*/ 358 h 1277"/>
                <a:gd name="T36" fmla="*/ 322 w 408"/>
                <a:gd name="T37" fmla="*/ 300 h 1277"/>
                <a:gd name="T38" fmla="*/ 289 w 408"/>
                <a:gd name="T39" fmla="*/ 246 h 1277"/>
                <a:gd name="T40" fmla="*/ 251 w 408"/>
                <a:gd name="T41" fmla="*/ 193 h 1277"/>
                <a:gd name="T42" fmla="*/ 209 w 408"/>
                <a:gd name="T43" fmla="*/ 146 h 1277"/>
                <a:gd name="T44" fmla="*/ 161 w 408"/>
                <a:gd name="T45" fmla="*/ 103 h 1277"/>
                <a:gd name="T46" fmla="*/ 111 w 408"/>
                <a:gd name="T47" fmla="*/ 63 h 1277"/>
                <a:gd name="T48" fmla="*/ 57 w 408"/>
                <a:gd name="T49" fmla="*/ 29 h 1277"/>
                <a:gd name="T50" fmla="*/ 0 w 408"/>
                <a:gd name="T51" fmla="*/ 0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8" h="1277">
                  <a:moveTo>
                    <a:pt x="0" y="1277"/>
                  </a:moveTo>
                  <a:lnTo>
                    <a:pt x="57" y="1247"/>
                  </a:lnTo>
                  <a:lnTo>
                    <a:pt x="111" y="1213"/>
                  </a:lnTo>
                  <a:lnTo>
                    <a:pt x="161" y="1174"/>
                  </a:lnTo>
                  <a:lnTo>
                    <a:pt x="209" y="1130"/>
                  </a:lnTo>
                  <a:lnTo>
                    <a:pt x="251" y="1083"/>
                  </a:lnTo>
                  <a:lnTo>
                    <a:pt x="289" y="1031"/>
                  </a:lnTo>
                  <a:lnTo>
                    <a:pt x="322" y="976"/>
                  </a:lnTo>
                  <a:lnTo>
                    <a:pt x="350" y="919"/>
                  </a:lnTo>
                  <a:lnTo>
                    <a:pt x="374" y="859"/>
                  </a:lnTo>
                  <a:lnTo>
                    <a:pt x="391" y="797"/>
                  </a:lnTo>
                  <a:lnTo>
                    <a:pt x="402" y="734"/>
                  </a:lnTo>
                  <a:lnTo>
                    <a:pt x="408" y="670"/>
                  </a:lnTo>
                  <a:lnTo>
                    <a:pt x="408" y="606"/>
                  </a:lnTo>
                  <a:lnTo>
                    <a:pt x="402" y="542"/>
                  </a:lnTo>
                  <a:lnTo>
                    <a:pt x="391" y="479"/>
                  </a:lnTo>
                  <a:lnTo>
                    <a:pt x="374" y="418"/>
                  </a:lnTo>
                  <a:lnTo>
                    <a:pt x="350" y="358"/>
                  </a:lnTo>
                  <a:lnTo>
                    <a:pt x="322" y="300"/>
                  </a:lnTo>
                  <a:lnTo>
                    <a:pt x="289" y="246"/>
                  </a:lnTo>
                  <a:lnTo>
                    <a:pt x="251" y="193"/>
                  </a:lnTo>
                  <a:lnTo>
                    <a:pt x="209" y="146"/>
                  </a:lnTo>
                  <a:lnTo>
                    <a:pt x="161" y="103"/>
                  </a:lnTo>
                  <a:lnTo>
                    <a:pt x="111" y="63"/>
                  </a:lnTo>
                  <a:lnTo>
                    <a:pt x="57" y="2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8" name="Line 499"/>
            <p:cNvCxnSpPr/>
            <p:nvPr/>
          </p:nvCxnSpPr>
          <p:spPr bwMode="auto">
            <a:xfrm>
              <a:off x="66061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9" name="Line 500"/>
            <p:cNvCxnSpPr/>
            <p:nvPr/>
          </p:nvCxnSpPr>
          <p:spPr bwMode="auto">
            <a:xfrm>
              <a:off x="66061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00" name="Freeform 699"/>
            <p:cNvSpPr>
              <a:spLocks/>
            </p:cNvSpPr>
            <p:nvPr/>
          </p:nvSpPr>
          <p:spPr bwMode="auto">
            <a:xfrm>
              <a:off x="660615" y="1118870"/>
              <a:ext cx="120650" cy="321945"/>
            </a:xfrm>
            <a:custGeom>
              <a:avLst/>
              <a:gdLst>
                <a:gd name="T0" fmla="*/ 0 w 760"/>
                <a:gd name="T1" fmla="*/ 2025 h 2025"/>
                <a:gd name="T2" fmla="*/ 75 w 760"/>
                <a:gd name="T3" fmla="*/ 2000 h 2025"/>
                <a:gd name="T4" fmla="*/ 149 w 760"/>
                <a:gd name="T5" fmla="*/ 1969 h 2025"/>
                <a:gd name="T6" fmla="*/ 220 w 760"/>
                <a:gd name="T7" fmla="*/ 1933 h 2025"/>
                <a:gd name="T8" fmla="*/ 288 w 760"/>
                <a:gd name="T9" fmla="*/ 1891 h 2025"/>
                <a:gd name="T10" fmla="*/ 354 w 760"/>
                <a:gd name="T11" fmla="*/ 1844 h 2025"/>
                <a:gd name="T12" fmla="*/ 415 w 760"/>
                <a:gd name="T13" fmla="*/ 1793 h 2025"/>
                <a:gd name="T14" fmla="*/ 471 w 760"/>
                <a:gd name="T15" fmla="*/ 1737 h 2025"/>
                <a:gd name="T16" fmla="*/ 524 w 760"/>
                <a:gd name="T17" fmla="*/ 1677 h 2025"/>
                <a:gd name="T18" fmla="*/ 572 w 760"/>
                <a:gd name="T19" fmla="*/ 1613 h 2025"/>
                <a:gd name="T20" fmla="*/ 615 w 760"/>
                <a:gd name="T21" fmla="*/ 1546 h 2025"/>
                <a:gd name="T22" fmla="*/ 653 w 760"/>
                <a:gd name="T23" fmla="*/ 1475 h 2025"/>
                <a:gd name="T24" fmla="*/ 685 w 760"/>
                <a:gd name="T25" fmla="*/ 1403 h 2025"/>
                <a:gd name="T26" fmla="*/ 711 w 760"/>
                <a:gd name="T27" fmla="*/ 1327 h 2025"/>
                <a:gd name="T28" fmla="*/ 733 w 760"/>
                <a:gd name="T29" fmla="*/ 1250 h 2025"/>
                <a:gd name="T30" fmla="*/ 748 w 760"/>
                <a:gd name="T31" fmla="*/ 1171 h 2025"/>
                <a:gd name="T32" fmla="*/ 757 w 760"/>
                <a:gd name="T33" fmla="*/ 1092 h 2025"/>
                <a:gd name="T34" fmla="*/ 760 w 760"/>
                <a:gd name="T35" fmla="*/ 1013 h 2025"/>
                <a:gd name="T36" fmla="*/ 757 w 760"/>
                <a:gd name="T37" fmla="*/ 932 h 2025"/>
                <a:gd name="T38" fmla="*/ 748 w 760"/>
                <a:gd name="T39" fmla="*/ 853 h 2025"/>
                <a:gd name="T40" fmla="*/ 733 w 760"/>
                <a:gd name="T41" fmla="*/ 775 h 2025"/>
                <a:gd name="T42" fmla="*/ 711 w 760"/>
                <a:gd name="T43" fmla="*/ 698 h 2025"/>
                <a:gd name="T44" fmla="*/ 685 w 760"/>
                <a:gd name="T45" fmla="*/ 622 h 2025"/>
                <a:gd name="T46" fmla="*/ 653 w 760"/>
                <a:gd name="T47" fmla="*/ 549 h 2025"/>
                <a:gd name="T48" fmla="*/ 615 w 760"/>
                <a:gd name="T49" fmla="*/ 478 h 2025"/>
                <a:gd name="T50" fmla="*/ 572 w 760"/>
                <a:gd name="T51" fmla="*/ 411 h 2025"/>
                <a:gd name="T52" fmla="*/ 524 w 760"/>
                <a:gd name="T53" fmla="*/ 348 h 2025"/>
                <a:gd name="T54" fmla="*/ 471 w 760"/>
                <a:gd name="T55" fmla="*/ 288 h 2025"/>
                <a:gd name="T56" fmla="*/ 415 w 760"/>
                <a:gd name="T57" fmla="*/ 231 h 2025"/>
                <a:gd name="T58" fmla="*/ 354 w 760"/>
                <a:gd name="T59" fmla="*/ 180 h 2025"/>
                <a:gd name="T60" fmla="*/ 288 w 760"/>
                <a:gd name="T61" fmla="*/ 134 h 2025"/>
                <a:gd name="T62" fmla="*/ 220 w 760"/>
                <a:gd name="T63" fmla="*/ 92 h 2025"/>
                <a:gd name="T64" fmla="*/ 149 w 760"/>
                <a:gd name="T65" fmla="*/ 55 h 2025"/>
                <a:gd name="T66" fmla="*/ 75 w 760"/>
                <a:gd name="T67" fmla="*/ 25 h 2025"/>
                <a:gd name="T68" fmla="*/ 0 w 760"/>
                <a:gd name="T69" fmla="*/ 0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0" y="2025"/>
                  </a:moveTo>
                  <a:lnTo>
                    <a:pt x="75" y="2000"/>
                  </a:lnTo>
                  <a:lnTo>
                    <a:pt x="149" y="1969"/>
                  </a:lnTo>
                  <a:lnTo>
                    <a:pt x="220" y="1933"/>
                  </a:lnTo>
                  <a:lnTo>
                    <a:pt x="288" y="1891"/>
                  </a:lnTo>
                  <a:lnTo>
                    <a:pt x="354" y="1844"/>
                  </a:lnTo>
                  <a:lnTo>
                    <a:pt x="415" y="1793"/>
                  </a:lnTo>
                  <a:lnTo>
                    <a:pt x="471" y="1737"/>
                  </a:lnTo>
                  <a:lnTo>
                    <a:pt x="524" y="1677"/>
                  </a:lnTo>
                  <a:lnTo>
                    <a:pt x="572" y="1613"/>
                  </a:lnTo>
                  <a:lnTo>
                    <a:pt x="615" y="1546"/>
                  </a:lnTo>
                  <a:lnTo>
                    <a:pt x="653" y="1475"/>
                  </a:lnTo>
                  <a:lnTo>
                    <a:pt x="685" y="1403"/>
                  </a:lnTo>
                  <a:lnTo>
                    <a:pt x="711" y="1327"/>
                  </a:lnTo>
                  <a:lnTo>
                    <a:pt x="733" y="1250"/>
                  </a:lnTo>
                  <a:lnTo>
                    <a:pt x="748" y="1171"/>
                  </a:lnTo>
                  <a:lnTo>
                    <a:pt x="757" y="1092"/>
                  </a:lnTo>
                  <a:lnTo>
                    <a:pt x="760" y="1013"/>
                  </a:lnTo>
                  <a:lnTo>
                    <a:pt x="757" y="932"/>
                  </a:lnTo>
                  <a:lnTo>
                    <a:pt x="748" y="853"/>
                  </a:lnTo>
                  <a:lnTo>
                    <a:pt x="733" y="775"/>
                  </a:lnTo>
                  <a:lnTo>
                    <a:pt x="711" y="698"/>
                  </a:lnTo>
                  <a:lnTo>
                    <a:pt x="685" y="622"/>
                  </a:lnTo>
                  <a:lnTo>
                    <a:pt x="653" y="549"/>
                  </a:lnTo>
                  <a:lnTo>
                    <a:pt x="615" y="478"/>
                  </a:lnTo>
                  <a:lnTo>
                    <a:pt x="572" y="411"/>
                  </a:lnTo>
                  <a:lnTo>
                    <a:pt x="524" y="348"/>
                  </a:lnTo>
                  <a:lnTo>
                    <a:pt x="471" y="288"/>
                  </a:lnTo>
                  <a:lnTo>
                    <a:pt x="415" y="231"/>
                  </a:lnTo>
                  <a:lnTo>
                    <a:pt x="354" y="180"/>
                  </a:lnTo>
                  <a:lnTo>
                    <a:pt x="288" y="134"/>
                  </a:lnTo>
                  <a:lnTo>
                    <a:pt x="220" y="92"/>
                  </a:lnTo>
                  <a:lnTo>
                    <a:pt x="149" y="55"/>
                  </a:lnTo>
                  <a:lnTo>
                    <a:pt x="75" y="25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1" name="Freeform 700"/>
            <p:cNvSpPr>
              <a:spLocks/>
            </p:cNvSpPr>
            <p:nvPr/>
          </p:nvSpPr>
          <p:spPr bwMode="auto">
            <a:xfrm>
              <a:off x="567905" y="1168400"/>
              <a:ext cx="92710" cy="10160"/>
            </a:xfrm>
            <a:custGeom>
              <a:avLst/>
              <a:gdLst>
                <a:gd name="T0" fmla="*/ 584 w 584"/>
                <a:gd name="T1" fmla="*/ 64 h 64"/>
                <a:gd name="T2" fmla="*/ 523 w 584"/>
                <a:gd name="T3" fmla="*/ 39 h 64"/>
                <a:gd name="T4" fmla="*/ 458 w 584"/>
                <a:gd name="T5" fmla="*/ 20 h 64"/>
                <a:gd name="T6" fmla="*/ 392 w 584"/>
                <a:gd name="T7" fmla="*/ 7 h 64"/>
                <a:gd name="T8" fmla="*/ 326 w 584"/>
                <a:gd name="T9" fmla="*/ 0 h 64"/>
                <a:gd name="T10" fmla="*/ 259 w 584"/>
                <a:gd name="T11" fmla="*/ 0 h 64"/>
                <a:gd name="T12" fmla="*/ 192 w 584"/>
                <a:gd name="T13" fmla="*/ 7 h 64"/>
                <a:gd name="T14" fmla="*/ 126 w 584"/>
                <a:gd name="T15" fmla="*/ 20 h 64"/>
                <a:gd name="T16" fmla="*/ 62 w 584"/>
                <a:gd name="T17" fmla="*/ 39 h 64"/>
                <a:gd name="T18" fmla="*/ 0 w 584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4">
                  <a:moveTo>
                    <a:pt x="584" y="64"/>
                  </a:moveTo>
                  <a:lnTo>
                    <a:pt x="523" y="39"/>
                  </a:lnTo>
                  <a:lnTo>
                    <a:pt x="458" y="20"/>
                  </a:lnTo>
                  <a:lnTo>
                    <a:pt x="392" y="7"/>
                  </a:lnTo>
                  <a:lnTo>
                    <a:pt x="326" y="0"/>
                  </a:lnTo>
                  <a:lnTo>
                    <a:pt x="259" y="0"/>
                  </a:lnTo>
                  <a:lnTo>
                    <a:pt x="192" y="7"/>
                  </a:lnTo>
                  <a:lnTo>
                    <a:pt x="126" y="20"/>
                  </a:lnTo>
                  <a:lnTo>
                    <a:pt x="62" y="39"/>
                  </a:lnTo>
                  <a:lnTo>
                    <a:pt x="0" y="6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2" name="Freeform 701"/>
            <p:cNvSpPr>
              <a:spLocks/>
            </p:cNvSpPr>
            <p:nvPr/>
          </p:nvSpPr>
          <p:spPr bwMode="auto">
            <a:xfrm>
              <a:off x="567905" y="1112520"/>
              <a:ext cx="92710" cy="6350"/>
            </a:xfrm>
            <a:custGeom>
              <a:avLst/>
              <a:gdLst>
                <a:gd name="T0" fmla="*/ 584 w 584"/>
                <a:gd name="T1" fmla="*/ 42 h 42"/>
                <a:gd name="T2" fmla="*/ 512 w 584"/>
                <a:gd name="T3" fmla="*/ 24 h 42"/>
                <a:gd name="T4" fmla="*/ 440 w 584"/>
                <a:gd name="T5" fmla="*/ 10 h 42"/>
                <a:gd name="T6" fmla="*/ 366 w 584"/>
                <a:gd name="T7" fmla="*/ 2 h 42"/>
                <a:gd name="T8" fmla="*/ 292 w 584"/>
                <a:gd name="T9" fmla="*/ 0 h 42"/>
                <a:gd name="T10" fmla="*/ 218 w 584"/>
                <a:gd name="T11" fmla="*/ 2 h 42"/>
                <a:gd name="T12" fmla="*/ 145 w 584"/>
                <a:gd name="T13" fmla="*/ 10 h 42"/>
                <a:gd name="T14" fmla="*/ 72 w 584"/>
                <a:gd name="T15" fmla="*/ 24 h 42"/>
                <a:gd name="T16" fmla="*/ 0 w 584"/>
                <a:gd name="T1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2">
                  <a:moveTo>
                    <a:pt x="584" y="42"/>
                  </a:moveTo>
                  <a:lnTo>
                    <a:pt x="512" y="24"/>
                  </a:lnTo>
                  <a:lnTo>
                    <a:pt x="440" y="10"/>
                  </a:lnTo>
                  <a:lnTo>
                    <a:pt x="366" y="2"/>
                  </a:lnTo>
                  <a:lnTo>
                    <a:pt x="292" y="0"/>
                  </a:lnTo>
                  <a:lnTo>
                    <a:pt x="218" y="2"/>
                  </a:lnTo>
                  <a:lnTo>
                    <a:pt x="145" y="10"/>
                  </a:lnTo>
                  <a:lnTo>
                    <a:pt x="72" y="24"/>
                  </a:lnTo>
                  <a:lnTo>
                    <a:pt x="0" y="4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3" name="Freeform 702"/>
            <p:cNvSpPr>
              <a:spLocks/>
            </p:cNvSpPr>
            <p:nvPr/>
          </p:nvSpPr>
          <p:spPr bwMode="auto">
            <a:xfrm>
              <a:off x="567905" y="1381125"/>
              <a:ext cx="92710" cy="10160"/>
            </a:xfrm>
            <a:custGeom>
              <a:avLst/>
              <a:gdLst>
                <a:gd name="T0" fmla="*/ 0 w 584"/>
                <a:gd name="T1" fmla="*/ 0 h 63"/>
                <a:gd name="T2" fmla="*/ 62 w 584"/>
                <a:gd name="T3" fmla="*/ 25 h 63"/>
                <a:gd name="T4" fmla="*/ 126 w 584"/>
                <a:gd name="T5" fmla="*/ 44 h 63"/>
                <a:gd name="T6" fmla="*/ 192 w 584"/>
                <a:gd name="T7" fmla="*/ 56 h 63"/>
                <a:gd name="T8" fmla="*/ 259 w 584"/>
                <a:gd name="T9" fmla="*/ 63 h 63"/>
                <a:gd name="T10" fmla="*/ 326 w 584"/>
                <a:gd name="T11" fmla="*/ 63 h 63"/>
                <a:gd name="T12" fmla="*/ 392 w 584"/>
                <a:gd name="T13" fmla="*/ 56 h 63"/>
                <a:gd name="T14" fmla="*/ 458 w 584"/>
                <a:gd name="T15" fmla="*/ 44 h 63"/>
                <a:gd name="T16" fmla="*/ 523 w 584"/>
                <a:gd name="T17" fmla="*/ 25 h 63"/>
                <a:gd name="T18" fmla="*/ 584 w 584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3">
                  <a:moveTo>
                    <a:pt x="0" y="0"/>
                  </a:moveTo>
                  <a:lnTo>
                    <a:pt x="62" y="25"/>
                  </a:lnTo>
                  <a:lnTo>
                    <a:pt x="126" y="44"/>
                  </a:lnTo>
                  <a:lnTo>
                    <a:pt x="192" y="56"/>
                  </a:lnTo>
                  <a:lnTo>
                    <a:pt x="259" y="63"/>
                  </a:lnTo>
                  <a:lnTo>
                    <a:pt x="326" y="63"/>
                  </a:lnTo>
                  <a:lnTo>
                    <a:pt x="392" y="56"/>
                  </a:lnTo>
                  <a:lnTo>
                    <a:pt x="458" y="44"/>
                  </a:lnTo>
                  <a:lnTo>
                    <a:pt x="523" y="25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4" name="Freeform 703"/>
            <p:cNvSpPr>
              <a:spLocks/>
            </p:cNvSpPr>
            <p:nvPr/>
          </p:nvSpPr>
          <p:spPr bwMode="auto">
            <a:xfrm>
              <a:off x="567905" y="1440815"/>
              <a:ext cx="92710" cy="6350"/>
            </a:xfrm>
            <a:custGeom>
              <a:avLst/>
              <a:gdLst>
                <a:gd name="T0" fmla="*/ 0 w 584"/>
                <a:gd name="T1" fmla="*/ 0 h 41"/>
                <a:gd name="T2" fmla="*/ 72 w 584"/>
                <a:gd name="T3" fmla="*/ 18 h 41"/>
                <a:gd name="T4" fmla="*/ 145 w 584"/>
                <a:gd name="T5" fmla="*/ 31 h 41"/>
                <a:gd name="T6" fmla="*/ 218 w 584"/>
                <a:gd name="T7" fmla="*/ 39 h 41"/>
                <a:gd name="T8" fmla="*/ 292 w 584"/>
                <a:gd name="T9" fmla="*/ 41 h 41"/>
                <a:gd name="T10" fmla="*/ 366 w 584"/>
                <a:gd name="T11" fmla="*/ 39 h 41"/>
                <a:gd name="T12" fmla="*/ 440 w 584"/>
                <a:gd name="T13" fmla="*/ 31 h 41"/>
                <a:gd name="T14" fmla="*/ 512 w 584"/>
                <a:gd name="T15" fmla="*/ 18 h 41"/>
                <a:gd name="T16" fmla="*/ 584 w 58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1">
                  <a:moveTo>
                    <a:pt x="0" y="0"/>
                  </a:moveTo>
                  <a:lnTo>
                    <a:pt x="72" y="18"/>
                  </a:lnTo>
                  <a:lnTo>
                    <a:pt x="145" y="31"/>
                  </a:lnTo>
                  <a:lnTo>
                    <a:pt x="218" y="39"/>
                  </a:lnTo>
                  <a:lnTo>
                    <a:pt x="292" y="41"/>
                  </a:lnTo>
                  <a:lnTo>
                    <a:pt x="366" y="39"/>
                  </a:lnTo>
                  <a:lnTo>
                    <a:pt x="440" y="31"/>
                  </a:lnTo>
                  <a:lnTo>
                    <a:pt x="512" y="18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05" name="Line 507"/>
            <p:cNvCxnSpPr/>
            <p:nvPr/>
          </p:nvCxnSpPr>
          <p:spPr bwMode="auto">
            <a:xfrm>
              <a:off x="38248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6" name="Line 508"/>
            <p:cNvCxnSpPr/>
            <p:nvPr/>
          </p:nvCxnSpPr>
          <p:spPr bwMode="auto">
            <a:xfrm flipH="1">
              <a:off x="382485" y="1070610"/>
              <a:ext cx="46355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7" name="Line 509"/>
            <p:cNvCxnSpPr/>
            <p:nvPr/>
          </p:nvCxnSpPr>
          <p:spPr bwMode="auto">
            <a:xfrm>
              <a:off x="84603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8" name="Line 510"/>
            <p:cNvCxnSpPr/>
            <p:nvPr/>
          </p:nvCxnSpPr>
          <p:spPr bwMode="auto">
            <a:xfrm flipH="1">
              <a:off x="384447" y="1489075"/>
              <a:ext cx="46782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9" name="Line 511"/>
            <p:cNvCxnSpPr/>
            <p:nvPr/>
          </p:nvCxnSpPr>
          <p:spPr bwMode="auto">
            <a:xfrm>
              <a:off x="89239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0" name="Line 512"/>
            <p:cNvCxnSpPr/>
            <p:nvPr/>
          </p:nvCxnSpPr>
          <p:spPr bwMode="auto">
            <a:xfrm>
              <a:off x="89239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1" name="Line 513"/>
            <p:cNvCxnSpPr/>
            <p:nvPr/>
          </p:nvCxnSpPr>
          <p:spPr bwMode="auto">
            <a:xfrm>
              <a:off x="98510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2" name="Line 514"/>
            <p:cNvCxnSpPr/>
            <p:nvPr/>
          </p:nvCxnSpPr>
          <p:spPr bwMode="auto">
            <a:xfrm flipH="1">
              <a:off x="846035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3" name="Line 515"/>
            <p:cNvCxnSpPr/>
            <p:nvPr/>
          </p:nvCxnSpPr>
          <p:spPr bwMode="auto">
            <a:xfrm flipH="1">
              <a:off x="846035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4" name="Line 516"/>
            <p:cNvCxnSpPr/>
            <p:nvPr/>
          </p:nvCxnSpPr>
          <p:spPr bwMode="auto">
            <a:xfrm>
              <a:off x="98510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5" name="Line 517"/>
            <p:cNvCxnSpPr/>
            <p:nvPr/>
          </p:nvCxnSpPr>
          <p:spPr bwMode="auto">
            <a:xfrm flipH="1">
              <a:off x="89239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6" name="Line 518"/>
            <p:cNvCxnSpPr/>
            <p:nvPr/>
          </p:nvCxnSpPr>
          <p:spPr bwMode="auto">
            <a:xfrm flipV="1">
              <a:off x="33613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7" name="Line 519"/>
            <p:cNvCxnSpPr/>
            <p:nvPr/>
          </p:nvCxnSpPr>
          <p:spPr bwMode="auto">
            <a:xfrm flipH="1">
              <a:off x="24342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" name="Line 520"/>
            <p:cNvCxnSpPr/>
            <p:nvPr/>
          </p:nvCxnSpPr>
          <p:spPr bwMode="auto">
            <a:xfrm>
              <a:off x="24342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" name="Line 521"/>
            <p:cNvCxnSpPr/>
            <p:nvPr/>
          </p:nvCxnSpPr>
          <p:spPr bwMode="auto">
            <a:xfrm flipH="1">
              <a:off x="243420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0" name="Line 522"/>
            <p:cNvCxnSpPr/>
            <p:nvPr/>
          </p:nvCxnSpPr>
          <p:spPr bwMode="auto">
            <a:xfrm flipH="1">
              <a:off x="243420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1" name="Line 523"/>
            <p:cNvCxnSpPr/>
            <p:nvPr/>
          </p:nvCxnSpPr>
          <p:spPr bwMode="auto">
            <a:xfrm>
              <a:off x="24342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2" name="Line 524"/>
            <p:cNvCxnSpPr/>
            <p:nvPr/>
          </p:nvCxnSpPr>
          <p:spPr bwMode="auto">
            <a:xfrm>
              <a:off x="24342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3" name="Line 530"/>
            <p:cNvCxnSpPr/>
            <p:nvPr/>
          </p:nvCxnSpPr>
          <p:spPr bwMode="auto">
            <a:xfrm flipV="1">
              <a:off x="614260" y="1409065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4" name="Line 531"/>
            <p:cNvCxnSpPr/>
            <p:nvPr/>
          </p:nvCxnSpPr>
          <p:spPr bwMode="auto">
            <a:xfrm flipV="1">
              <a:off x="614260" y="1362075"/>
              <a:ext cx="0" cy="234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5" name="Line 532"/>
            <p:cNvCxnSpPr/>
            <p:nvPr/>
          </p:nvCxnSpPr>
          <p:spPr bwMode="auto">
            <a:xfrm flipV="1">
              <a:off x="614260" y="1220470"/>
              <a:ext cx="0" cy="1181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6" name="Line 533"/>
            <p:cNvCxnSpPr/>
            <p:nvPr/>
          </p:nvCxnSpPr>
          <p:spPr bwMode="auto">
            <a:xfrm flipV="1">
              <a:off x="614260" y="1172845"/>
              <a:ext cx="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4"/>
            <p:cNvCxnSpPr/>
            <p:nvPr/>
          </p:nvCxnSpPr>
          <p:spPr bwMode="auto">
            <a:xfrm flipV="1">
              <a:off x="614260" y="1049020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5"/>
            <p:cNvCxnSpPr/>
            <p:nvPr/>
          </p:nvCxnSpPr>
          <p:spPr bwMode="auto">
            <a:xfrm>
              <a:off x="990815" y="1489075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6"/>
            <p:cNvCxnSpPr/>
            <p:nvPr/>
          </p:nvCxnSpPr>
          <p:spPr bwMode="auto">
            <a:xfrm>
              <a:off x="990815" y="1070610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7"/>
            <p:cNvCxnSpPr/>
            <p:nvPr/>
          </p:nvCxnSpPr>
          <p:spPr bwMode="auto">
            <a:xfrm flipV="1">
              <a:off x="1040980" y="1094105"/>
              <a:ext cx="0" cy="3714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31" name="Freeform 730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2" name="Freeform 731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3" name="Freeform 732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4" name="Freeform 733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5" name="Freeform 734"/>
            <p:cNvSpPr>
              <a:spLocks/>
            </p:cNvSpPr>
            <p:nvPr/>
          </p:nvSpPr>
          <p:spPr bwMode="auto">
            <a:xfrm>
              <a:off x="1011377" y="1309188"/>
              <a:ext cx="22860" cy="15240"/>
            </a:xfrm>
            <a:custGeom>
              <a:avLst/>
              <a:gdLst>
                <a:gd name="T0" fmla="*/ 97 w 146"/>
                <a:gd name="T1" fmla="*/ 0 h 99"/>
                <a:gd name="T2" fmla="*/ 97 w 146"/>
                <a:gd name="T3" fmla="*/ 99 h 99"/>
                <a:gd name="T4" fmla="*/ 0 w 146"/>
                <a:gd name="T5" fmla="*/ 25 h 99"/>
                <a:gd name="T6" fmla="*/ 146 w 146"/>
                <a:gd name="T7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9">
                  <a:moveTo>
                    <a:pt x="97" y="0"/>
                  </a:moveTo>
                  <a:lnTo>
                    <a:pt x="97" y="99"/>
                  </a:lnTo>
                  <a:lnTo>
                    <a:pt x="0" y="25"/>
                  </a:lnTo>
                  <a:lnTo>
                    <a:pt x="146" y="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6" name="Freeform 735"/>
            <p:cNvSpPr>
              <a:spLocks/>
            </p:cNvSpPr>
            <p:nvPr/>
          </p:nvSpPr>
          <p:spPr bwMode="auto">
            <a:xfrm>
              <a:off x="1011377" y="1285693"/>
              <a:ext cx="22860" cy="15875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2 w 146"/>
                <a:gd name="T7" fmla="*/ 0 h 98"/>
                <a:gd name="T8" fmla="*/ 73 w 146"/>
                <a:gd name="T9" fmla="*/ 0 h 98"/>
                <a:gd name="T10" fmla="*/ 48 w 146"/>
                <a:gd name="T11" fmla="*/ 25 h 98"/>
                <a:gd name="T12" fmla="*/ 48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2" y="0"/>
                  </a:lnTo>
                  <a:lnTo>
                    <a:pt x="73" y="0"/>
                  </a:lnTo>
                  <a:lnTo>
                    <a:pt x="48" y="25"/>
                  </a:lnTo>
                  <a:lnTo>
                    <a:pt x="48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37" name="Line 544"/>
            <p:cNvCxnSpPr/>
            <p:nvPr/>
          </p:nvCxnSpPr>
          <p:spPr bwMode="auto">
            <a:xfrm>
              <a:off x="985100" y="14890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8" name="Line 545"/>
            <p:cNvCxnSpPr/>
            <p:nvPr/>
          </p:nvCxnSpPr>
          <p:spPr bwMode="auto">
            <a:xfrm>
              <a:off x="985100" y="10706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9" name="Line 546"/>
            <p:cNvCxnSpPr/>
            <p:nvPr/>
          </p:nvCxnSpPr>
          <p:spPr bwMode="auto">
            <a:xfrm>
              <a:off x="1040980" y="10706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0" name="Line 547"/>
            <p:cNvCxnSpPr/>
            <p:nvPr/>
          </p:nvCxnSpPr>
          <p:spPr bwMode="auto">
            <a:xfrm flipH="1">
              <a:off x="709510" y="1086422"/>
              <a:ext cx="16346" cy="2863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1" name="Line 548"/>
            <p:cNvCxnSpPr/>
            <p:nvPr/>
          </p:nvCxnSpPr>
          <p:spPr bwMode="auto">
            <a:xfrm flipH="1">
              <a:off x="507580" y="1444625"/>
              <a:ext cx="11430" cy="203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2" name="Freeform 741"/>
            <p:cNvSpPr>
              <a:spLocks/>
            </p:cNvSpPr>
            <p:nvPr/>
          </p:nvSpPr>
          <p:spPr bwMode="auto">
            <a:xfrm>
              <a:off x="550758" y="1332130"/>
              <a:ext cx="17145" cy="17145"/>
            </a:xfrm>
            <a:custGeom>
              <a:avLst/>
              <a:gdLst>
                <a:gd name="T0" fmla="*/ 85 w 109"/>
                <a:gd name="T1" fmla="*/ 99 h 108"/>
                <a:gd name="T2" fmla="*/ 52 w 109"/>
                <a:gd name="T3" fmla="*/ 108 h 108"/>
                <a:gd name="T4" fmla="*/ 9 w 109"/>
                <a:gd name="T5" fmla="*/ 83 h 108"/>
                <a:gd name="T6" fmla="*/ 0 w 109"/>
                <a:gd name="T7" fmla="*/ 51 h 108"/>
                <a:gd name="T8" fmla="*/ 25 w 109"/>
                <a:gd name="T9" fmla="*/ 9 h 108"/>
                <a:gd name="T10" fmla="*/ 58 w 109"/>
                <a:gd name="T11" fmla="*/ 0 h 108"/>
                <a:gd name="T12" fmla="*/ 101 w 109"/>
                <a:gd name="T13" fmla="*/ 23 h 108"/>
                <a:gd name="T14" fmla="*/ 109 w 109"/>
                <a:gd name="T15" fmla="*/ 57 h 108"/>
                <a:gd name="T16" fmla="*/ 85 w 109"/>
                <a:gd name="T17" fmla="*/ 9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108">
                  <a:moveTo>
                    <a:pt x="85" y="99"/>
                  </a:moveTo>
                  <a:lnTo>
                    <a:pt x="52" y="108"/>
                  </a:lnTo>
                  <a:lnTo>
                    <a:pt x="9" y="83"/>
                  </a:ln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101" y="23"/>
                  </a:lnTo>
                  <a:lnTo>
                    <a:pt x="109" y="57"/>
                  </a:lnTo>
                  <a:lnTo>
                    <a:pt x="85" y="9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3" name="Line 550"/>
            <p:cNvCxnSpPr/>
            <p:nvPr/>
          </p:nvCxnSpPr>
          <p:spPr bwMode="auto">
            <a:xfrm flipH="1" flipV="1">
              <a:off x="552028" y="1329590"/>
              <a:ext cx="14605" cy="222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4" name="Freeform 743"/>
            <p:cNvSpPr>
              <a:spLocks/>
            </p:cNvSpPr>
            <p:nvPr/>
          </p:nvSpPr>
          <p:spPr bwMode="auto">
            <a:xfrm>
              <a:off x="559015" y="1309905"/>
              <a:ext cx="13970" cy="13970"/>
            </a:xfrm>
            <a:custGeom>
              <a:avLst/>
              <a:gdLst>
                <a:gd name="T0" fmla="*/ 9 w 89"/>
                <a:gd name="T1" fmla="*/ 85 h 85"/>
                <a:gd name="T2" fmla="*/ 0 w 89"/>
                <a:gd name="T3" fmla="*/ 51 h 85"/>
                <a:gd name="T4" fmla="*/ 25 w 89"/>
                <a:gd name="T5" fmla="*/ 9 h 85"/>
                <a:gd name="T6" fmla="*/ 58 w 89"/>
                <a:gd name="T7" fmla="*/ 0 h 85"/>
                <a:gd name="T8" fmla="*/ 80 w 89"/>
                <a:gd name="T9" fmla="*/ 13 h 85"/>
                <a:gd name="T10" fmla="*/ 89 w 89"/>
                <a:gd name="T11" fmla="*/ 45 h 85"/>
                <a:gd name="T12" fmla="*/ 76 w 89"/>
                <a:gd name="T13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85">
                  <a:moveTo>
                    <a:pt x="9" y="85"/>
                  </a:move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80" y="13"/>
                  </a:lnTo>
                  <a:lnTo>
                    <a:pt x="89" y="45"/>
                  </a:lnTo>
                  <a:lnTo>
                    <a:pt x="76" y="6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5" name="Freeform 744"/>
            <p:cNvSpPr>
              <a:spLocks/>
            </p:cNvSpPr>
            <p:nvPr/>
          </p:nvSpPr>
          <p:spPr bwMode="auto">
            <a:xfrm>
              <a:off x="572985" y="1315620"/>
              <a:ext cx="10160" cy="15875"/>
            </a:xfrm>
            <a:custGeom>
              <a:avLst/>
              <a:gdLst>
                <a:gd name="T0" fmla="*/ 0 w 63"/>
                <a:gd name="T1" fmla="*/ 9 h 98"/>
                <a:gd name="T2" fmla="*/ 32 w 63"/>
                <a:gd name="T3" fmla="*/ 0 h 98"/>
                <a:gd name="T4" fmla="*/ 54 w 63"/>
                <a:gd name="T5" fmla="*/ 13 h 98"/>
                <a:gd name="T6" fmla="*/ 63 w 63"/>
                <a:gd name="T7" fmla="*/ 46 h 98"/>
                <a:gd name="T8" fmla="*/ 38 w 63"/>
                <a:gd name="T9" fmla="*/ 89 h 98"/>
                <a:gd name="T10" fmla="*/ 5 w 63"/>
                <a:gd name="T11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98">
                  <a:moveTo>
                    <a:pt x="0" y="9"/>
                  </a:moveTo>
                  <a:lnTo>
                    <a:pt x="32" y="0"/>
                  </a:lnTo>
                  <a:lnTo>
                    <a:pt x="54" y="13"/>
                  </a:lnTo>
                  <a:lnTo>
                    <a:pt x="63" y="46"/>
                  </a:lnTo>
                  <a:lnTo>
                    <a:pt x="38" y="89"/>
                  </a:lnTo>
                  <a:lnTo>
                    <a:pt x="5" y="9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6" name="Freeform 745"/>
            <p:cNvSpPr>
              <a:spLocks/>
            </p:cNvSpPr>
            <p:nvPr/>
          </p:nvSpPr>
          <p:spPr bwMode="auto">
            <a:xfrm>
              <a:off x="572349" y="1291490"/>
              <a:ext cx="22225" cy="19685"/>
            </a:xfrm>
            <a:custGeom>
              <a:avLst/>
              <a:gdLst>
                <a:gd name="T0" fmla="*/ 39 w 138"/>
                <a:gd name="T1" fmla="*/ 100 h 125"/>
                <a:gd name="T2" fmla="*/ 75 w 138"/>
                <a:gd name="T3" fmla="*/ 37 h 125"/>
                <a:gd name="T4" fmla="*/ 109 w 138"/>
                <a:gd name="T5" fmla="*/ 28 h 125"/>
                <a:gd name="T6" fmla="*/ 129 w 138"/>
                <a:gd name="T7" fmla="*/ 40 h 125"/>
                <a:gd name="T8" fmla="*/ 138 w 138"/>
                <a:gd name="T9" fmla="*/ 74 h 125"/>
                <a:gd name="T10" fmla="*/ 115 w 138"/>
                <a:gd name="T11" fmla="*/ 116 h 125"/>
                <a:gd name="T12" fmla="*/ 81 w 138"/>
                <a:gd name="T13" fmla="*/ 125 h 125"/>
                <a:gd name="T14" fmla="*/ 17 w 138"/>
                <a:gd name="T15" fmla="*/ 88 h 125"/>
                <a:gd name="T16" fmla="*/ 0 w 138"/>
                <a:gd name="T17" fmla="*/ 22 h 125"/>
                <a:gd name="T18" fmla="*/ 12 w 138"/>
                <a:gd name="T1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125">
                  <a:moveTo>
                    <a:pt x="39" y="100"/>
                  </a:moveTo>
                  <a:lnTo>
                    <a:pt x="75" y="37"/>
                  </a:lnTo>
                  <a:lnTo>
                    <a:pt x="109" y="28"/>
                  </a:lnTo>
                  <a:lnTo>
                    <a:pt x="129" y="40"/>
                  </a:lnTo>
                  <a:lnTo>
                    <a:pt x="138" y="74"/>
                  </a:lnTo>
                  <a:lnTo>
                    <a:pt x="115" y="116"/>
                  </a:lnTo>
                  <a:lnTo>
                    <a:pt x="81" y="125"/>
                  </a:lnTo>
                  <a:lnTo>
                    <a:pt x="17" y="88"/>
                  </a:lnTo>
                  <a:lnTo>
                    <a:pt x="0" y="22"/>
                  </a:lnTo>
                  <a:lnTo>
                    <a:pt x="1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7" name="Line 554"/>
            <p:cNvCxnSpPr/>
            <p:nvPr/>
          </p:nvCxnSpPr>
          <p:spPr bwMode="auto">
            <a:xfrm flipV="1">
              <a:off x="531075" y="1134745"/>
              <a:ext cx="166370" cy="290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8" name="Freeform 747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9" name="Freeform 748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0" name="Freeform 749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1" name="Freeform 750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52" name="Line 559"/>
            <p:cNvCxnSpPr/>
            <p:nvPr/>
          </p:nvCxnSpPr>
          <p:spPr bwMode="auto">
            <a:xfrm>
              <a:off x="697445" y="11347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3" name="Line 560"/>
            <p:cNvCxnSpPr/>
            <p:nvPr/>
          </p:nvCxnSpPr>
          <p:spPr bwMode="auto">
            <a:xfrm>
              <a:off x="531075" y="142494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4" name="Line 561"/>
            <p:cNvCxnSpPr/>
            <p:nvPr/>
          </p:nvCxnSpPr>
          <p:spPr bwMode="auto">
            <a:xfrm>
              <a:off x="488485" y="1188669"/>
              <a:ext cx="16555" cy="1211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5" name="Line 562"/>
            <p:cNvCxnSpPr/>
            <p:nvPr/>
          </p:nvCxnSpPr>
          <p:spPr bwMode="auto">
            <a:xfrm>
              <a:off x="723480" y="1358900"/>
              <a:ext cx="18415" cy="133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0" name="Line 567"/>
            <p:cNvCxnSpPr/>
            <p:nvPr/>
          </p:nvCxnSpPr>
          <p:spPr bwMode="auto">
            <a:xfrm flipH="1" flipV="1">
              <a:off x="524090" y="1214755"/>
              <a:ext cx="180340" cy="130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61" name="Freeform 760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2" name="Freeform 761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3" name="Freeform 762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4" name="Freeform 763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65" name="Line 572"/>
            <p:cNvCxnSpPr/>
            <p:nvPr/>
          </p:nvCxnSpPr>
          <p:spPr bwMode="auto">
            <a:xfrm>
              <a:off x="524090" y="121475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6" name="Line 573"/>
            <p:cNvCxnSpPr/>
            <p:nvPr/>
          </p:nvCxnSpPr>
          <p:spPr bwMode="auto">
            <a:xfrm>
              <a:off x="704430" y="134556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7" name="Line 574"/>
            <p:cNvCxnSpPr/>
            <p:nvPr/>
          </p:nvCxnSpPr>
          <p:spPr bwMode="auto">
            <a:xfrm flipV="1">
              <a:off x="24342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8" name="Line 575"/>
            <p:cNvCxnSpPr/>
            <p:nvPr/>
          </p:nvCxnSpPr>
          <p:spPr bwMode="auto">
            <a:xfrm flipV="1">
              <a:off x="33613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9" name="Line 576"/>
            <p:cNvCxnSpPr/>
            <p:nvPr/>
          </p:nvCxnSpPr>
          <p:spPr bwMode="auto">
            <a:xfrm>
              <a:off x="266280" y="1357630"/>
              <a:ext cx="4635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0" name="Freeform 769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1" name="Freeform 770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2" name="Freeform 771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3" name="Freeform 772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4" name="Freeform 773"/>
            <p:cNvSpPr>
              <a:spLocks/>
            </p:cNvSpPr>
            <p:nvPr/>
          </p:nvSpPr>
          <p:spPr bwMode="auto">
            <a:xfrm>
              <a:off x="277075" y="1328420"/>
              <a:ext cx="3810" cy="23495"/>
            </a:xfrm>
            <a:custGeom>
              <a:avLst/>
              <a:gdLst>
                <a:gd name="T0" fmla="*/ 0 w 25"/>
                <a:gd name="T1" fmla="*/ 24 h 147"/>
                <a:gd name="T2" fmla="*/ 25 w 25"/>
                <a:gd name="T3" fmla="*/ 0 h 147"/>
                <a:gd name="T4" fmla="*/ 25 w 25"/>
                <a:gd name="T5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7">
                  <a:moveTo>
                    <a:pt x="0" y="24"/>
                  </a:moveTo>
                  <a:lnTo>
                    <a:pt x="25" y="0"/>
                  </a:lnTo>
                  <a:lnTo>
                    <a:pt x="25" y="1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5" name="Line 582"/>
            <p:cNvCxnSpPr/>
            <p:nvPr/>
          </p:nvCxnSpPr>
          <p:spPr bwMode="auto">
            <a:xfrm>
              <a:off x="277075" y="1351915"/>
              <a:ext cx="76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6" name="Freeform 775"/>
            <p:cNvSpPr>
              <a:spLocks/>
            </p:cNvSpPr>
            <p:nvPr/>
          </p:nvSpPr>
          <p:spPr bwMode="auto">
            <a:xfrm>
              <a:off x="292950" y="1328420"/>
              <a:ext cx="11430" cy="23495"/>
            </a:xfrm>
            <a:custGeom>
              <a:avLst/>
              <a:gdLst>
                <a:gd name="T0" fmla="*/ 25 w 74"/>
                <a:gd name="T1" fmla="*/ 147 h 147"/>
                <a:gd name="T2" fmla="*/ 0 w 74"/>
                <a:gd name="T3" fmla="*/ 122 h 147"/>
                <a:gd name="T4" fmla="*/ 0 w 74"/>
                <a:gd name="T5" fmla="*/ 24 h 147"/>
                <a:gd name="T6" fmla="*/ 25 w 74"/>
                <a:gd name="T7" fmla="*/ 0 h 147"/>
                <a:gd name="T8" fmla="*/ 49 w 74"/>
                <a:gd name="T9" fmla="*/ 0 h 147"/>
                <a:gd name="T10" fmla="*/ 74 w 74"/>
                <a:gd name="T11" fmla="*/ 24 h 147"/>
                <a:gd name="T12" fmla="*/ 74 w 74"/>
                <a:gd name="T13" fmla="*/ 122 h 147"/>
                <a:gd name="T14" fmla="*/ 49 w 74"/>
                <a:gd name="T15" fmla="*/ 147 h 147"/>
                <a:gd name="T16" fmla="*/ 25 w 74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47">
                  <a:moveTo>
                    <a:pt x="25" y="147"/>
                  </a:moveTo>
                  <a:lnTo>
                    <a:pt x="0" y="12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122"/>
                  </a:lnTo>
                  <a:lnTo>
                    <a:pt x="49" y="147"/>
                  </a:lnTo>
                  <a:lnTo>
                    <a:pt x="25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7" name="Line 584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585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586"/>
            <p:cNvCxnSpPr/>
            <p:nvPr/>
          </p:nvCxnSpPr>
          <p:spPr bwMode="auto">
            <a:xfrm>
              <a:off x="336130" y="13576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589"/>
            <p:cNvCxnSpPr/>
            <p:nvPr/>
          </p:nvCxnSpPr>
          <p:spPr bwMode="auto">
            <a:xfrm flipV="1">
              <a:off x="956771" y="1182370"/>
              <a:ext cx="0" cy="1949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81" name="Freeform 780"/>
            <p:cNvSpPr>
              <a:spLocks/>
            </p:cNvSpPr>
            <p:nvPr/>
          </p:nvSpPr>
          <p:spPr bwMode="auto">
            <a:xfrm>
              <a:off x="953293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2" name="Freeform 781"/>
            <p:cNvSpPr>
              <a:spLocks/>
            </p:cNvSpPr>
            <p:nvPr/>
          </p:nvSpPr>
          <p:spPr bwMode="auto">
            <a:xfrm>
              <a:off x="952961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3" name="Freeform 782"/>
            <p:cNvSpPr>
              <a:spLocks/>
            </p:cNvSpPr>
            <p:nvPr/>
          </p:nvSpPr>
          <p:spPr bwMode="auto">
            <a:xfrm>
              <a:off x="953293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4" name="Freeform 783"/>
            <p:cNvSpPr>
              <a:spLocks/>
            </p:cNvSpPr>
            <p:nvPr/>
          </p:nvSpPr>
          <p:spPr bwMode="auto">
            <a:xfrm>
              <a:off x="952961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5" name="Freeform 784"/>
            <p:cNvSpPr>
              <a:spLocks/>
            </p:cNvSpPr>
            <p:nvPr/>
          </p:nvSpPr>
          <p:spPr bwMode="auto">
            <a:xfrm>
              <a:off x="928194" y="1255395"/>
              <a:ext cx="22860" cy="15240"/>
            </a:xfrm>
            <a:custGeom>
              <a:avLst/>
              <a:gdLst>
                <a:gd name="T0" fmla="*/ 25 w 146"/>
                <a:gd name="T1" fmla="*/ 97 h 97"/>
                <a:gd name="T2" fmla="*/ 0 w 146"/>
                <a:gd name="T3" fmla="*/ 72 h 97"/>
                <a:gd name="T4" fmla="*/ 0 w 146"/>
                <a:gd name="T5" fmla="*/ 24 h 97"/>
                <a:gd name="T6" fmla="*/ 25 w 146"/>
                <a:gd name="T7" fmla="*/ 0 h 97"/>
                <a:gd name="T8" fmla="*/ 49 w 146"/>
                <a:gd name="T9" fmla="*/ 0 h 97"/>
                <a:gd name="T10" fmla="*/ 74 w 146"/>
                <a:gd name="T11" fmla="*/ 24 h 97"/>
                <a:gd name="T12" fmla="*/ 74 w 146"/>
                <a:gd name="T13" fmla="*/ 72 h 97"/>
                <a:gd name="T14" fmla="*/ 97 w 146"/>
                <a:gd name="T15" fmla="*/ 97 h 97"/>
                <a:gd name="T16" fmla="*/ 146 w 146"/>
                <a:gd name="T17" fmla="*/ 97 h 97"/>
                <a:gd name="T18" fmla="*/ 146 w 14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25" y="97"/>
                  </a:moveTo>
                  <a:lnTo>
                    <a:pt x="0" y="7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72"/>
                  </a:lnTo>
                  <a:lnTo>
                    <a:pt x="97" y="97"/>
                  </a:lnTo>
                  <a:lnTo>
                    <a:pt x="146" y="97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6" name="Freeform 785"/>
            <p:cNvSpPr>
              <a:spLocks/>
            </p:cNvSpPr>
            <p:nvPr/>
          </p:nvSpPr>
          <p:spPr bwMode="auto">
            <a:xfrm>
              <a:off x="928194" y="1231900"/>
              <a:ext cx="22860" cy="15875"/>
            </a:xfrm>
            <a:custGeom>
              <a:avLst/>
              <a:gdLst>
                <a:gd name="T0" fmla="*/ 74 w 146"/>
                <a:gd name="T1" fmla="*/ 97 h 97"/>
                <a:gd name="T2" fmla="*/ 74 w 146"/>
                <a:gd name="T3" fmla="*/ 24 h 97"/>
                <a:gd name="T4" fmla="*/ 97 w 146"/>
                <a:gd name="T5" fmla="*/ 0 h 97"/>
                <a:gd name="T6" fmla="*/ 122 w 146"/>
                <a:gd name="T7" fmla="*/ 0 h 97"/>
                <a:gd name="T8" fmla="*/ 146 w 146"/>
                <a:gd name="T9" fmla="*/ 24 h 97"/>
                <a:gd name="T10" fmla="*/ 146 w 146"/>
                <a:gd name="T11" fmla="*/ 72 h 97"/>
                <a:gd name="T12" fmla="*/ 122 w 146"/>
                <a:gd name="T13" fmla="*/ 97 h 97"/>
                <a:gd name="T14" fmla="*/ 49 w 146"/>
                <a:gd name="T15" fmla="*/ 97 h 97"/>
                <a:gd name="T16" fmla="*/ 0 w 146"/>
                <a:gd name="T17" fmla="*/ 48 h 97"/>
                <a:gd name="T18" fmla="*/ 0 w 146"/>
                <a:gd name="T19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74" y="97"/>
                  </a:moveTo>
                  <a:lnTo>
                    <a:pt x="74" y="24"/>
                  </a:lnTo>
                  <a:lnTo>
                    <a:pt x="97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72"/>
                  </a:lnTo>
                  <a:lnTo>
                    <a:pt x="122" y="97"/>
                  </a:lnTo>
                  <a:lnTo>
                    <a:pt x="49" y="97"/>
                  </a:lnTo>
                  <a:lnTo>
                    <a:pt x="0" y="48"/>
                  </a:lnTo>
                  <a:lnTo>
                    <a:pt x="0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87" name="Line 596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8" name="Line 597"/>
            <p:cNvCxnSpPr/>
            <p:nvPr/>
          </p:nvCxnSpPr>
          <p:spPr bwMode="auto">
            <a:xfrm>
              <a:off x="243420" y="115887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9" name="Line 598"/>
            <p:cNvCxnSpPr/>
            <p:nvPr/>
          </p:nvCxnSpPr>
          <p:spPr bwMode="auto">
            <a:xfrm>
              <a:off x="190080" y="11588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89" name="Freeform 488"/>
            <p:cNvSpPr>
              <a:spLocks/>
            </p:cNvSpPr>
            <p:nvPr/>
          </p:nvSpPr>
          <p:spPr bwMode="auto">
            <a:xfrm>
              <a:off x="548855" y="1208405"/>
              <a:ext cx="17145" cy="17145"/>
            </a:xfrm>
            <a:custGeom>
              <a:avLst/>
              <a:gdLst>
                <a:gd name="T0" fmla="*/ 4 w 107"/>
                <a:gd name="T1" fmla="*/ 79 h 109"/>
                <a:gd name="T2" fmla="*/ 0 w 107"/>
                <a:gd name="T3" fmla="*/ 45 h 109"/>
                <a:gd name="T4" fmla="*/ 28 w 107"/>
                <a:gd name="T5" fmla="*/ 6 h 109"/>
                <a:gd name="T6" fmla="*/ 62 w 107"/>
                <a:gd name="T7" fmla="*/ 0 h 109"/>
                <a:gd name="T8" fmla="*/ 102 w 107"/>
                <a:gd name="T9" fmla="*/ 30 h 109"/>
                <a:gd name="T10" fmla="*/ 107 w 107"/>
                <a:gd name="T11" fmla="*/ 64 h 109"/>
                <a:gd name="T12" fmla="*/ 78 w 107"/>
                <a:gd name="T13" fmla="*/ 103 h 109"/>
                <a:gd name="T14" fmla="*/ 44 w 107"/>
                <a:gd name="T15" fmla="*/ 109 h 109"/>
                <a:gd name="T16" fmla="*/ 4 w 107"/>
                <a:gd name="T17" fmla="*/ 7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9">
                  <a:moveTo>
                    <a:pt x="4" y="79"/>
                  </a:moveTo>
                  <a:lnTo>
                    <a:pt x="0" y="45"/>
                  </a:lnTo>
                  <a:lnTo>
                    <a:pt x="28" y="6"/>
                  </a:lnTo>
                  <a:lnTo>
                    <a:pt x="62" y="0"/>
                  </a:lnTo>
                  <a:lnTo>
                    <a:pt x="102" y="30"/>
                  </a:lnTo>
                  <a:lnTo>
                    <a:pt x="107" y="64"/>
                  </a:lnTo>
                  <a:lnTo>
                    <a:pt x="78" y="103"/>
                  </a:lnTo>
                  <a:lnTo>
                    <a:pt x="44" y="109"/>
                  </a:lnTo>
                  <a:lnTo>
                    <a:pt x="4" y="7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90" name="Line 564"/>
            <p:cNvCxnSpPr/>
            <p:nvPr/>
          </p:nvCxnSpPr>
          <p:spPr bwMode="auto">
            <a:xfrm flipV="1">
              <a:off x="545680" y="1211580"/>
              <a:ext cx="22860" cy="114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1" name="Freeform 490"/>
            <p:cNvSpPr>
              <a:spLocks/>
            </p:cNvSpPr>
            <p:nvPr/>
          </p:nvSpPr>
          <p:spPr bwMode="auto">
            <a:xfrm>
              <a:off x="562825" y="1219200"/>
              <a:ext cx="24130" cy="25400"/>
            </a:xfrm>
            <a:custGeom>
              <a:avLst/>
              <a:gdLst>
                <a:gd name="T0" fmla="*/ 71 w 151"/>
                <a:gd name="T1" fmla="*/ 6 h 161"/>
                <a:gd name="T2" fmla="*/ 105 w 151"/>
                <a:gd name="T3" fmla="*/ 0 h 161"/>
                <a:gd name="T4" fmla="*/ 145 w 151"/>
                <a:gd name="T5" fmla="*/ 28 h 161"/>
                <a:gd name="T6" fmla="*/ 151 w 151"/>
                <a:gd name="T7" fmla="*/ 62 h 161"/>
                <a:gd name="T8" fmla="*/ 136 w 151"/>
                <a:gd name="T9" fmla="*/ 83 h 161"/>
                <a:gd name="T10" fmla="*/ 102 w 151"/>
                <a:gd name="T11" fmla="*/ 87 h 161"/>
                <a:gd name="T12" fmla="*/ 62 w 151"/>
                <a:gd name="T13" fmla="*/ 59 h 161"/>
                <a:gd name="T14" fmla="*/ 28 w 151"/>
                <a:gd name="T15" fmla="*/ 64 h 161"/>
                <a:gd name="T16" fmla="*/ 0 w 151"/>
                <a:gd name="T17" fmla="*/ 104 h 161"/>
                <a:gd name="T18" fmla="*/ 79 w 151"/>
                <a:gd name="T1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161">
                  <a:moveTo>
                    <a:pt x="71" y="6"/>
                  </a:moveTo>
                  <a:lnTo>
                    <a:pt x="105" y="0"/>
                  </a:lnTo>
                  <a:lnTo>
                    <a:pt x="145" y="28"/>
                  </a:lnTo>
                  <a:lnTo>
                    <a:pt x="151" y="62"/>
                  </a:lnTo>
                  <a:lnTo>
                    <a:pt x="136" y="83"/>
                  </a:lnTo>
                  <a:lnTo>
                    <a:pt x="102" y="87"/>
                  </a:lnTo>
                  <a:lnTo>
                    <a:pt x="62" y="59"/>
                  </a:lnTo>
                  <a:lnTo>
                    <a:pt x="28" y="64"/>
                  </a:lnTo>
                  <a:lnTo>
                    <a:pt x="0" y="104"/>
                  </a:lnTo>
                  <a:lnTo>
                    <a:pt x="79" y="16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2" name="Freeform 491"/>
            <p:cNvSpPr>
              <a:spLocks/>
            </p:cNvSpPr>
            <p:nvPr/>
          </p:nvSpPr>
          <p:spPr bwMode="auto">
            <a:xfrm>
              <a:off x="586320" y="1237615"/>
              <a:ext cx="18415" cy="18415"/>
            </a:xfrm>
            <a:custGeom>
              <a:avLst/>
              <a:gdLst>
                <a:gd name="T0" fmla="*/ 79 w 117"/>
                <a:gd name="T1" fmla="*/ 93 h 118"/>
                <a:gd name="T2" fmla="*/ 0 w 117"/>
                <a:gd name="T3" fmla="*/ 37 h 118"/>
                <a:gd name="T4" fmla="*/ 117 w 117"/>
                <a:gd name="T5" fmla="*/ 0 h 118"/>
                <a:gd name="T6" fmla="*/ 31 w 117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8">
                  <a:moveTo>
                    <a:pt x="79" y="93"/>
                  </a:moveTo>
                  <a:lnTo>
                    <a:pt x="0" y="37"/>
                  </a:lnTo>
                  <a:lnTo>
                    <a:pt x="117" y="0"/>
                  </a:lnTo>
                  <a:lnTo>
                    <a:pt x="31" y="1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grpSp>
        <p:nvGrpSpPr>
          <p:cNvPr id="300" name="Group 299"/>
          <p:cNvGrpSpPr>
            <a:grpSpLocks noChangeAspect="1"/>
          </p:cNvGrpSpPr>
          <p:nvPr/>
        </p:nvGrpSpPr>
        <p:grpSpPr>
          <a:xfrm>
            <a:off x="6151390" y="2997009"/>
            <a:ext cx="3327304" cy="2738766"/>
            <a:chOff x="3747770" y="1260475"/>
            <a:chExt cx="818515" cy="673735"/>
          </a:xfrm>
        </p:grpSpPr>
        <p:cxnSp>
          <p:nvCxnSpPr>
            <p:cNvPr id="301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2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3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4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5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6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9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0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1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4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5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6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8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9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0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1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2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3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4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5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8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9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0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1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2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3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4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5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6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7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9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0" name="Freeform 339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6" name="Freeform 565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7" name="Freeform 566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68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9" name="Freeform 568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0" name="Freeform 569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1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2" name="Freeform 571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3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4" name="Freeform 573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5" name="Freeform 574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6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7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8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9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0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1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2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3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4" name="Freeform 583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5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6" name="Freeform 585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7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8" name="Freeform 587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9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0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1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2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3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4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5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6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7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8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9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0" name="Group 599"/>
          <p:cNvGrpSpPr/>
          <p:nvPr/>
        </p:nvGrpSpPr>
        <p:grpSpPr>
          <a:xfrm>
            <a:off x="6932769" y="829770"/>
            <a:ext cx="1621040" cy="1891618"/>
            <a:chOff x="5489999" y="2266950"/>
            <a:chExt cx="1621040" cy="1891618"/>
          </a:xfrm>
        </p:grpSpPr>
        <p:grpSp>
          <p:nvGrpSpPr>
            <p:cNvPr id="601" name="Group 600"/>
            <p:cNvGrpSpPr/>
            <p:nvPr/>
          </p:nvGrpSpPr>
          <p:grpSpPr>
            <a:xfrm>
              <a:off x="6695075" y="2700800"/>
              <a:ext cx="254425" cy="0"/>
              <a:chOff x="6695075" y="2700800"/>
              <a:chExt cx="254425" cy="0"/>
            </a:xfrm>
          </p:grpSpPr>
          <p:cxnSp>
            <p:nvCxnSpPr>
              <p:cNvPr id="644" name="Line 651"/>
              <p:cNvCxnSpPr/>
              <p:nvPr/>
            </p:nvCxnSpPr>
            <p:spPr bwMode="auto">
              <a:xfrm flipH="1">
                <a:off x="6695075" y="2700800"/>
                <a:ext cx="39522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5" name="Line 659"/>
              <p:cNvCxnSpPr/>
              <p:nvPr/>
            </p:nvCxnSpPr>
            <p:spPr bwMode="auto">
              <a:xfrm flipH="1">
                <a:off x="6734597" y="2700800"/>
                <a:ext cx="214903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02" name="Line 602"/>
            <p:cNvCxnSpPr/>
            <p:nvPr/>
          </p:nvCxnSpPr>
          <p:spPr bwMode="auto">
            <a:xfrm flipV="1">
              <a:off x="6949857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3" name="Line 603"/>
            <p:cNvCxnSpPr/>
            <p:nvPr/>
          </p:nvCxnSpPr>
          <p:spPr bwMode="auto">
            <a:xfrm>
              <a:off x="5653029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4" name="Line 605"/>
            <p:cNvCxnSpPr/>
            <p:nvPr/>
          </p:nvCxnSpPr>
          <p:spPr bwMode="auto">
            <a:xfrm>
              <a:off x="5833350" y="3119163"/>
              <a:ext cx="0" cy="47783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5" name="Line 606"/>
            <p:cNvCxnSpPr/>
            <p:nvPr/>
          </p:nvCxnSpPr>
          <p:spPr bwMode="auto">
            <a:xfrm>
              <a:off x="5489999" y="3596994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6" name="Line 607"/>
            <p:cNvCxnSpPr/>
            <p:nvPr/>
          </p:nvCxnSpPr>
          <p:spPr bwMode="auto">
            <a:xfrm>
              <a:off x="5489999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7" name="Line 609"/>
            <p:cNvCxnSpPr/>
            <p:nvPr/>
          </p:nvCxnSpPr>
          <p:spPr bwMode="auto">
            <a:xfrm>
              <a:off x="7110417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8" name="Line 612"/>
            <p:cNvCxnSpPr/>
            <p:nvPr/>
          </p:nvCxnSpPr>
          <p:spPr bwMode="auto">
            <a:xfrm>
              <a:off x="5489999" y="3956598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9" name="Line 613"/>
            <p:cNvCxnSpPr/>
            <p:nvPr/>
          </p:nvCxnSpPr>
          <p:spPr bwMode="auto">
            <a:xfrm>
              <a:off x="5489999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0" name="Line 614"/>
            <p:cNvCxnSpPr/>
            <p:nvPr/>
          </p:nvCxnSpPr>
          <p:spPr bwMode="auto">
            <a:xfrm>
              <a:off x="5833350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1" name="Line 615"/>
            <p:cNvCxnSpPr/>
            <p:nvPr/>
          </p:nvCxnSpPr>
          <p:spPr bwMode="auto">
            <a:xfrm>
              <a:off x="7110417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2" name="Line 617"/>
            <p:cNvCxnSpPr/>
            <p:nvPr/>
          </p:nvCxnSpPr>
          <p:spPr bwMode="auto">
            <a:xfrm>
              <a:off x="6769536" y="3956598"/>
              <a:ext cx="34088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3" name="Line 618"/>
            <p:cNvCxnSpPr/>
            <p:nvPr/>
          </p:nvCxnSpPr>
          <p:spPr bwMode="auto">
            <a:xfrm>
              <a:off x="5833350" y="3956598"/>
              <a:ext cx="93618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4" name="Line 619"/>
            <p:cNvCxnSpPr/>
            <p:nvPr/>
          </p:nvCxnSpPr>
          <p:spPr bwMode="auto">
            <a:xfrm flipH="1">
              <a:off x="5653029" y="2700446"/>
              <a:ext cx="24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" name="Line 620"/>
            <p:cNvCxnSpPr/>
            <p:nvPr/>
          </p:nvCxnSpPr>
          <p:spPr bwMode="auto">
            <a:xfrm>
              <a:off x="5677730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6" name="Line 621"/>
            <p:cNvCxnSpPr/>
            <p:nvPr/>
          </p:nvCxnSpPr>
          <p:spPr bwMode="auto">
            <a:xfrm>
              <a:off x="5677730" y="2340841"/>
              <a:ext cx="124495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" name="Line 622"/>
            <p:cNvCxnSpPr/>
            <p:nvPr/>
          </p:nvCxnSpPr>
          <p:spPr bwMode="auto">
            <a:xfrm flipV="1">
              <a:off x="6922686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8" name="Line 623"/>
            <p:cNvCxnSpPr/>
            <p:nvPr/>
          </p:nvCxnSpPr>
          <p:spPr bwMode="auto">
            <a:xfrm flipH="1">
              <a:off x="6922686" y="2700446"/>
              <a:ext cx="2717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19" name="Group 618"/>
            <p:cNvGrpSpPr/>
            <p:nvPr/>
          </p:nvGrpSpPr>
          <p:grpSpPr>
            <a:xfrm>
              <a:off x="6300208" y="2266950"/>
              <a:ext cx="0" cy="1891618"/>
              <a:chOff x="6300208" y="2266950"/>
              <a:chExt cx="0" cy="1891618"/>
            </a:xfrm>
          </p:grpSpPr>
          <p:cxnSp>
            <p:nvCxnSpPr>
              <p:cNvPr id="639" name="Line 624"/>
              <p:cNvCxnSpPr/>
              <p:nvPr/>
            </p:nvCxnSpPr>
            <p:spPr bwMode="auto">
              <a:xfrm>
                <a:off x="6300208" y="226695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0" name="Line 625"/>
              <p:cNvCxnSpPr/>
              <p:nvPr/>
            </p:nvCxnSpPr>
            <p:spPr bwMode="auto">
              <a:xfrm>
                <a:off x="6300208" y="2801431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1" name="Line 626"/>
              <p:cNvCxnSpPr/>
              <p:nvPr/>
            </p:nvCxnSpPr>
            <p:spPr bwMode="auto">
              <a:xfrm>
                <a:off x="6300208" y="2983696"/>
                <a:ext cx="0" cy="4581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2" name="Line 627"/>
              <p:cNvCxnSpPr/>
              <p:nvPr/>
            </p:nvCxnSpPr>
            <p:spPr bwMode="auto">
              <a:xfrm>
                <a:off x="6300208" y="3532955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3" name="Line 628"/>
              <p:cNvCxnSpPr/>
              <p:nvPr/>
            </p:nvCxnSpPr>
            <p:spPr bwMode="auto">
              <a:xfrm>
                <a:off x="6300208" y="371522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0" name="Line 650"/>
            <p:cNvCxnSpPr/>
            <p:nvPr/>
          </p:nvCxnSpPr>
          <p:spPr bwMode="auto">
            <a:xfrm flipV="1">
              <a:off x="6695075" y="2340158"/>
              <a:ext cx="0" cy="36064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1" name="Freeform 620"/>
            <p:cNvSpPr>
              <a:spLocks/>
            </p:cNvSpPr>
            <p:nvPr/>
          </p:nvSpPr>
          <p:spPr bwMode="auto">
            <a:xfrm>
              <a:off x="6650218" y="2990748"/>
              <a:ext cx="81515" cy="503911"/>
            </a:xfrm>
            <a:custGeom>
              <a:avLst/>
              <a:gdLst>
                <a:gd name="T0" fmla="*/ 131 w 133"/>
                <a:gd name="T1" fmla="*/ 0 h 817"/>
                <a:gd name="T2" fmla="*/ 129 w 133"/>
                <a:gd name="T3" fmla="*/ 5 h 817"/>
                <a:gd name="T4" fmla="*/ 125 w 133"/>
                <a:gd name="T5" fmla="*/ 13 h 817"/>
                <a:gd name="T6" fmla="*/ 118 w 133"/>
                <a:gd name="T7" fmla="*/ 25 h 817"/>
                <a:gd name="T8" fmla="*/ 109 w 133"/>
                <a:gd name="T9" fmla="*/ 41 h 817"/>
                <a:gd name="T10" fmla="*/ 99 w 133"/>
                <a:gd name="T11" fmla="*/ 60 h 817"/>
                <a:gd name="T12" fmla="*/ 87 w 133"/>
                <a:gd name="T13" fmla="*/ 82 h 817"/>
                <a:gd name="T14" fmla="*/ 76 w 133"/>
                <a:gd name="T15" fmla="*/ 108 h 817"/>
                <a:gd name="T16" fmla="*/ 64 w 133"/>
                <a:gd name="T17" fmla="*/ 135 h 817"/>
                <a:gd name="T18" fmla="*/ 50 w 133"/>
                <a:gd name="T19" fmla="*/ 165 h 817"/>
                <a:gd name="T20" fmla="*/ 39 w 133"/>
                <a:gd name="T21" fmla="*/ 198 h 817"/>
                <a:gd name="T22" fmla="*/ 27 w 133"/>
                <a:gd name="T23" fmla="*/ 233 h 817"/>
                <a:gd name="T24" fmla="*/ 17 w 133"/>
                <a:gd name="T25" fmla="*/ 269 h 817"/>
                <a:gd name="T26" fmla="*/ 9 w 133"/>
                <a:gd name="T27" fmla="*/ 309 h 817"/>
                <a:gd name="T28" fmla="*/ 4 w 133"/>
                <a:gd name="T29" fmla="*/ 348 h 817"/>
                <a:gd name="T30" fmla="*/ 1 w 133"/>
                <a:gd name="T31" fmla="*/ 389 h 817"/>
                <a:gd name="T32" fmla="*/ 1 w 133"/>
                <a:gd name="T33" fmla="*/ 431 h 817"/>
                <a:gd name="T34" fmla="*/ 4 w 133"/>
                <a:gd name="T35" fmla="*/ 472 h 817"/>
                <a:gd name="T36" fmla="*/ 9 w 133"/>
                <a:gd name="T37" fmla="*/ 511 h 817"/>
                <a:gd name="T38" fmla="*/ 18 w 133"/>
                <a:gd name="T39" fmla="*/ 549 h 817"/>
                <a:gd name="T40" fmla="*/ 27 w 133"/>
                <a:gd name="T41" fmla="*/ 587 h 817"/>
                <a:gd name="T42" fmla="*/ 39 w 133"/>
                <a:gd name="T43" fmla="*/ 621 h 817"/>
                <a:gd name="T44" fmla="*/ 51 w 133"/>
                <a:gd name="T45" fmla="*/ 653 h 817"/>
                <a:gd name="T46" fmla="*/ 64 w 133"/>
                <a:gd name="T47" fmla="*/ 684 h 817"/>
                <a:gd name="T48" fmla="*/ 76 w 133"/>
                <a:gd name="T49" fmla="*/ 711 h 817"/>
                <a:gd name="T50" fmla="*/ 88 w 133"/>
                <a:gd name="T51" fmla="*/ 737 h 817"/>
                <a:gd name="T52" fmla="*/ 100 w 133"/>
                <a:gd name="T53" fmla="*/ 759 h 817"/>
                <a:gd name="T54" fmla="*/ 110 w 133"/>
                <a:gd name="T55" fmla="*/ 778 h 817"/>
                <a:gd name="T56" fmla="*/ 118 w 133"/>
                <a:gd name="T57" fmla="*/ 792 h 817"/>
                <a:gd name="T58" fmla="*/ 125 w 133"/>
                <a:gd name="T59" fmla="*/ 805 h 817"/>
                <a:gd name="T60" fmla="*/ 129 w 133"/>
                <a:gd name="T61" fmla="*/ 813 h 817"/>
                <a:gd name="T62" fmla="*/ 131 w 133"/>
                <a:gd name="T63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3" h="817">
                  <a:moveTo>
                    <a:pt x="133" y="0"/>
                  </a:moveTo>
                  <a:lnTo>
                    <a:pt x="131" y="0"/>
                  </a:lnTo>
                  <a:lnTo>
                    <a:pt x="131" y="3"/>
                  </a:lnTo>
                  <a:lnTo>
                    <a:pt x="129" y="5"/>
                  </a:lnTo>
                  <a:lnTo>
                    <a:pt x="127" y="8"/>
                  </a:lnTo>
                  <a:lnTo>
                    <a:pt x="125" y="13"/>
                  </a:lnTo>
                  <a:lnTo>
                    <a:pt x="121" y="18"/>
                  </a:lnTo>
                  <a:lnTo>
                    <a:pt x="118" y="25"/>
                  </a:lnTo>
                  <a:lnTo>
                    <a:pt x="113" y="32"/>
                  </a:lnTo>
                  <a:lnTo>
                    <a:pt x="109" y="41"/>
                  </a:lnTo>
                  <a:lnTo>
                    <a:pt x="104" y="50"/>
                  </a:lnTo>
                  <a:lnTo>
                    <a:pt x="99" y="60"/>
                  </a:lnTo>
                  <a:lnTo>
                    <a:pt x="94" y="70"/>
                  </a:lnTo>
                  <a:lnTo>
                    <a:pt x="87" y="82"/>
                  </a:lnTo>
                  <a:lnTo>
                    <a:pt x="82" y="94"/>
                  </a:lnTo>
                  <a:lnTo>
                    <a:pt x="76" y="108"/>
                  </a:lnTo>
                  <a:lnTo>
                    <a:pt x="69" y="121"/>
                  </a:lnTo>
                  <a:lnTo>
                    <a:pt x="64" y="135"/>
                  </a:lnTo>
                  <a:lnTo>
                    <a:pt x="57" y="149"/>
                  </a:lnTo>
                  <a:lnTo>
                    <a:pt x="50" y="165"/>
                  </a:lnTo>
                  <a:lnTo>
                    <a:pt x="44" y="182"/>
                  </a:lnTo>
                  <a:lnTo>
                    <a:pt x="39" y="198"/>
                  </a:lnTo>
                  <a:lnTo>
                    <a:pt x="33" y="215"/>
                  </a:lnTo>
                  <a:lnTo>
                    <a:pt x="27" y="233"/>
                  </a:lnTo>
                  <a:lnTo>
                    <a:pt x="22" y="251"/>
                  </a:lnTo>
                  <a:lnTo>
                    <a:pt x="17" y="269"/>
                  </a:lnTo>
                  <a:lnTo>
                    <a:pt x="13" y="288"/>
                  </a:lnTo>
                  <a:lnTo>
                    <a:pt x="9" y="309"/>
                  </a:lnTo>
                  <a:lnTo>
                    <a:pt x="6" y="328"/>
                  </a:lnTo>
                  <a:lnTo>
                    <a:pt x="4" y="348"/>
                  </a:lnTo>
                  <a:lnTo>
                    <a:pt x="3" y="369"/>
                  </a:lnTo>
                  <a:lnTo>
                    <a:pt x="1" y="389"/>
                  </a:lnTo>
                  <a:lnTo>
                    <a:pt x="0" y="410"/>
                  </a:lnTo>
                  <a:lnTo>
                    <a:pt x="1" y="431"/>
                  </a:lnTo>
                  <a:lnTo>
                    <a:pt x="3" y="451"/>
                  </a:lnTo>
                  <a:lnTo>
                    <a:pt x="4" y="472"/>
                  </a:lnTo>
                  <a:lnTo>
                    <a:pt x="7" y="491"/>
                  </a:lnTo>
                  <a:lnTo>
                    <a:pt x="9" y="511"/>
                  </a:lnTo>
                  <a:lnTo>
                    <a:pt x="14" y="530"/>
                  </a:lnTo>
                  <a:lnTo>
                    <a:pt x="18" y="549"/>
                  </a:lnTo>
                  <a:lnTo>
                    <a:pt x="23" y="569"/>
                  </a:lnTo>
                  <a:lnTo>
                    <a:pt x="27" y="587"/>
                  </a:lnTo>
                  <a:lnTo>
                    <a:pt x="33" y="604"/>
                  </a:lnTo>
                  <a:lnTo>
                    <a:pt x="39" y="621"/>
                  </a:lnTo>
                  <a:lnTo>
                    <a:pt x="45" y="638"/>
                  </a:lnTo>
                  <a:lnTo>
                    <a:pt x="51" y="653"/>
                  </a:lnTo>
                  <a:lnTo>
                    <a:pt x="57" y="669"/>
                  </a:lnTo>
                  <a:lnTo>
                    <a:pt x="64" y="684"/>
                  </a:lnTo>
                  <a:lnTo>
                    <a:pt x="70" y="697"/>
                  </a:lnTo>
                  <a:lnTo>
                    <a:pt x="76" y="711"/>
                  </a:lnTo>
                  <a:lnTo>
                    <a:pt x="82" y="725"/>
                  </a:lnTo>
                  <a:lnTo>
                    <a:pt x="88" y="737"/>
                  </a:lnTo>
                  <a:lnTo>
                    <a:pt x="94" y="748"/>
                  </a:lnTo>
                  <a:lnTo>
                    <a:pt x="100" y="759"/>
                  </a:lnTo>
                  <a:lnTo>
                    <a:pt x="104" y="769"/>
                  </a:lnTo>
                  <a:lnTo>
                    <a:pt x="110" y="778"/>
                  </a:lnTo>
                  <a:lnTo>
                    <a:pt x="114" y="786"/>
                  </a:lnTo>
                  <a:lnTo>
                    <a:pt x="118" y="792"/>
                  </a:lnTo>
                  <a:lnTo>
                    <a:pt x="121" y="799"/>
                  </a:lnTo>
                  <a:lnTo>
                    <a:pt x="125" y="805"/>
                  </a:lnTo>
                  <a:lnTo>
                    <a:pt x="128" y="809"/>
                  </a:lnTo>
                  <a:lnTo>
                    <a:pt x="129" y="813"/>
                  </a:lnTo>
                  <a:lnTo>
                    <a:pt x="131" y="815"/>
                  </a:lnTo>
                  <a:lnTo>
                    <a:pt x="131" y="817"/>
                  </a:lnTo>
                  <a:lnTo>
                    <a:pt x="133" y="81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22" name="Line 648"/>
            <p:cNvCxnSpPr/>
            <p:nvPr/>
          </p:nvCxnSpPr>
          <p:spPr bwMode="auto">
            <a:xfrm>
              <a:off x="6731733" y="3494659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3" name="Line 652"/>
            <p:cNvCxnSpPr/>
            <p:nvPr/>
          </p:nvCxnSpPr>
          <p:spPr bwMode="auto">
            <a:xfrm>
              <a:off x="6731733" y="2701741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4" name="Line 653"/>
            <p:cNvCxnSpPr/>
            <p:nvPr/>
          </p:nvCxnSpPr>
          <p:spPr bwMode="auto">
            <a:xfrm>
              <a:off x="6299457" y="3783666"/>
              <a:ext cx="8100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5" name="Line 654"/>
            <p:cNvCxnSpPr/>
            <p:nvPr/>
          </p:nvCxnSpPr>
          <p:spPr bwMode="auto">
            <a:xfrm>
              <a:off x="6731733" y="2990748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6" name="Line 656"/>
            <p:cNvCxnSpPr/>
            <p:nvPr/>
          </p:nvCxnSpPr>
          <p:spPr bwMode="auto">
            <a:xfrm flipH="1">
              <a:off x="6731733" y="3494659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27" name="Group 626"/>
            <p:cNvGrpSpPr/>
            <p:nvPr/>
          </p:nvGrpSpPr>
          <p:grpSpPr>
            <a:xfrm>
              <a:off x="6730578" y="2699935"/>
              <a:ext cx="377933" cy="1081926"/>
              <a:chOff x="6733069" y="865816"/>
              <a:chExt cx="377933" cy="1081926"/>
            </a:xfrm>
          </p:grpSpPr>
          <p:cxnSp>
            <p:nvCxnSpPr>
              <p:cNvPr id="631" name="Line 670"/>
              <p:cNvCxnSpPr/>
              <p:nvPr/>
            </p:nvCxnSpPr>
            <p:spPr bwMode="auto">
              <a:xfrm flipH="1" flipV="1">
                <a:off x="6733069" y="1031316"/>
                <a:ext cx="123507" cy="12350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2" name="Line 671"/>
              <p:cNvCxnSpPr/>
              <p:nvPr/>
            </p:nvCxnSpPr>
            <p:spPr bwMode="auto">
              <a:xfrm flipH="1" flipV="1">
                <a:off x="6733069" y="868286"/>
                <a:ext cx="284067" cy="2865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3" name="Line 672"/>
              <p:cNvCxnSpPr/>
              <p:nvPr/>
            </p:nvCxnSpPr>
            <p:spPr bwMode="auto">
              <a:xfrm flipH="1" flipV="1">
                <a:off x="7071480" y="1046137"/>
                <a:ext cx="39522" cy="3952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4" name="Line 673"/>
              <p:cNvCxnSpPr/>
              <p:nvPr/>
            </p:nvCxnSpPr>
            <p:spPr bwMode="auto">
              <a:xfrm flipH="1" flipV="1">
                <a:off x="6891159" y="865816"/>
                <a:ext cx="56813" cy="568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5" name="Line 674"/>
              <p:cNvCxnSpPr/>
              <p:nvPr/>
            </p:nvCxnSpPr>
            <p:spPr bwMode="auto">
              <a:xfrm flipH="1" flipV="1">
                <a:off x="6733069" y="1839055"/>
                <a:ext cx="106216" cy="10868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6" name="Line 675"/>
              <p:cNvCxnSpPr/>
              <p:nvPr/>
            </p:nvCxnSpPr>
            <p:spPr bwMode="auto">
              <a:xfrm flipH="1" flipV="1">
                <a:off x="6733069" y="1678495"/>
                <a:ext cx="269246" cy="26924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7" name="Line 676"/>
              <p:cNvCxnSpPr/>
              <p:nvPr/>
            </p:nvCxnSpPr>
            <p:spPr bwMode="auto">
              <a:xfrm flipH="1" flipV="1">
                <a:off x="6873868" y="1658734"/>
                <a:ext cx="237134" cy="2371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8" name="Line 677"/>
              <p:cNvCxnSpPr/>
              <p:nvPr/>
            </p:nvCxnSpPr>
            <p:spPr bwMode="auto">
              <a:xfrm flipH="1" flipV="1">
                <a:off x="7036898" y="1658734"/>
                <a:ext cx="74104" cy="7410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8" name="Line 637"/>
            <p:cNvCxnSpPr/>
            <p:nvPr/>
          </p:nvCxnSpPr>
          <p:spPr bwMode="auto">
            <a:xfrm>
              <a:off x="5491234" y="2879318"/>
              <a:ext cx="81020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9" name="Line 638"/>
            <p:cNvCxnSpPr/>
            <p:nvPr/>
          </p:nvCxnSpPr>
          <p:spPr bwMode="auto">
            <a:xfrm flipH="1">
              <a:off x="5839287" y="3118496"/>
              <a:ext cx="46932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30" name="Line 661"/>
            <p:cNvCxnSpPr/>
            <p:nvPr/>
          </p:nvCxnSpPr>
          <p:spPr bwMode="auto">
            <a:xfrm>
              <a:off x="6948009" y="2876172"/>
              <a:ext cx="16303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90" name="Group 789"/>
          <p:cNvGrpSpPr/>
          <p:nvPr/>
        </p:nvGrpSpPr>
        <p:grpSpPr>
          <a:xfrm>
            <a:off x="1655749" y="635618"/>
            <a:ext cx="3654947" cy="2125910"/>
            <a:chOff x="208393" y="2087880"/>
            <a:chExt cx="3654947" cy="2125910"/>
          </a:xfrm>
        </p:grpSpPr>
        <p:cxnSp>
          <p:nvCxnSpPr>
            <p:cNvPr id="791" name="Line 313"/>
            <p:cNvCxnSpPr/>
            <p:nvPr/>
          </p:nvCxnSpPr>
          <p:spPr bwMode="auto">
            <a:xfrm>
              <a:off x="2483789" y="2337261"/>
              <a:ext cx="1379551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2" name="Line 314"/>
            <p:cNvCxnSpPr/>
            <p:nvPr/>
          </p:nvCxnSpPr>
          <p:spPr bwMode="auto">
            <a:xfrm>
              <a:off x="3278450" y="3964409"/>
              <a:ext cx="58489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3" name="Line 315"/>
            <p:cNvCxnSpPr/>
            <p:nvPr/>
          </p:nvCxnSpPr>
          <p:spPr bwMode="auto">
            <a:xfrm>
              <a:off x="3826322" y="2465655"/>
              <a:ext cx="0" cy="13703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4" name="Freeform 793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5" name="Freeform 794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6" name="Freeform 795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7" name="Freeform 796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8" name="Freeform 797"/>
            <p:cNvSpPr>
              <a:spLocks/>
            </p:cNvSpPr>
            <p:nvPr/>
          </p:nvSpPr>
          <p:spPr bwMode="auto">
            <a:xfrm>
              <a:off x="3683184" y="3166884"/>
              <a:ext cx="88844" cy="59259"/>
            </a:xfrm>
            <a:custGeom>
              <a:avLst/>
              <a:gdLst>
                <a:gd name="T0" fmla="*/ 98 w 146"/>
                <a:gd name="T1" fmla="*/ 0 h 98"/>
                <a:gd name="T2" fmla="*/ 98 w 146"/>
                <a:gd name="T3" fmla="*/ 98 h 98"/>
                <a:gd name="T4" fmla="*/ 0 w 146"/>
                <a:gd name="T5" fmla="*/ 24 h 98"/>
                <a:gd name="T6" fmla="*/ 146 w 146"/>
                <a:gd name="T7" fmla="*/ 2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8">
                  <a:moveTo>
                    <a:pt x="98" y="0"/>
                  </a:moveTo>
                  <a:lnTo>
                    <a:pt x="98" y="98"/>
                  </a:lnTo>
                  <a:lnTo>
                    <a:pt x="0" y="24"/>
                  </a:lnTo>
                  <a:lnTo>
                    <a:pt x="146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9" name="Freeform 798"/>
            <p:cNvSpPr>
              <a:spLocks/>
            </p:cNvSpPr>
            <p:nvPr/>
          </p:nvSpPr>
          <p:spPr bwMode="auto">
            <a:xfrm>
              <a:off x="3683184" y="3075527"/>
              <a:ext cx="88844" cy="61728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3 h 98"/>
                <a:gd name="T4" fmla="*/ 146 w 146"/>
                <a:gd name="T5" fmla="*/ 24 h 98"/>
                <a:gd name="T6" fmla="*/ 122 w 146"/>
                <a:gd name="T7" fmla="*/ 0 h 98"/>
                <a:gd name="T8" fmla="*/ 74 w 146"/>
                <a:gd name="T9" fmla="*/ 0 h 98"/>
                <a:gd name="T10" fmla="*/ 49 w 146"/>
                <a:gd name="T11" fmla="*/ 24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3"/>
                  </a:lnTo>
                  <a:lnTo>
                    <a:pt x="146" y="24"/>
                  </a:lnTo>
                  <a:lnTo>
                    <a:pt x="122" y="0"/>
                  </a:lnTo>
                  <a:lnTo>
                    <a:pt x="74" y="0"/>
                  </a:lnTo>
                  <a:lnTo>
                    <a:pt x="49" y="24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00" name="Line 322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1" name="Line 323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2" name="Line 324"/>
            <p:cNvCxnSpPr/>
            <p:nvPr/>
          </p:nvCxnSpPr>
          <p:spPr bwMode="auto">
            <a:xfrm>
              <a:off x="3826322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3" name="Line 346"/>
            <p:cNvCxnSpPr/>
            <p:nvPr/>
          </p:nvCxnSpPr>
          <p:spPr bwMode="auto">
            <a:xfrm flipH="1" flipV="1">
              <a:off x="1506504" y="3238489"/>
              <a:ext cx="65892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4" name="Line 350"/>
            <p:cNvCxnSpPr/>
            <p:nvPr/>
          </p:nvCxnSpPr>
          <p:spPr bwMode="auto">
            <a:xfrm>
              <a:off x="358934" y="3964409"/>
              <a:ext cx="72062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5" name="Line 366"/>
            <p:cNvCxnSpPr/>
            <p:nvPr/>
          </p:nvCxnSpPr>
          <p:spPr bwMode="auto">
            <a:xfrm flipH="1">
              <a:off x="363629" y="3603918"/>
              <a:ext cx="28813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6" name="Line 367"/>
            <p:cNvCxnSpPr/>
            <p:nvPr/>
          </p:nvCxnSpPr>
          <p:spPr bwMode="auto">
            <a:xfrm flipV="1">
              <a:off x="560066" y="3692806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7" name="Freeform 806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8" name="Freeform 807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9" name="Freeform 808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0" name="Freeform 809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1" name="Freeform 810"/>
            <p:cNvSpPr>
              <a:spLocks/>
            </p:cNvSpPr>
            <p:nvPr/>
          </p:nvSpPr>
          <p:spPr bwMode="auto">
            <a:xfrm>
              <a:off x="450005" y="3813167"/>
              <a:ext cx="88844" cy="14815"/>
            </a:xfrm>
            <a:custGeom>
              <a:avLst/>
              <a:gdLst>
                <a:gd name="T0" fmla="*/ 25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5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2" name="Line 373"/>
            <p:cNvCxnSpPr/>
            <p:nvPr/>
          </p:nvCxnSpPr>
          <p:spPr bwMode="auto">
            <a:xfrm flipV="1">
              <a:off x="538849" y="3796956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13" name="Freeform 812"/>
            <p:cNvSpPr>
              <a:spLocks/>
            </p:cNvSpPr>
            <p:nvPr/>
          </p:nvSpPr>
          <p:spPr bwMode="auto">
            <a:xfrm>
              <a:off x="450005" y="3724279"/>
              <a:ext cx="88844" cy="44444"/>
            </a:xfrm>
            <a:custGeom>
              <a:avLst/>
              <a:gdLst>
                <a:gd name="T0" fmla="*/ 146 w 146"/>
                <a:gd name="T1" fmla="*/ 48 h 73"/>
                <a:gd name="T2" fmla="*/ 123 w 146"/>
                <a:gd name="T3" fmla="*/ 73 h 73"/>
                <a:gd name="T4" fmla="*/ 25 w 146"/>
                <a:gd name="T5" fmla="*/ 73 h 73"/>
                <a:gd name="T6" fmla="*/ 0 w 146"/>
                <a:gd name="T7" fmla="*/ 48 h 73"/>
                <a:gd name="T8" fmla="*/ 0 w 146"/>
                <a:gd name="T9" fmla="*/ 25 h 73"/>
                <a:gd name="T10" fmla="*/ 25 w 146"/>
                <a:gd name="T11" fmla="*/ 0 h 73"/>
                <a:gd name="T12" fmla="*/ 123 w 146"/>
                <a:gd name="T13" fmla="*/ 0 h 73"/>
                <a:gd name="T14" fmla="*/ 146 w 146"/>
                <a:gd name="T15" fmla="*/ 25 h 73"/>
                <a:gd name="T16" fmla="*/ 146 w 146"/>
                <a:gd name="T17" fmla="*/ 4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3">
                  <a:moveTo>
                    <a:pt x="146" y="48"/>
                  </a:moveTo>
                  <a:lnTo>
                    <a:pt x="123" y="73"/>
                  </a:lnTo>
                  <a:lnTo>
                    <a:pt x="25" y="73"/>
                  </a:lnTo>
                  <a:lnTo>
                    <a:pt x="0" y="48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3" y="0"/>
                  </a:lnTo>
                  <a:lnTo>
                    <a:pt x="146" y="25"/>
                  </a:lnTo>
                  <a:lnTo>
                    <a:pt x="146" y="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4" name="Line 375"/>
            <p:cNvCxnSpPr/>
            <p:nvPr/>
          </p:nvCxnSpPr>
          <p:spPr bwMode="auto">
            <a:xfrm>
              <a:off x="358934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5" name="Line 376"/>
            <p:cNvCxnSpPr/>
            <p:nvPr/>
          </p:nvCxnSpPr>
          <p:spPr bwMode="auto">
            <a:xfrm>
              <a:off x="358934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6" name="Line 377"/>
            <p:cNvCxnSpPr/>
            <p:nvPr/>
          </p:nvCxnSpPr>
          <p:spPr bwMode="auto">
            <a:xfrm>
              <a:off x="208393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7" name="Line 378"/>
            <p:cNvCxnSpPr/>
            <p:nvPr/>
          </p:nvCxnSpPr>
          <p:spPr bwMode="auto">
            <a:xfrm>
              <a:off x="1087481" y="3779401"/>
              <a:ext cx="30108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8" name="Line 379"/>
            <p:cNvCxnSpPr/>
            <p:nvPr/>
          </p:nvCxnSpPr>
          <p:spPr bwMode="auto">
            <a:xfrm>
              <a:off x="1083344" y="3964409"/>
              <a:ext cx="54774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9" name="Line 380"/>
            <p:cNvCxnSpPr/>
            <p:nvPr/>
          </p:nvCxnSpPr>
          <p:spPr bwMode="auto">
            <a:xfrm flipV="1">
              <a:off x="1530105" y="3603918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0" name="Line 381"/>
            <p:cNvCxnSpPr/>
            <p:nvPr/>
          </p:nvCxnSpPr>
          <p:spPr bwMode="auto">
            <a:xfrm>
              <a:off x="1530105" y="4055766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1" name="Line 382"/>
            <p:cNvCxnSpPr/>
            <p:nvPr/>
          </p:nvCxnSpPr>
          <p:spPr bwMode="auto">
            <a:xfrm>
              <a:off x="1530105" y="3784164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22" name="Freeform 821"/>
            <p:cNvSpPr>
              <a:spLocks/>
            </p:cNvSpPr>
            <p:nvPr/>
          </p:nvSpPr>
          <p:spPr bwMode="auto">
            <a:xfrm>
              <a:off x="1515690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3" name="Freeform 822"/>
            <p:cNvSpPr>
              <a:spLocks/>
            </p:cNvSpPr>
            <p:nvPr/>
          </p:nvSpPr>
          <p:spPr bwMode="auto">
            <a:xfrm>
              <a:off x="1515298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4" name="Freeform 823"/>
            <p:cNvSpPr>
              <a:spLocks/>
            </p:cNvSpPr>
            <p:nvPr/>
          </p:nvSpPr>
          <p:spPr bwMode="auto">
            <a:xfrm>
              <a:off x="1518473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5" name="Freeform 824"/>
            <p:cNvSpPr>
              <a:spLocks/>
            </p:cNvSpPr>
            <p:nvPr/>
          </p:nvSpPr>
          <p:spPr bwMode="auto">
            <a:xfrm>
              <a:off x="1515690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6" name="Freeform 825"/>
            <p:cNvSpPr>
              <a:spLocks/>
            </p:cNvSpPr>
            <p:nvPr/>
          </p:nvSpPr>
          <p:spPr bwMode="auto">
            <a:xfrm>
              <a:off x="1416582" y="3843422"/>
              <a:ext cx="91312" cy="61728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27" name="Line 390"/>
            <p:cNvCxnSpPr/>
            <p:nvPr/>
          </p:nvCxnSpPr>
          <p:spPr bwMode="auto">
            <a:xfrm>
              <a:off x="1301866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8" name="Line 391"/>
            <p:cNvCxnSpPr/>
            <p:nvPr/>
          </p:nvCxnSpPr>
          <p:spPr bwMode="auto">
            <a:xfrm flipH="1">
              <a:off x="2520807" y="3967478"/>
              <a:ext cx="0" cy="2463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9" name="Line 392"/>
            <p:cNvCxnSpPr/>
            <p:nvPr/>
          </p:nvCxnSpPr>
          <p:spPr bwMode="auto">
            <a:xfrm>
              <a:off x="1079558" y="3962387"/>
              <a:ext cx="1" cy="25140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0" name="Line 393"/>
            <p:cNvCxnSpPr/>
            <p:nvPr/>
          </p:nvCxnSpPr>
          <p:spPr bwMode="auto">
            <a:xfrm flipH="1">
              <a:off x="1168403" y="4169346"/>
              <a:ext cx="12635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31" name="Freeform 830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2" name="Freeform 831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3" name="Freeform 832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4" name="Freeform 833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5" name="Freeform 834"/>
            <p:cNvSpPr>
              <a:spLocks/>
            </p:cNvSpPr>
            <p:nvPr/>
          </p:nvSpPr>
          <p:spPr bwMode="auto">
            <a:xfrm>
              <a:off x="1763165" y="4055766"/>
              <a:ext cx="59229" cy="91357"/>
            </a:xfrm>
            <a:custGeom>
              <a:avLst/>
              <a:gdLst>
                <a:gd name="T0" fmla="*/ 97 w 97"/>
                <a:gd name="T1" fmla="*/ 99 h 148"/>
                <a:gd name="T2" fmla="*/ 0 w 97"/>
                <a:gd name="T3" fmla="*/ 99 h 148"/>
                <a:gd name="T4" fmla="*/ 72 w 97"/>
                <a:gd name="T5" fmla="*/ 0 h 148"/>
                <a:gd name="T6" fmla="*/ 72 w 97"/>
                <a:gd name="T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148">
                  <a:moveTo>
                    <a:pt x="97" y="99"/>
                  </a:moveTo>
                  <a:lnTo>
                    <a:pt x="0" y="99"/>
                  </a:lnTo>
                  <a:lnTo>
                    <a:pt x="72" y="0"/>
                  </a:lnTo>
                  <a:lnTo>
                    <a:pt x="72" y="1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6" name="Freeform 835"/>
            <p:cNvSpPr>
              <a:spLocks/>
            </p:cNvSpPr>
            <p:nvPr/>
          </p:nvSpPr>
          <p:spPr bwMode="auto">
            <a:xfrm>
              <a:off x="1852009" y="4055766"/>
              <a:ext cx="44422" cy="91357"/>
            </a:xfrm>
            <a:custGeom>
              <a:avLst/>
              <a:gdLst>
                <a:gd name="T0" fmla="*/ 23 w 72"/>
                <a:gd name="T1" fmla="*/ 148 h 148"/>
                <a:gd name="T2" fmla="*/ 0 w 72"/>
                <a:gd name="T3" fmla="*/ 123 h 148"/>
                <a:gd name="T4" fmla="*/ 0 w 72"/>
                <a:gd name="T5" fmla="*/ 25 h 148"/>
                <a:gd name="T6" fmla="*/ 23 w 72"/>
                <a:gd name="T7" fmla="*/ 0 h 148"/>
                <a:gd name="T8" fmla="*/ 48 w 72"/>
                <a:gd name="T9" fmla="*/ 0 h 148"/>
                <a:gd name="T10" fmla="*/ 72 w 72"/>
                <a:gd name="T11" fmla="*/ 25 h 148"/>
                <a:gd name="T12" fmla="*/ 72 w 72"/>
                <a:gd name="T13" fmla="*/ 123 h 148"/>
                <a:gd name="T14" fmla="*/ 48 w 72"/>
                <a:gd name="T15" fmla="*/ 148 h 148"/>
                <a:gd name="T16" fmla="*/ 23 w 72"/>
                <a:gd name="T1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8">
                  <a:moveTo>
                    <a:pt x="23" y="148"/>
                  </a:moveTo>
                  <a:lnTo>
                    <a:pt x="0" y="123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3"/>
                  </a:lnTo>
                  <a:lnTo>
                    <a:pt x="48" y="148"/>
                  </a:lnTo>
                  <a:lnTo>
                    <a:pt x="23" y="1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37" name="Line 402"/>
            <p:cNvCxnSpPr/>
            <p:nvPr/>
          </p:nvCxnSpPr>
          <p:spPr bwMode="auto">
            <a:xfrm>
              <a:off x="1079559" y="416934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1" name="Line 443"/>
            <p:cNvCxnSpPr/>
            <p:nvPr/>
          </p:nvCxnSpPr>
          <p:spPr bwMode="auto">
            <a:xfrm>
              <a:off x="3263642" y="3964409"/>
              <a:ext cx="3134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2" name="Line 444"/>
            <p:cNvCxnSpPr/>
            <p:nvPr/>
          </p:nvCxnSpPr>
          <p:spPr bwMode="auto">
            <a:xfrm>
              <a:off x="2165431" y="3240958"/>
              <a:ext cx="141163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3" name="Line 445"/>
            <p:cNvCxnSpPr/>
            <p:nvPr/>
          </p:nvCxnSpPr>
          <p:spPr bwMode="auto">
            <a:xfrm flipV="1">
              <a:off x="3532643" y="3332315"/>
              <a:ext cx="0" cy="5407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54" name="Freeform 853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5" name="Freeform 854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6" name="Freeform 855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7" name="Freeform 856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8" name="Freeform 857"/>
            <p:cNvSpPr>
              <a:spLocks/>
            </p:cNvSpPr>
            <p:nvPr/>
          </p:nvSpPr>
          <p:spPr bwMode="auto">
            <a:xfrm>
              <a:off x="3419120" y="3636017"/>
              <a:ext cx="91312" cy="59259"/>
            </a:xfrm>
            <a:custGeom>
              <a:avLst/>
              <a:gdLst>
                <a:gd name="T0" fmla="*/ 25 w 146"/>
                <a:gd name="T1" fmla="*/ 98 h 98"/>
                <a:gd name="T2" fmla="*/ 0 w 146"/>
                <a:gd name="T3" fmla="*/ 74 h 98"/>
                <a:gd name="T4" fmla="*/ 0 w 146"/>
                <a:gd name="T5" fmla="*/ 25 h 98"/>
                <a:gd name="T6" fmla="*/ 25 w 146"/>
                <a:gd name="T7" fmla="*/ 0 h 98"/>
                <a:gd name="T8" fmla="*/ 49 w 146"/>
                <a:gd name="T9" fmla="*/ 0 h 98"/>
                <a:gd name="T10" fmla="*/ 74 w 146"/>
                <a:gd name="T11" fmla="*/ 25 h 98"/>
                <a:gd name="T12" fmla="*/ 74 w 146"/>
                <a:gd name="T13" fmla="*/ 74 h 98"/>
                <a:gd name="T14" fmla="*/ 97 w 146"/>
                <a:gd name="T15" fmla="*/ 98 h 98"/>
                <a:gd name="T16" fmla="*/ 146 w 146"/>
                <a:gd name="T17" fmla="*/ 98 h 98"/>
                <a:gd name="T18" fmla="*/ 146 w 146"/>
                <a:gd name="T1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8">
                  <a:moveTo>
                    <a:pt x="25" y="98"/>
                  </a:moveTo>
                  <a:lnTo>
                    <a:pt x="0" y="74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5"/>
                  </a:lnTo>
                  <a:lnTo>
                    <a:pt x="74" y="74"/>
                  </a:lnTo>
                  <a:lnTo>
                    <a:pt x="97" y="98"/>
                  </a:lnTo>
                  <a:lnTo>
                    <a:pt x="146" y="98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9" name="Freeform 858"/>
            <p:cNvSpPr>
              <a:spLocks/>
            </p:cNvSpPr>
            <p:nvPr/>
          </p:nvSpPr>
          <p:spPr bwMode="auto">
            <a:xfrm>
              <a:off x="3419120" y="3559474"/>
              <a:ext cx="91312" cy="44444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5 w 146"/>
                <a:gd name="T5" fmla="*/ 74 h 74"/>
                <a:gd name="T6" fmla="*/ 0 w 146"/>
                <a:gd name="T7" fmla="*/ 49 h 74"/>
                <a:gd name="T8" fmla="*/ 0 w 146"/>
                <a:gd name="T9" fmla="*/ 25 h 74"/>
                <a:gd name="T10" fmla="*/ 25 w 146"/>
                <a:gd name="T11" fmla="*/ 0 h 74"/>
                <a:gd name="T12" fmla="*/ 122 w 146"/>
                <a:gd name="T13" fmla="*/ 0 h 74"/>
                <a:gd name="T14" fmla="*/ 146 w 146"/>
                <a:gd name="T15" fmla="*/ 25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5" y="74"/>
                  </a:lnTo>
                  <a:lnTo>
                    <a:pt x="0" y="49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2" y="0"/>
                  </a:lnTo>
                  <a:lnTo>
                    <a:pt x="146" y="25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60" name="Line 452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1" name="Line 453"/>
            <p:cNvCxnSpPr/>
            <p:nvPr/>
          </p:nvCxnSpPr>
          <p:spPr bwMode="auto">
            <a:xfrm>
              <a:off x="2143220" y="324095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2" name="Line 454"/>
            <p:cNvCxnSpPr/>
            <p:nvPr/>
          </p:nvCxnSpPr>
          <p:spPr bwMode="auto">
            <a:xfrm>
              <a:off x="3532643" y="324095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3" name="Line 455"/>
            <p:cNvCxnSpPr/>
            <p:nvPr/>
          </p:nvCxnSpPr>
          <p:spPr bwMode="auto">
            <a:xfrm>
              <a:off x="2471449" y="2891452"/>
              <a:ext cx="43928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4" name="Line 457"/>
            <p:cNvCxnSpPr/>
            <p:nvPr/>
          </p:nvCxnSpPr>
          <p:spPr bwMode="auto">
            <a:xfrm flipV="1">
              <a:off x="2866312" y="2428618"/>
              <a:ext cx="0" cy="36049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65" name="Freeform 864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6" name="Freeform 865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7" name="Freeform 866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8" name="Freeform 867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9" name="Freeform 868"/>
            <p:cNvSpPr>
              <a:spLocks/>
            </p:cNvSpPr>
            <p:nvPr/>
          </p:nvSpPr>
          <p:spPr bwMode="auto">
            <a:xfrm>
              <a:off x="2752789" y="2655777"/>
              <a:ext cx="91312" cy="17284"/>
            </a:xfrm>
            <a:custGeom>
              <a:avLst/>
              <a:gdLst>
                <a:gd name="T0" fmla="*/ 24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4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0" name="Line 463"/>
            <p:cNvCxnSpPr/>
            <p:nvPr/>
          </p:nvCxnSpPr>
          <p:spPr bwMode="auto">
            <a:xfrm flipV="1">
              <a:off x="2844101" y="2640962"/>
              <a:ext cx="0" cy="320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1" name="Freeform 870"/>
            <p:cNvSpPr>
              <a:spLocks/>
            </p:cNvSpPr>
            <p:nvPr/>
          </p:nvSpPr>
          <p:spPr bwMode="auto">
            <a:xfrm>
              <a:off x="2752789" y="2552074"/>
              <a:ext cx="91312" cy="59259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2" name="Line 465"/>
            <p:cNvCxnSpPr/>
            <p:nvPr/>
          </p:nvCxnSpPr>
          <p:spPr bwMode="auto">
            <a:xfrm>
              <a:off x="2449238" y="2880467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3" name="Line 466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4" name="Line 467"/>
            <p:cNvCxnSpPr/>
            <p:nvPr/>
          </p:nvCxnSpPr>
          <p:spPr bwMode="auto">
            <a:xfrm>
              <a:off x="2866312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5" name="Line 468"/>
            <p:cNvCxnSpPr/>
            <p:nvPr/>
          </p:nvCxnSpPr>
          <p:spPr bwMode="auto">
            <a:xfrm flipV="1">
              <a:off x="1620027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6" name="Line 469"/>
            <p:cNvCxnSpPr/>
            <p:nvPr/>
          </p:nvCxnSpPr>
          <p:spPr bwMode="auto">
            <a:xfrm flipV="1">
              <a:off x="1980339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7" name="Line 470"/>
            <p:cNvCxnSpPr/>
            <p:nvPr/>
          </p:nvCxnSpPr>
          <p:spPr bwMode="auto">
            <a:xfrm>
              <a:off x="1708871" y="2201459"/>
              <a:ext cx="18015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8" name="Freeform 877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79" name="Freeform 878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0" name="Freeform 879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1" name="Freeform 880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2" name="Freeform 881"/>
            <p:cNvSpPr>
              <a:spLocks/>
            </p:cNvSpPr>
            <p:nvPr/>
          </p:nvSpPr>
          <p:spPr bwMode="auto">
            <a:xfrm>
              <a:off x="1750825" y="2087880"/>
              <a:ext cx="14807" cy="91357"/>
            </a:xfrm>
            <a:custGeom>
              <a:avLst/>
              <a:gdLst>
                <a:gd name="T0" fmla="*/ 0 w 25"/>
                <a:gd name="T1" fmla="*/ 24 h 146"/>
                <a:gd name="T2" fmla="*/ 25 w 25"/>
                <a:gd name="T3" fmla="*/ 0 h 146"/>
                <a:gd name="T4" fmla="*/ 25 w 25"/>
                <a:gd name="T5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6">
                  <a:moveTo>
                    <a:pt x="0" y="24"/>
                  </a:moveTo>
                  <a:lnTo>
                    <a:pt x="25" y="0"/>
                  </a:lnTo>
                  <a:lnTo>
                    <a:pt x="25" y="14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3" name="Line 476"/>
            <p:cNvCxnSpPr/>
            <p:nvPr/>
          </p:nvCxnSpPr>
          <p:spPr bwMode="auto">
            <a:xfrm>
              <a:off x="1750825" y="2179237"/>
              <a:ext cx="2961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84" name="Freeform 883"/>
            <p:cNvSpPr>
              <a:spLocks/>
            </p:cNvSpPr>
            <p:nvPr/>
          </p:nvSpPr>
          <p:spPr bwMode="auto">
            <a:xfrm>
              <a:off x="1810054" y="2087880"/>
              <a:ext cx="46890" cy="91357"/>
            </a:xfrm>
            <a:custGeom>
              <a:avLst/>
              <a:gdLst>
                <a:gd name="T0" fmla="*/ 25 w 73"/>
                <a:gd name="T1" fmla="*/ 146 h 146"/>
                <a:gd name="T2" fmla="*/ 0 w 73"/>
                <a:gd name="T3" fmla="*/ 121 h 146"/>
                <a:gd name="T4" fmla="*/ 0 w 73"/>
                <a:gd name="T5" fmla="*/ 24 h 146"/>
                <a:gd name="T6" fmla="*/ 25 w 73"/>
                <a:gd name="T7" fmla="*/ 0 h 146"/>
                <a:gd name="T8" fmla="*/ 48 w 73"/>
                <a:gd name="T9" fmla="*/ 0 h 146"/>
                <a:gd name="T10" fmla="*/ 73 w 73"/>
                <a:gd name="T11" fmla="*/ 24 h 146"/>
                <a:gd name="T12" fmla="*/ 73 w 73"/>
                <a:gd name="T13" fmla="*/ 121 h 146"/>
                <a:gd name="T14" fmla="*/ 48 w 73"/>
                <a:gd name="T15" fmla="*/ 146 h 146"/>
                <a:gd name="T16" fmla="*/ 25 w 73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146">
                  <a:moveTo>
                    <a:pt x="25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8" y="0"/>
                  </a:lnTo>
                  <a:lnTo>
                    <a:pt x="73" y="24"/>
                  </a:lnTo>
                  <a:lnTo>
                    <a:pt x="73" y="121"/>
                  </a:lnTo>
                  <a:lnTo>
                    <a:pt x="48" y="146"/>
                  </a:lnTo>
                  <a:lnTo>
                    <a:pt x="25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5" name="Line 478"/>
            <p:cNvCxnSpPr/>
            <p:nvPr/>
          </p:nvCxnSpPr>
          <p:spPr bwMode="auto">
            <a:xfrm>
              <a:off x="1620027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6" name="Line 479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7" name="Line 480"/>
            <p:cNvCxnSpPr/>
            <p:nvPr/>
          </p:nvCxnSpPr>
          <p:spPr bwMode="auto">
            <a:xfrm>
              <a:off x="1980339" y="220145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8" name="Line 482"/>
            <p:cNvCxnSpPr/>
            <p:nvPr/>
          </p:nvCxnSpPr>
          <p:spPr bwMode="auto">
            <a:xfrm>
              <a:off x="2002550" y="2700221"/>
              <a:ext cx="18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9" name="Line 483"/>
            <p:cNvCxnSpPr/>
            <p:nvPr/>
          </p:nvCxnSpPr>
          <p:spPr bwMode="auto">
            <a:xfrm>
              <a:off x="2144247" y="2428618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0" name="Freeform 889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1" name="Freeform 890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2" name="Freeform 891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3" name="Freeform 892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4" name="Freeform 893"/>
            <p:cNvSpPr>
              <a:spLocks/>
            </p:cNvSpPr>
            <p:nvPr/>
          </p:nvSpPr>
          <p:spPr bwMode="auto">
            <a:xfrm>
              <a:off x="2030724" y="2564420"/>
              <a:ext cx="91312" cy="14815"/>
            </a:xfrm>
            <a:custGeom>
              <a:avLst/>
              <a:gdLst>
                <a:gd name="T0" fmla="*/ 24 w 146"/>
                <a:gd name="T1" fmla="*/ 24 h 24"/>
                <a:gd name="T2" fmla="*/ 0 w 146"/>
                <a:gd name="T3" fmla="*/ 0 h 24"/>
                <a:gd name="T4" fmla="*/ 146 w 146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4">
                  <a:moveTo>
                    <a:pt x="24" y="24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5" name="Line 489"/>
            <p:cNvCxnSpPr/>
            <p:nvPr/>
          </p:nvCxnSpPr>
          <p:spPr bwMode="auto">
            <a:xfrm flipV="1">
              <a:off x="2122036" y="2549605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6" name="Freeform 895"/>
            <p:cNvSpPr>
              <a:spLocks/>
            </p:cNvSpPr>
            <p:nvPr/>
          </p:nvSpPr>
          <p:spPr bwMode="auto">
            <a:xfrm>
              <a:off x="2030724" y="2473062"/>
              <a:ext cx="91312" cy="46913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4 w 146"/>
                <a:gd name="T5" fmla="*/ 74 h 74"/>
                <a:gd name="T6" fmla="*/ 0 w 146"/>
                <a:gd name="T7" fmla="*/ 49 h 74"/>
                <a:gd name="T8" fmla="*/ 0 w 146"/>
                <a:gd name="T9" fmla="*/ 24 h 74"/>
                <a:gd name="T10" fmla="*/ 24 w 146"/>
                <a:gd name="T11" fmla="*/ 0 h 74"/>
                <a:gd name="T12" fmla="*/ 122 w 146"/>
                <a:gd name="T13" fmla="*/ 0 h 74"/>
                <a:gd name="T14" fmla="*/ 146 w 146"/>
                <a:gd name="T15" fmla="*/ 24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4" y="74"/>
                  </a:lnTo>
                  <a:lnTo>
                    <a:pt x="0" y="49"/>
                  </a:lnTo>
                  <a:lnTo>
                    <a:pt x="0" y="24"/>
                  </a:lnTo>
                  <a:lnTo>
                    <a:pt x="24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7" name="Line 491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8" name="Line 492"/>
            <p:cNvCxnSpPr/>
            <p:nvPr/>
          </p:nvCxnSpPr>
          <p:spPr bwMode="auto">
            <a:xfrm>
              <a:off x="1980339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9" name="Line 493"/>
            <p:cNvCxnSpPr/>
            <p:nvPr/>
          </p:nvCxnSpPr>
          <p:spPr bwMode="auto">
            <a:xfrm>
              <a:off x="2144247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0" name="Line 681"/>
            <p:cNvCxnSpPr/>
            <p:nvPr/>
          </p:nvCxnSpPr>
          <p:spPr bwMode="auto">
            <a:xfrm flipV="1">
              <a:off x="1369320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1" name="Line 683"/>
            <p:cNvCxnSpPr/>
            <p:nvPr/>
          </p:nvCxnSpPr>
          <p:spPr bwMode="auto">
            <a:xfrm>
              <a:off x="1082802" y="3782387"/>
              <a:ext cx="0" cy="18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2" name="Line 684"/>
            <p:cNvCxnSpPr/>
            <p:nvPr/>
          </p:nvCxnSpPr>
          <p:spPr bwMode="auto">
            <a:xfrm flipH="1">
              <a:off x="722184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3" name="Line 685"/>
            <p:cNvCxnSpPr/>
            <p:nvPr/>
          </p:nvCxnSpPr>
          <p:spPr bwMode="auto">
            <a:xfrm>
              <a:off x="722184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4" name="Line 686"/>
            <p:cNvCxnSpPr/>
            <p:nvPr/>
          </p:nvCxnSpPr>
          <p:spPr bwMode="auto">
            <a:xfrm flipV="1">
              <a:off x="722184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5" name="Line 687"/>
            <p:cNvCxnSpPr/>
            <p:nvPr/>
          </p:nvCxnSpPr>
          <p:spPr bwMode="auto">
            <a:xfrm>
              <a:off x="902493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6" name="Line 688"/>
            <p:cNvCxnSpPr/>
            <p:nvPr/>
          </p:nvCxnSpPr>
          <p:spPr bwMode="auto">
            <a:xfrm>
              <a:off x="1154431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7" name="Line 689"/>
            <p:cNvCxnSpPr/>
            <p:nvPr/>
          </p:nvCxnSpPr>
          <p:spPr bwMode="auto">
            <a:xfrm>
              <a:off x="1154431" y="2342387"/>
              <a:ext cx="21488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8" name="Line 690"/>
            <p:cNvCxnSpPr/>
            <p:nvPr/>
          </p:nvCxnSpPr>
          <p:spPr bwMode="auto">
            <a:xfrm>
              <a:off x="1369320" y="3782387"/>
              <a:ext cx="86449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9" name="Line 691"/>
            <p:cNvCxnSpPr/>
            <p:nvPr/>
          </p:nvCxnSpPr>
          <p:spPr bwMode="auto">
            <a:xfrm flipH="1">
              <a:off x="1369320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0" name="Line 692"/>
            <p:cNvCxnSpPr/>
            <p:nvPr/>
          </p:nvCxnSpPr>
          <p:spPr bwMode="auto">
            <a:xfrm flipV="1">
              <a:off x="1621258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1" name="Line 693"/>
            <p:cNvCxnSpPr/>
            <p:nvPr/>
          </p:nvCxnSpPr>
          <p:spPr bwMode="auto">
            <a:xfrm flipH="1">
              <a:off x="1621258" y="270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2" name="Line 694"/>
            <p:cNvCxnSpPr/>
            <p:nvPr/>
          </p:nvCxnSpPr>
          <p:spPr bwMode="auto">
            <a:xfrm>
              <a:off x="1981876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3" name="Line 695"/>
            <p:cNvCxnSpPr/>
            <p:nvPr/>
          </p:nvCxnSpPr>
          <p:spPr bwMode="auto">
            <a:xfrm flipH="1">
              <a:off x="1981876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4" name="Line 696"/>
            <p:cNvCxnSpPr/>
            <p:nvPr/>
          </p:nvCxnSpPr>
          <p:spPr bwMode="auto">
            <a:xfrm>
              <a:off x="2233814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15" name="Freeform 914"/>
            <p:cNvSpPr>
              <a:spLocks/>
            </p:cNvSpPr>
            <p:nvPr/>
          </p:nvSpPr>
          <p:spPr bwMode="auto">
            <a:xfrm>
              <a:off x="1549629" y="2990880"/>
              <a:ext cx="503877" cy="503014"/>
            </a:xfrm>
            <a:custGeom>
              <a:avLst/>
              <a:gdLst>
                <a:gd name="T0" fmla="*/ 815 w 817"/>
                <a:gd name="T1" fmla="*/ 368 h 817"/>
                <a:gd name="T2" fmla="*/ 805 w 817"/>
                <a:gd name="T3" fmla="*/ 308 h 817"/>
                <a:gd name="T4" fmla="*/ 786 w 817"/>
                <a:gd name="T5" fmla="*/ 250 h 817"/>
                <a:gd name="T6" fmla="*/ 759 w 817"/>
                <a:gd name="T7" fmla="*/ 197 h 817"/>
                <a:gd name="T8" fmla="*/ 725 w 817"/>
                <a:gd name="T9" fmla="*/ 150 h 817"/>
                <a:gd name="T10" fmla="*/ 684 w 817"/>
                <a:gd name="T11" fmla="*/ 107 h 817"/>
                <a:gd name="T12" fmla="*/ 638 w 817"/>
                <a:gd name="T13" fmla="*/ 70 h 817"/>
                <a:gd name="T14" fmla="*/ 587 w 817"/>
                <a:gd name="T15" fmla="*/ 41 h 817"/>
                <a:gd name="T16" fmla="*/ 530 w 817"/>
                <a:gd name="T17" fmla="*/ 19 h 817"/>
                <a:gd name="T18" fmla="*/ 470 w 817"/>
                <a:gd name="T19" fmla="*/ 5 h 817"/>
                <a:gd name="T20" fmla="*/ 410 w 817"/>
                <a:gd name="T21" fmla="*/ 0 h 817"/>
                <a:gd name="T22" fmla="*/ 348 w 817"/>
                <a:gd name="T23" fmla="*/ 5 h 817"/>
                <a:gd name="T24" fmla="*/ 288 w 817"/>
                <a:gd name="T25" fmla="*/ 19 h 817"/>
                <a:gd name="T26" fmla="*/ 232 w 817"/>
                <a:gd name="T27" fmla="*/ 40 h 817"/>
                <a:gd name="T28" fmla="*/ 181 w 817"/>
                <a:gd name="T29" fmla="*/ 69 h 817"/>
                <a:gd name="T30" fmla="*/ 135 w 817"/>
                <a:gd name="T31" fmla="*/ 106 h 817"/>
                <a:gd name="T32" fmla="*/ 94 w 817"/>
                <a:gd name="T33" fmla="*/ 148 h 817"/>
                <a:gd name="T34" fmla="*/ 60 w 817"/>
                <a:gd name="T35" fmla="*/ 197 h 817"/>
                <a:gd name="T36" fmla="*/ 33 w 817"/>
                <a:gd name="T37" fmla="*/ 249 h 817"/>
                <a:gd name="T38" fmla="*/ 14 w 817"/>
                <a:gd name="T39" fmla="*/ 307 h 817"/>
                <a:gd name="T40" fmla="*/ 3 w 817"/>
                <a:gd name="T41" fmla="*/ 367 h 817"/>
                <a:gd name="T42" fmla="*/ 0 w 817"/>
                <a:gd name="T43" fmla="*/ 429 h 817"/>
                <a:gd name="T44" fmla="*/ 8 w 817"/>
                <a:gd name="T45" fmla="*/ 489 h 817"/>
                <a:gd name="T46" fmla="*/ 25 w 817"/>
                <a:gd name="T47" fmla="*/ 547 h 817"/>
                <a:gd name="T48" fmla="*/ 49 w 817"/>
                <a:gd name="T49" fmla="*/ 603 h 817"/>
                <a:gd name="T50" fmla="*/ 81 w 817"/>
                <a:gd name="T51" fmla="*/ 652 h 817"/>
                <a:gd name="T52" fmla="*/ 119 w 817"/>
                <a:gd name="T53" fmla="*/ 696 h 817"/>
                <a:gd name="T54" fmla="*/ 163 w 817"/>
                <a:gd name="T55" fmla="*/ 736 h 817"/>
                <a:gd name="T56" fmla="*/ 213 w 817"/>
                <a:gd name="T57" fmla="*/ 768 h 817"/>
                <a:gd name="T58" fmla="*/ 268 w 817"/>
                <a:gd name="T59" fmla="*/ 793 h 817"/>
                <a:gd name="T60" fmla="*/ 327 w 817"/>
                <a:gd name="T61" fmla="*/ 809 h 817"/>
                <a:gd name="T62" fmla="*/ 387 w 817"/>
                <a:gd name="T63" fmla="*/ 817 h 817"/>
                <a:gd name="T64" fmla="*/ 449 w 817"/>
                <a:gd name="T65" fmla="*/ 815 h 817"/>
                <a:gd name="T66" fmla="*/ 509 w 817"/>
                <a:gd name="T67" fmla="*/ 805 h 817"/>
                <a:gd name="T68" fmla="*/ 566 w 817"/>
                <a:gd name="T69" fmla="*/ 786 h 817"/>
                <a:gd name="T70" fmla="*/ 621 w 817"/>
                <a:gd name="T71" fmla="*/ 759 h 817"/>
                <a:gd name="T72" fmla="*/ 668 w 817"/>
                <a:gd name="T73" fmla="*/ 724 h 817"/>
                <a:gd name="T74" fmla="*/ 711 w 817"/>
                <a:gd name="T75" fmla="*/ 683 h 817"/>
                <a:gd name="T76" fmla="*/ 747 w 817"/>
                <a:gd name="T77" fmla="*/ 637 h 817"/>
                <a:gd name="T78" fmla="*/ 777 w 817"/>
                <a:gd name="T79" fmla="*/ 586 h 817"/>
                <a:gd name="T80" fmla="*/ 799 w 817"/>
                <a:gd name="T81" fmla="*/ 529 h 817"/>
                <a:gd name="T82" fmla="*/ 813 w 817"/>
                <a:gd name="T83" fmla="*/ 470 h 817"/>
                <a:gd name="T84" fmla="*/ 817 w 817"/>
                <a:gd name="T85" fmla="*/ 408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17" h="817">
                  <a:moveTo>
                    <a:pt x="817" y="408"/>
                  </a:moveTo>
                  <a:lnTo>
                    <a:pt x="816" y="388"/>
                  </a:lnTo>
                  <a:lnTo>
                    <a:pt x="815" y="368"/>
                  </a:lnTo>
                  <a:lnTo>
                    <a:pt x="813" y="347"/>
                  </a:lnTo>
                  <a:lnTo>
                    <a:pt x="809" y="327"/>
                  </a:lnTo>
                  <a:lnTo>
                    <a:pt x="805" y="308"/>
                  </a:lnTo>
                  <a:lnTo>
                    <a:pt x="799" y="289"/>
                  </a:lnTo>
                  <a:lnTo>
                    <a:pt x="792" y="269"/>
                  </a:lnTo>
                  <a:lnTo>
                    <a:pt x="786" y="250"/>
                  </a:lnTo>
                  <a:lnTo>
                    <a:pt x="777" y="232"/>
                  </a:lnTo>
                  <a:lnTo>
                    <a:pt x="768" y="215"/>
                  </a:lnTo>
                  <a:lnTo>
                    <a:pt x="759" y="197"/>
                  </a:lnTo>
                  <a:lnTo>
                    <a:pt x="747" y="181"/>
                  </a:lnTo>
                  <a:lnTo>
                    <a:pt x="736" y="164"/>
                  </a:lnTo>
                  <a:lnTo>
                    <a:pt x="725" y="150"/>
                  </a:lnTo>
                  <a:lnTo>
                    <a:pt x="711" y="135"/>
                  </a:lnTo>
                  <a:lnTo>
                    <a:pt x="698" y="120"/>
                  </a:lnTo>
                  <a:lnTo>
                    <a:pt x="684" y="107"/>
                  </a:lnTo>
                  <a:lnTo>
                    <a:pt x="669" y="94"/>
                  </a:lnTo>
                  <a:lnTo>
                    <a:pt x="653" y="82"/>
                  </a:lnTo>
                  <a:lnTo>
                    <a:pt x="638" y="70"/>
                  </a:lnTo>
                  <a:lnTo>
                    <a:pt x="621" y="59"/>
                  </a:lnTo>
                  <a:lnTo>
                    <a:pt x="604" y="50"/>
                  </a:lnTo>
                  <a:lnTo>
                    <a:pt x="587" y="41"/>
                  </a:lnTo>
                  <a:lnTo>
                    <a:pt x="569" y="32"/>
                  </a:lnTo>
                  <a:lnTo>
                    <a:pt x="549" y="25"/>
                  </a:lnTo>
                  <a:lnTo>
                    <a:pt x="530" y="19"/>
                  </a:lnTo>
                  <a:lnTo>
                    <a:pt x="511" y="13"/>
                  </a:lnTo>
                  <a:lnTo>
                    <a:pt x="491" y="8"/>
                  </a:lnTo>
                  <a:lnTo>
                    <a:pt x="470" y="5"/>
                  </a:lnTo>
                  <a:lnTo>
                    <a:pt x="451" y="3"/>
                  </a:lnTo>
                  <a:lnTo>
                    <a:pt x="431" y="0"/>
                  </a:lnTo>
                  <a:lnTo>
                    <a:pt x="410" y="0"/>
                  </a:lnTo>
                  <a:lnTo>
                    <a:pt x="389" y="0"/>
                  </a:lnTo>
                  <a:lnTo>
                    <a:pt x="369" y="2"/>
                  </a:lnTo>
                  <a:lnTo>
                    <a:pt x="348" y="5"/>
                  </a:lnTo>
                  <a:lnTo>
                    <a:pt x="328" y="8"/>
                  </a:lnTo>
                  <a:lnTo>
                    <a:pt x="309" y="13"/>
                  </a:lnTo>
                  <a:lnTo>
                    <a:pt x="288" y="19"/>
                  </a:lnTo>
                  <a:lnTo>
                    <a:pt x="269" y="24"/>
                  </a:lnTo>
                  <a:lnTo>
                    <a:pt x="251" y="32"/>
                  </a:lnTo>
                  <a:lnTo>
                    <a:pt x="232" y="40"/>
                  </a:lnTo>
                  <a:lnTo>
                    <a:pt x="215" y="49"/>
                  </a:lnTo>
                  <a:lnTo>
                    <a:pt x="198" y="59"/>
                  </a:lnTo>
                  <a:lnTo>
                    <a:pt x="181" y="69"/>
                  </a:lnTo>
                  <a:lnTo>
                    <a:pt x="164" y="81"/>
                  </a:lnTo>
                  <a:lnTo>
                    <a:pt x="149" y="93"/>
                  </a:lnTo>
                  <a:lnTo>
                    <a:pt x="135" y="106"/>
                  </a:lnTo>
                  <a:lnTo>
                    <a:pt x="120" y="119"/>
                  </a:lnTo>
                  <a:lnTo>
                    <a:pt x="107" y="134"/>
                  </a:lnTo>
                  <a:lnTo>
                    <a:pt x="94" y="148"/>
                  </a:lnTo>
                  <a:lnTo>
                    <a:pt x="82" y="164"/>
                  </a:lnTo>
                  <a:lnTo>
                    <a:pt x="70" y="180"/>
                  </a:lnTo>
                  <a:lnTo>
                    <a:pt x="60" y="197"/>
                  </a:lnTo>
                  <a:lnTo>
                    <a:pt x="50" y="214"/>
                  </a:lnTo>
                  <a:lnTo>
                    <a:pt x="41" y="231"/>
                  </a:lnTo>
                  <a:lnTo>
                    <a:pt x="33" y="249"/>
                  </a:lnTo>
                  <a:lnTo>
                    <a:pt x="25" y="267"/>
                  </a:lnTo>
                  <a:lnTo>
                    <a:pt x="20" y="286"/>
                  </a:lnTo>
                  <a:lnTo>
                    <a:pt x="14" y="307"/>
                  </a:lnTo>
                  <a:lnTo>
                    <a:pt x="8" y="326"/>
                  </a:lnTo>
                  <a:lnTo>
                    <a:pt x="5" y="346"/>
                  </a:lnTo>
                  <a:lnTo>
                    <a:pt x="3" y="367"/>
                  </a:lnTo>
                  <a:lnTo>
                    <a:pt x="1" y="387"/>
                  </a:lnTo>
                  <a:lnTo>
                    <a:pt x="0" y="407"/>
                  </a:lnTo>
                  <a:lnTo>
                    <a:pt x="0" y="429"/>
                  </a:lnTo>
                  <a:lnTo>
                    <a:pt x="3" y="449"/>
                  </a:lnTo>
                  <a:lnTo>
                    <a:pt x="5" y="469"/>
                  </a:lnTo>
                  <a:lnTo>
                    <a:pt x="8" y="489"/>
                  </a:lnTo>
                  <a:lnTo>
                    <a:pt x="13" y="509"/>
                  </a:lnTo>
                  <a:lnTo>
                    <a:pt x="18" y="528"/>
                  </a:lnTo>
                  <a:lnTo>
                    <a:pt x="25" y="547"/>
                  </a:lnTo>
                  <a:lnTo>
                    <a:pt x="32" y="567"/>
                  </a:lnTo>
                  <a:lnTo>
                    <a:pt x="40" y="585"/>
                  </a:lnTo>
                  <a:lnTo>
                    <a:pt x="49" y="603"/>
                  </a:lnTo>
                  <a:lnTo>
                    <a:pt x="59" y="620"/>
                  </a:lnTo>
                  <a:lnTo>
                    <a:pt x="69" y="637"/>
                  </a:lnTo>
                  <a:lnTo>
                    <a:pt x="81" y="652"/>
                  </a:lnTo>
                  <a:lnTo>
                    <a:pt x="93" y="668"/>
                  </a:lnTo>
                  <a:lnTo>
                    <a:pt x="105" y="683"/>
                  </a:lnTo>
                  <a:lnTo>
                    <a:pt x="119" y="696"/>
                  </a:lnTo>
                  <a:lnTo>
                    <a:pt x="134" y="710"/>
                  </a:lnTo>
                  <a:lnTo>
                    <a:pt x="148" y="724"/>
                  </a:lnTo>
                  <a:lnTo>
                    <a:pt x="163" y="736"/>
                  </a:lnTo>
                  <a:lnTo>
                    <a:pt x="180" y="747"/>
                  </a:lnTo>
                  <a:lnTo>
                    <a:pt x="196" y="758"/>
                  </a:lnTo>
                  <a:lnTo>
                    <a:pt x="213" y="768"/>
                  </a:lnTo>
                  <a:lnTo>
                    <a:pt x="231" y="777"/>
                  </a:lnTo>
                  <a:lnTo>
                    <a:pt x="249" y="785"/>
                  </a:lnTo>
                  <a:lnTo>
                    <a:pt x="268" y="793"/>
                  </a:lnTo>
                  <a:lnTo>
                    <a:pt x="287" y="799"/>
                  </a:lnTo>
                  <a:lnTo>
                    <a:pt x="307" y="805"/>
                  </a:lnTo>
                  <a:lnTo>
                    <a:pt x="327" y="809"/>
                  </a:lnTo>
                  <a:lnTo>
                    <a:pt x="346" y="813"/>
                  </a:lnTo>
                  <a:lnTo>
                    <a:pt x="366" y="815"/>
                  </a:lnTo>
                  <a:lnTo>
                    <a:pt x="387" y="817"/>
                  </a:lnTo>
                  <a:lnTo>
                    <a:pt x="407" y="817"/>
                  </a:lnTo>
                  <a:lnTo>
                    <a:pt x="429" y="817"/>
                  </a:lnTo>
                  <a:lnTo>
                    <a:pt x="449" y="815"/>
                  </a:lnTo>
                  <a:lnTo>
                    <a:pt x="469" y="813"/>
                  </a:lnTo>
                  <a:lnTo>
                    <a:pt x="490" y="809"/>
                  </a:lnTo>
                  <a:lnTo>
                    <a:pt x="509" y="805"/>
                  </a:lnTo>
                  <a:lnTo>
                    <a:pt x="529" y="799"/>
                  </a:lnTo>
                  <a:lnTo>
                    <a:pt x="548" y="793"/>
                  </a:lnTo>
                  <a:lnTo>
                    <a:pt x="566" y="786"/>
                  </a:lnTo>
                  <a:lnTo>
                    <a:pt x="586" y="778"/>
                  </a:lnTo>
                  <a:lnTo>
                    <a:pt x="603" y="768"/>
                  </a:lnTo>
                  <a:lnTo>
                    <a:pt x="621" y="759"/>
                  </a:lnTo>
                  <a:lnTo>
                    <a:pt x="637" y="747"/>
                  </a:lnTo>
                  <a:lnTo>
                    <a:pt x="653" y="736"/>
                  </a:lnTo>
                  <a:lnTo>
                    <a:pt x="668" y="724"/>
                  </a:lnTo>
                  <a:lnTo>
                    <a:pt x="684" y="711"/>
                  </a:lnTo>
                  <a:lnTo>
                    <a:pt x="698" y="698"/>
                  </a:lnTo>
                  <a:lnTo>
                    <a:pt x="711" y="683"/>
                  </a:lnTo>
                  <a:lnTo>
                    <a:pt x="724" y="668"/>
                  </a:lnTo>
                  <a:lnTo>
                    <a:pt x="736" y="652"/>
                  </a:lnTo>
                  <a:lnTo>
                    <a:pt x="747" y="637"/>
                  </a:lnTo>
                  <a:lnTo>
                    <a:pt x="759" y="621"/>
                  </a:lnTo>
                  <a:lnTo>
                    <a:pt x="768" y="603"/>
                  </a:lnTo>
                  <a:lnTo>
                    <a:pt x="777" y="586"/>
                  </a:lnTo>
                  <a:lnTo>
                    <a:pt x="785" y="568"/>
                  </a:lnTo>
                  <a:lnTo>
                    <a:pt x="792" y="548"/>
                  </a:lnTo>
                  <a:lnTo>
                    <a:pt x="799" y="529"/>
                  </a:lnTo>
                  <a:lnTo>
                    <a:pt x="804" y="510"/>
                  </a:lnTo>
                  <a:lnTo>
                    <a:pt x="808" y="490"/>
                  </a:lnTo>
                  <a:lnTo>
                    <a:pt x="813" y="470"/>
                  </a:lnTo>
                  <a:lnTo>
                    <a:pt x="815" y="450"/>
                  </a:lnTo>
                  <a:lnTo>
                    <a:pt x="816" y="430"/>
                  </a:lnTo>
                  <a:lnTo>
                    <a:pt x="817" y="40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16" name="Line 698"/>
            <p:cNvCxnSpPr/>
            <p:nvPr/>
          </p:nvCxnSpPr>
          <p:spPr bwMode="auto">
            <a:xfrm flipV="1">
              <a:off x="2451172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7" name="Line 699"/>
            <p:cNvCxnSpPr/>
            <p:nvPr/>
          </p:nvCxnSpPr>
          <p:spPr bwMode="auto">
            <a:xfrm>
              <a:off x="2451172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8" name="Line 700"/>
            <p:cNvCxnSpPr/>
            <p:nvPr/>
          </p:nvCxnSpPr>
          <p:spPr bwMode="auto">
            <a:xfrm>
              <a:off x="2703111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9" name="Line 701"/>
            <p:cNvCxnSpPr/>
            <p:nvPr/>
          </p:nvCxnSpPr>
          <p:spPr bwMode="auto">
            <a:xfrm flipV="1">
              <a:off x="2883419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0" name="Line 702"/>
            <p:cNvCxnSpPr/>
            <p:nvPr/>
          </p:nvCxnSpPr>
          <p:spPr bwMode="auto">
            <a:xfrm flipH="1">
              <a:off x="2522802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1" name="Line 703"/>
            <p:cNvCxnSpPr/>
            <p:nvPr/>
          </p:nvCxnSpPr>
          <p:spPr bwMode="auto">
            <a:xfrm flipV="1">
              <a:off x="2522802" y="3782387"/>
              <a:ext cx="0" cy="18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2" name="Line 704"/>
            <p:cNvCxnSpPr/>
            <p:nvPr/>
          </p:nvCxnSpPr>
          <p:spPr bwMode="auto">
            <a:xfrm flipH="1">
              <a:off x="2233814" y="3782387"/>
              <a:ext cx="28898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" name="Line 705"/>
            <p:cNvCxnSpPr/>
            <p:nvPr/>
          </p:nvCxnSpPr>
          <p:spPr bwMode="auto">
            <a:xfrm>
              <a:off x="2233814" y="2342387"/>
              <a:ext cx="21735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4" name="Line 706"/>
            <p:cNvCxnSpPr/>
            <p:nvPr/>
          </p:nvCxnSpPr>
          <p:spPr bwMode="auto">
            <a:xfrm>
              <a:off x="36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5" name="Line 707"/>
            <p:cNvCxnSpPr/>
            <p:nvPr/>
          </p:nvCxnSpPr>
          <p:spPr bwMode="auto">
            <a:xfrm flipH="1">
              <a:off x="361567" y="3121565"/>
              <a:ext cx="360617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6" name="Line 708"/>
            <p:cNvCxnSpPr/>
            <p:nvPr/>
          </p:nvCxnSpPr>
          <p:spPr bwMode="auto">
            <a:xfrm>
              <a:off x="361567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7" name="Line 709"/>
            <p:cNvCxnSpPr/>
            <p:nvPr/>
          </p:nvCxnSpPr>
          <p:spPr bwMode="auto">
            <a:xfrm>
              <a:off x="324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8" name="Line 710"/>
            <p:cNvCxnSpPr/>
            <p:nvPr/>
          </p:nvCxnSpPr>
          <p:spPr bwMode="auto">
            <a:xfrm flipH="1" flipV="1">
              <a:off x="2883419" y="3121565"/>
              <a:ext cx="358148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9" name="Line 711"/>
            <p:cNvCxnSpPr/>
            <p:nvPr/>
          </p:nvCxnSpPr>
          <p:spPr bwMode="auto">
            <a:xfrm>
              <a:off x="2883419" y="3962387"/>
              <a:ext cx="35814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0" name="Line 725"/>
            <p:cNvCxnSpPr/>
            <p:nvPr/>
          </p:nvCxnSpPr>
          <p:spPr bwMode="auto">
            <a:xfrm flipV="1">
              <a:off x="1310286" y="3779921"/>
              <a:ext cx="2470" cy="246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931" name="Group 930"/>
            <p:cNvGrpSpPr/>
            <p:nvPr/>
          </p:nvGrpSpPr>
          <p:grpSpPr>
            <a:xfrm>
              <a:off x="722184" y="2342387"/>
              <a:ext cx="2161235" cy="1620000"/>
              <a:chOff x="720867" y="2339318"/>
              <a:chExt cx="2161235" cy="1620000"/>
            </a:xfrm>
          </p:grpSpPr>
          <p:cxnSp>
            <p:nvCxnSpPr>
              <p:cNvPr id="965" name="Line 717"/>
              <p:cNvCxnSpPr/>
              <p:nvPr/>
            </p:nvCxnSpPr>
            <p:spPr bwMode="auto">
              <a:xfrm flipV="1">
                <a:off x="1153114" y="2645071"/>
                <a:ext cx="214889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966" name="Group 965"/>
              <p:cNvGrpSpPr/>
              <p:nvPr/>
            </p:nvGrpSpPr>
            <p:grpSpPr>
              <a:xfrm>
                <a:off x="720867" y="2339318"/>
                <a:ext cx="2161235" cy="1620000"/>
                <a:chOff x="720867" y="2339318"/>
                <a:chExt cx="2161235" cy="1620000"/>
              </a:xfrm>
            </p:grpSpPr>
            <p:cxnSp>
              <p:nvCxnSpPr>
                <p:cNvPr id="967" name="Line 712"/>
                <p:cNvCxnSpPr/>
                <p:nvPr/>
              </p:nvCxnSpPr>
              <p:spPr bwMode="auto">
                <a:xfrm flipV="1">
                  <a:off x="1153114" y="2339318"/>
                  <a:ext cx="37050" cy="3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8" name="Line 713"/>
                <p:cNvCxnSpPr/>
                <p:nvPr/>
              </p:nvCxnSpPr>
              <p:spPr bwMode="auto">
                <a:xfrm flipV="1">
                  <a:off x="1153114" y="2339318"/>
                  <a:ext cx="197599" cy="19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9" name="Line 714"/>
                <p:cNvCxnSpPr/>
                <p:nvPr/>
              </p:nvCxnSpPr>
              <p:spPr bwMode="auto">
                <a:xfrm flipV="1">
                  <a:off x="720867" y="2879318"/>
                  <a:ext cx="251938" cy="25397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0" name="Line 715"/>
                <p:cNvCxnSpPr/>
                <p:nvPr/>
              </p:nvCxnSpPr>
              <p:spPr bwMode="auto">
                <a:xfrm flipV="1">
                  <a:off x="1153114" y="2484797"/>
                  <a:ext cx="214889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1" name="Line 716"/>
                <p:cNvCxnSpPr/>
                <p:nvPr/>
              </p:nvCxnSpPr>
              <p:spPr bwMode="auto">
                <a:xfrm flipV="1">
                  <a:off x="720867" y="2879318"/>
                  <a:ext cx="414957" cy="41424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2" name="Line 718"/>
                <p:cNvCxnSpPr/>
                <p:nvPr/>
              </p:nvCxnSpPr>
              <p:spPr bwMode="auto">
                <a:xfrm flipV="1">
                  <a:off x="720867" y="2807811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3" name="Line 719"/>
                <p:cNvCxnSpPr/>
                <p:nvPr/>
              </p:nvCxnSpPr>
              <p:spPr bwMode="auto">
                <a:xfrm flipV="1">
                  <a:off x="720867" y="2970551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4" name="Line 720"/>
                <p:cNvCxnSpPr/>
                <p:nvPr/>
              </p:nvCxnSpPr>
              <p:spPr bwMode="auto">
                <a:xfrm flipV="1">
                  <a:off x="720867" y="3130825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5" name="Line 721"/>
                <p:cNvCxnSpPr/>
                <p:nvPr/>
              </p:nvCxnSpPr>
              <p:spPr bwMode="auto">
                <a:xfrm flipV="1">
                  <a:off x="720867" y="3293565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6" name="Line 722"/>
                <p:cNvCxnSpPr/>
                <p:nvPr/>
              </p:nvCxnSpPr>
              <p:spPr bwMode="auto">
                <a:xfrm flipV="1">
                  <a:off x="861657" y="3453839"/>
                  <a:ext cx="506346" cy="50547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7" name="Line 723"/>
                <p:cNvCxnSpPr/>
                <p:nvPr/>
              </p:nvCxnSpPr>
              <p:spPr bwMode="auto">
                <a:xfrm flipV="1">
                  <a:off x="1024675" y="3902606"/>
                  <a:ext cx="56810" cy="5671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8" name="Line 724"/>
                <p:cNvCxnSpPr/>
                <p:nvPr/>
              </p:nvCxnSpPr>
              <p:spPr bwMode="auto">
                <a:xfrm flipV="1">
                  <a:off x="1204984" y="3616578"/>
                  <a:ext cx="163019" cy="16274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9" name="Line 726"/>
                <p:cNvCxnSpPr/>
                <p:nvPr/>
              </p:nvCxnSpPr>
              <p:spPr bwMode="auto">
                <a:xfrm flipV="1">
                  <a:off x="2232497" y="2339318"/>
                  <a:ext cx="88919" cy="8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0" name="Line 727"/>
                <p:cNvCxnSpPr/>
                <p:nvPr/>
              </p:nvCxnSpPr>
              <p:spPr bwMode="auto">
                <a:xfrm flipV="1">
                  <a:off x="2232497" y="2373839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1" name="Line 728"/>
                <p:cNvCxnSpPr/>
                <p:nvPr/>
              </p:nvCxnSpPr>
              <p:spPr bwMode="auto">
                <a:xfrm flipV="1">
                  <a:off x="2232497" y="2536578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2" name="Line 729"/>
                <p:cNvCxnSpPr/>
                <p:nvPr/>
              </p:nvCxnSpPr>
              <p:spPr bwMode="auto">
                <a:xfrm flipV="1">
                  <a:off x="2232497" y="2696852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3" name="Line 730"/>
                <p:cNvCxnSpPr/>
                <p:nvPr/>
              </p:nvCxnSpPr>
              <p:spPr bwMode="auto">
                <a:xfrm flipV="1">
                  <a:off x="2232497" y="2859592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4" name="Line 731"/>
                <p:cNvCxnSpPr/>
                <p:nvPr/>
              </p:nvCxnSpPr>
              <p:spPr bwMode="auto">
                <a:xfrm flipV="1">
                  <a:off x="2232497" y="2879318"/>
                  <a:ext cx="358148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5" name="Line 732"/>
                <p:cNvCxnSpPr/>
                <p:nvPr/>
              </p:nvCxnSpPr>
              <p:spPr bwMode="auto">
                <a:xfrm flipV="1">
                  <a:off x="2232497" y="2908907"/>
                  <a:ext cx="491527" cy="49068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6" name="Line 733"/>
                <p:cNvCxnSpPr/>
                <p:nvPr/>
              </p:nvCxnSpPr>
              <p:spPr bwMode="auto">
                <a:xfrm flipV="1">
                  <a:off x="2232497" y="3000140"/>
                  <a:ext cx="560686" cy="55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7" name="Line 734"/>
                <p:cNvCxnSpPr/>
                <p:nvPr/>
              </p:nvCxnSpPr>
              <p:spPr bwMode="auto">
                <a:xfrm flipV="1">
                  <a:off x="2232497" y="3093839"/>
                  <a:ext cx="629846" cy="62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8" name="Line 735"/>
                <p:cNvCxnSpPr/>
                <p:nvPr/>
              </p:nvCxnSpPr>
              <p:spPr bwMode="auto">
                <a:xfrm flipV="1">
                  <a:off x="2336236" y="3234386"/>
                  <a:ext cx="545866" cy="54493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9" name="Line 736"/>
                <p:cNvCxnSpPr/>
                <p:nvPr/>
              </p:nvCxnSpPr>
              <p:spPr bwMode="auto">
                <a:xfrm flipV="1">
                  <a:off x="2499255" y="3397126"/>
                  <a:ext cx="382847" cy="38219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0" name="Line 737"/>
                <p:cNvCxnSpPr/>
                <p:nvPr/>
              </p:nvCxnSpPr>
              <p:spPr bwMode="auto">
                <a:xfrm flipV="1">
                  <a:off x="2521485" y="3559866"/>
                  <a:ext cx="360617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1" name="Line 738"/>
                <p:cNvCxnSpPr/>
                <p:nvPr/>
              </p:nvCxnSpPr>
              <p:spPr bwMode="auto">
                <a:xfrm flipV="1">
                  <a:off x="2642514" y="3720140"/>
                  <a:ext cx="239588" cy="2391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2" name="Line 739"/>
                <p:cNvCxnSpPr/>
                <p:nvPr/>
              </p:nvCxnSpPr>
              <p:spPr bwMode="auto">
                <a:xfrm flipV="1">
                  <a:off x="2803063" y="3882880"/>
                  <a:ext cx="79039" cy="7643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932" name="Group 931"/>
            <p:cNvGrpSpPr/>
            <p:nvPr/>
          </p:nvGrpSpPr>
          <p:grpSpPr>
            <a:xfrm>
              <a:off x="1800875" y="2292817"/>
              <a:ext cx="0" cy="1730851"/>
              <a:chOff x="1800875" y="2292817"/>
              <a:chExt cx="0" cy="1730851"/>
            </a:xfrm>
          </p:grpSpPr>
          <p:cxnSp>
            <p:nvCxnSpPr>
              <p:cNvPr id="950" name="Line 337"/>
              <p:cNvCxnSpPr/>
              <p:nvPr/>
            </p:nvCxnSpPr>
            <p:spPr bwMode="auto">
              <a:xfrm flipV="1">
                <a:off x="1800875" y="3776756"/>
                <a:ext cx="0" cy="2469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1" name="Line 338"/>
              <p:cNvCxnSpPr/>
              <p:nvPr/>
            </p:nvCxnSpPr>
            <p:spPr bwMode="auto">
              <a:xfrm flipV="1">
                <a:off x="1800875" y="3685399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2" name="Line 339"/>
              <p:cNvCxnSpPr/>
              <p:nvPr/>
            </p:nvCxnSpPr>
            <p:spPr bwMode="auto">
              <a:xfrm flipV="1">
                <a:off x="1800875" y="340885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3" name="Line 340"/>
              <p:cNvCxnSpPr/>
              <p:nvPr/>
            </p:nvCxnSpPr>
            <p:spPr bwMode="auto">
              <a:xfrm flipV="1">
                <a:off x="1800875" y="3317500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4" name="Line 341"/>
              <p:cNvCxnSpPr/>
              <p:nvPr/>
            </p:nvCxnSpPr>
            <p:spPr bwMode="auto">
              <a:xfrm flipV="1">
                <a:off x="1800875" y="304342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5" name="Line 342"/>
              <p:cNvCxnSpPr/>
              <p:nvPr/>
            </p:nvCxnSpPr>
            <p:spPr bwMode="auto">
              <a:xfrm flipV="1">
                <a:off x="1800875" y="2952071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6" name="Line 343"/>
              <p:cNvCxnSpPr/>
              <p:nvPr/>
            </p:nvCxnSpPr>
            <p:spPr bwMode="auto">
              <a:xfrm flipV="1">
                <a:off x="1800875" y="2675530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7" name="Line 344"/>
              <p:cNvCxnSpPr/>
              <p:nvPr/>
            </p:nvCxnSpPr>
            <p:spPr bwMode="auto">
              <a:xfrm flipV="1">
                <a:off x="1800875" y="2584173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8" name="Line 345"/>
              <p:cNvCxnSpPr/>
              <p:nvPr/>
            </p:nvCxnSpPr>
            <p:spPr bwMode="auto">
              <a:xfrm flipV="1">
                <a:off x="1800875" y="2292817"/>
                <a:ext cx="0" cy="24444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9" name="Line 440"/>
              <p:cNvCxnSpPr/>
              <p:nvPr/>
            </p:nvCxnSpPr>
            <p:spPr bwMode="auto">
              <a:xfrm>
                <a:off x="1800875" y="3495277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0" name="Line 441"/>
              <p:cNvCxnSpPr/>
              <p:nvPr/>
            </p:nvCxnSpPr>
            <p:spPr bwMode="auto">
              <a:xfrm>
                <a:off x="1800875" y="2989108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1" name="Line 740"/>
              <p:cNvCxnSpPr/>
              <p:nvPr/>
            </p:nvCxnSpPr>
            <p:spPr bwMode="auto">
              <a:xfrm flipV="1">
                <a:off x="1800875" y="3151154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2" name="Line 742"/>
              <p:cNvCxnSpPr/>
              <p:nvPr/>
            </p:nvCxnSpPr>
            <p:spPr bwMode="auto">
              <a:xfrm>
                <a:off x="1800875" y="3242387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3" name="Line 744"/>
              <p:cNvCxnSpPr/>
              <p:nvPr/>
            </p:nvCxnSpPr>
            <p:spPr bwMode="auto">
              <a:xfrm flipV="1">
                <a:off x="1800875" y="289964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4" name="Line 746"/>
              <p:cNvCxnSpPr/>
              <p:nvPr/>
            </p:nvCxnSpPr>
            <p:spPr bwMode="auto">
              <a:xfrm>
                <a:off x="1800875" y="342238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933" name="Line 322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4" name="Line 323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5" name="Line 358"/>
            <p:cNvCxnSpPr/>
            <p:nvPr/>
          </p:nvCxnSpPr>
          <p:spPr bwMode="auto">
            <a:xfrm flipV="1">
              <a:off x="1080876" y="3787233"/>
              <a:ext cx="0" cy="18024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6" name="Line 375"/>
            <p:cNvCxnSpPr/>
            <p:nvPr/>
          </p:nvCxnSpPr>
          <p:spPr bwMode="auto">
            <a:xfrm>
              <a:off x="360251" y="396747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7" name="Line 376"/>
            <p:cNvCxnSpPr/>
            <p:nvPr/>
          </p:nvCxnSpPr>
          <p:spPr bwMode="auto">
            <a:xfrm>
              <a:off x="360251" y="360698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8" name="Line 388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9" name="Line 389"/>
            <p:cNvCxnSpPr/>
            <p:nvPr/>
          </p:nvCxnSpPr>
          <p:spPr bwMode="auto">
            <a:xfrm>
              <a:off x="1080876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0" name="Line 400"/>
            <p:cNvCxnSpPr/>
            <p:nvPr/>
          </p:nvCxnSpPr>
          <p:spPr bwMode="auto">
            <a:xfrm>
              <a:off x="2522124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1" name="Line 401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2" name="Line 452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3" name="Line 453"/>
            <p:cNvCxnSpPr/>
            <p:nvPr/>
          </p:nvCxnSpPr>
          <p:spPr bwMode="auto">
            <a:xfrm>
              <a:off x="2144537" y="324402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4" name="Line 465"/>
            <p:cNvCxnSpPr/>
            <p:nvPr/>
          </p:nvCxnSpPr>
          <p:spPr bwMode="auto">
            <a:xfrm>
              <a:off x="2450555" y="288353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5" name="Line 466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6" name="Line 478"/>
            <p:cNvCxnSpPr/>
            <p:nvPr/>
          </p:nvCxnSpPr>
          <p:spPr bwMode="auto">
            <a:xfrm>
              <a:off x="1621344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7" name="Line 479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8" name="Line 491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9" name="Line 492"/>
            <p:cNvCxnSpPr/>
            <p:nvPr/>
          </p:nvCxnSpPr>
          <p:spPr bwMode="auto">
            <a:xfrm>
              <a:off x="1981656" y="27032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96" name="Line 428"/>
          <p:cNvCxnSpPr/>
          <p:nvPr/>
        </p:nvCxnSpPr>
        <p:spPr bwMode="auto">
          <a:xfrm flipH="1">
            <a:off x="8553809" y="2059737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7" name="Line 429"/>
          <p:cNvCxnSpPr/>
          <p:nvPr/>
        </p:nvCxnSpPr>
        <p:spPr bwMode="auto">
          <a:xfrm flipH="1">
            <a:off x="8553809" y="1553568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8" name="Line 430"/>
          <p:cNvCxnSpPr/>
          <p:nvPr/>
        </p:nvCxnSpPr>
        <p:spPr bwMode="auto">
          <a:xfrm flipV="1">
            <a:off x="8801385" y="1642456"/>
            <a:ext cx="0" cy="32592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9" name="Freeform 498"/>
          <p:cNvSpPr>
            <a:spLocks/>
          </p:cNvSpPr>
          <p:nvPr/>
        </p:nvSpPr>
        <p:spPr bwMode="auto">
          <a:xfrm>
            <a:off x="8786578" y="1968380"/>
            <a:ext cx="29615" cy="91357"/>
          </a:xfrm>
          <a:custGeom>
            <a:avLst/>
            <a:gdLst>
              <a:gd name="T0" fmla="*/ 0 w 49"/>
              <a:gd name="T1" fmla="*/ 0 h 147"/>
              <a:gd name="T2" fmla="*/ 49 w 49"/>
              <a:gd name="T3" fmla="*/ 0 h 147"/>
              <a:gd name="T4" fmla="*/ 25 w 49"/>
              <a:gd name="T5" fmla="*/ 147 h 147"/>
              <a:gd name="T6" fmla="*/ 0 w 49"/>
              <a:gd name="T7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0"/>
                </a:moveTo>
                <a:lnTo>
                  <a:pt x="49" y="0"/>
                </a:lnTo>
                <a:lnTo>
                  <a:pt x="25" y="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0" name="Freeform 499"/>
          <p:cNvSpPr>
            <a:spLocks/>
          </p:cNvSpPr>
          <p:nvPr/>
        </p:nvSpPr>
        <p:spPr bwMode="auto">
          <a:xfrm>
            <a:off x="8786578" y="1553568"/>
            <a:ext cx="29615" cy="88888"/>
          </a:xfrm>
          <a:custGeom>
            <a:avLst/>
            <a:gdLst>
              <a:gd name="T0" fmla="*/ 0 w 49"/>
              <a:gd name="T1" fmla="*/ 147 h 147"/>
              <a:gd name="T2" fmla="*/ 49 w 49"/>
              <a:gd name="T3" fmla="*/ 147 h 147"/>
              <a:gd name="T4" fmla="*/ 25 w 49"/>
              <a:gd name="T5" fmla="*/ 0 h 147"/>
              <a:gd name="T6" fmla="*/ 0 w 49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147"/>
                </a:moveTo>
                <a:lnTo>
                  <a:pt x="49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1" name="Freeform 500"/>
          <p:cNvSpPr>
            <a:spLocks/>
          </p:cNvSpPr>
          <p:nvPr/>
        </p:nvSpPr>
        <p:spPr bwMode="auto">
          <a:xfrm>
            <a:off x="8705137" y="1852331"/>
            <a:ext cx="59229" cy="59259"/>
          </a:xfrm>
          <a:custGeom>
            <a:avLst/>
            <a:gdLst>
              <a:gd name="T0" fmla="*/ 97 w 97"/>
              <a:gd name="T1" fmla="*/ 74 h 98"/>
              <a:gd name="T2" fmla="*/ 72 w 97"/>
              <a:gd name="T3" fmla="*/ 98 h 98"/>
              <a:gd name="T4" fmla="*/ 24 w 97"/>
              <a:gd name="T5" fmla="*/ 98 h 98"/>
              <a:gd name="T6" fmla="*/ 0 w 97"/>
              <a:gd name="T7" fmla="*/ 74 h 98"/>
              <a:gd name="T8" fmla="*/ 0 w 97"/>
              <a:gd name="T9" fmla="*/ 25 h 98"/>
              <a:gd name="T10" fmla="*/ 24 w 97"/>
              <a:gd name="T11" fmla="*/ 0 h 98"/>
              <a:gd name="T12" fmla="*/ 72 w 97"/>
              <a:gd name="T13" fmla="*/ 0 h 98"/>
              <a:gd name="T14" fmla="*/ 97 w 97"/>
              <a:gd name="T15" fmla="*/ 25 h 98"/>
              <a:gd name="T16" fmla="*/ 97 w 97"/>
              <a:gd name="T17" fmla="*/ 7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7" h="98">
                <a:moveTo>
                  <a:pt x="97" y="74"/>
                </a:moveTo>
                <a:lnTo>
                  <a:pt x="72" y="98"/>
                </a:lnTo>
                <a:lnTo>
                  <a:pt x="24" y="98"/>
                </a:lnTo>
                <a:lnTo>
                  <a:pt x="0" y="74"/>
                </a:lnTo>
                <a:lnTo>
                  <a:pt x="0" y="25"/>
                </a:lnTo>
                <a:lnTo>
                  <a:pt x="24" y="0"/>
                </a:lnTo>
                <a:lnTo>
                  <a:pt x="72" y="0"/>
                </a:lnTo>
                <a:lnTo>
                  <a:pt x="97" y="25"/>
                </a:lnTo>
                <a:lnTo>
                  <a:pt x="97" y="74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02" name="Line 436"/>
          <p:cNvCxnSpPr/>
          <p:nvPr/>
        </p:nvCxnSpPr>
        <p:spPr bwMode="auto">
          <a:xfrm flipH="1" flipV="1">
            <a:off x="8687862" y="1859738"/>
            <a:ext cx="91312" cy="4444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3" name="Freeform 502"/>
          <p:cNvSpPr>
            <a:spLocks/>
          </p:cNvSpPr>
          <p:nvPr/>
        </p:nvSpPr>
        <p:spPr bwMode="auto">
          <a:xfrm>
            <a:off x="8687862" y="1805418"/>
            <a:ext cx="91312" cy="14815"/>
          </a:xfrm>
          <a:custGeom>
            <a:avLst/>
            <a:gdLst>
              <a:gd name="T0" fmla="*/ 25 w 146"/>
              <a:gd name="T1" fmla="*/ 23 h 23"/>
              <a:gd name="T2" fmla="*/ 0 w 146"/>
              <a:gd name="T3" fmla="*/ 0 h 23"/>
              <a:gd name="T4" fmla="*/ 146 w 146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3">
                <a:moveTo>
                  <a:pt x="25" y="23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4" name="Freeform 503"/>
          <p:cNvSpPr>
            <a:spLocks/>
          </p:cNvSpPr>
          <p:nvPr/>
        </p:nvSpPr>
        <p:spPr bwMode="auto">
          <a:xfrm>
            <a:off x="8687862" y="1701715"/>
            <a:ext cx="91312" cy="59259"/>
          </a:xfrm>
          <a:custGeom>
            <a:avLst/>
            <a:gdLst>
              <a:gd name="T0" fmla="*/ 97 w 146"/>
              <a:gd name="T1" fmla="*/ 0 h 97"/>
              <a:gd name="T2" fmla="*/ 97 w 146"/>
              <a:gd name="T3" fmla="*/ 97 h 97"/>
              <a:gd name="T4" fmla="*/ 0 w 146"/>
              <a:gd name="T5" fmla="*/ 23 h 97"/>
              <a:gd name="T6" fmla="*/ 146 w 146"/>
              <a:gd name="T7" fmla="*/ 2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97">
                <a:moveTo>
                  <a:pt x="97" y="0"/>
                </a:moveTo>
                <a:lnTo>
                  <a:pt x="97" y="97"/>
                </a:lnTo>
                <a:lnTo>
                  <a:pt x="0" y="23"/>
                </a:lnTo>
                <a:lnTo>
                  <a:pt x="146" y="23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grpSp>
        <p:nvGrpSpPr>
          <p:cNvPr id="513" name="Group 512"/>
          <p:cNvGrpSpPr/>
          <p:nvPr/>
        </p:nvGrpSpPr>
        <p:grpSpPr>
          <a:xfrm rot="16200000">
            <a:off x="7759064" y="923659"/>
            <a:ext cx="0" cy="1728000"/>
            <a:chOff x="9478694" y="813930"/>
            <a:chExt cx="0" cy="1891618"/>
          </a:xfrm>
        </p:grpSpPr>
        <p:cxnSp>
          <p:nvCxnSpPr>
            <p:cNvPr id="514" name="Line 624"/>
            <p:cNvCxnSpPr/>
            <p:nvPr/>
          </p:nvCxnSpPr>
          <p:spPr bwMode="auto">
            <a:xfrm>
              <a:off x="9478694" y="81393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5" name="Line 625"/>
            <p:cNvCxnSpPr/>
            <p:nvPr/>
          </p:nvCxnSpPr>
          <p:spPr bwMode="auto">
            <a:xfrm>
              <a:off x="9478694" y="1348411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6" name="Line 626"/>
            <p:cNvCxnSpPr/>
            <p:nvPr/>
          </p:nvCxnSpPr>
          <p:spPr bwMode="auto">
            <a:xfrm>
              <a:off x="9478694" y="1530676"/>
              <a:ext cx="0" cy="4581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7" name="Line 627"/>
            <p:cNvCxnSpPr/>
            <p:nvPr/>
          </p:nvCxnSpPr>
          <p:spPr bwMode="auto">
            <a:xfrm>
              <a:off x="9478694" y="207993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8" name="Line 628"/>
            <p:cNvCxnSpPr/>
            <p:nvPr/>
          </p:nvCxnSpPr>
          <p:spPr bwMode="auto">
            <a:xfrm>
              <a:off x="9478694" y="226220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2" name="Straight Connector 11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Connector 494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2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6" name="Group 645"/>
          <p:cNvGrpSpPr>
            <a:grpSpLocks noChangeAspect="1"/>
          </p:cNvGrpSpPr>
          <p:nvPr/>
        </p:nvGrpSpPr>
        <p:grpSpPr>
          <a:xfrm>
            <a:off x="1591552" y="3475650"/>
            <a:ext cx="3345428" cy="2489397"/>
            <a:chOff x="190080" y="1049020"/>
            <a:chExt cx="862330" cy="643255"/>
          </a:xfrm>
        </p:grpSpPr>
        <p:cxnSp>
          <p:nvCxnSpPr>
            <p:cNvPr id="647" name="Line 304"/>
            <p:cNvCxnSpPr/>
            <p:nvPr/>
          </p:nvCxnSpPr>
          <p:spPr bwMode="auto">
            <a:xfrm>
              <a:off x="226275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8" name="Line 305"/>
            <p:cNvCxnSpPr/>
            <p:nvPr/>
          </p:nvCxnSpPr>
          <p:spPr bwMode="auto">
            <a:xfrm>
              <a:off x="31390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9" name="Line 306"/>
            <p:cNvCxnSpPr/>
            <p:nvPr/>
          </p:nvCxnSpPr>
          <p:spPr bwMode="auto">
            <a:xfrm>
              <a:off x="360895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0" name="Line 307"/>
            <p:cNvCxnSpPr/>
            <p:nvPr/>
          </p:nvCxnSpPr>
          <p:spPr bwMode="auto">
            <a:xfrm>
              <a:off x="502500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1" name="Line 308"/>
            <p:cNvCxnSpPr/>
            <p:nvPr/>
          </p:nvCxnSpPr>
          <p:spPr bwMode="auto">
            <a:xfrm>
              <a:off x="549490" y="1278255"/>
              <a:ext cx="11811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2" name="Line 309"/>
            <p:cNvCxnSpPr/>
            <p:nvPr/>
          </p:nvCxnSpPr>
          <p:spPr bwMode="auto">
            <a:xfrm>
              <a:off x="691095" y="1278255"/>
              <a:ext cx="234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3" name="Line 310"/>
            <p:cNvCxnSpPr/>
            <p:nvPr/>
          </p:nvCxnSpPr>
          <p:spPr bwMode="auto">
            <a:xfrm>
              <a:off x="738085" y="1278255"/>
              <a:ext cx="11747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4" name="Line 311"/>
            <p:cNvCxnSpPr/>
            <p:nvPr/>
          </p:nvCxnSpPr>
          <p:spPr bwMode="auto">
            <a:xfrm>
              <a:off x="879055" y="1278255"/>
              <a:ext cx="241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5" name="Line 312"/>
            <p:cNvCxnSpPr/>
            <p:nvPr/>
          </p:nvCxnSpPr>
          <p:spPr bwMode="auto">
            <a:xfrm>
              <a:off x="926680" y="1278255"/>
              <a:ext cx="64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6" name="Line 325"/>
            <p:cNvCxnSpPr/>
            <p:nvPr/>
          </p:nvCxnSpPr>
          <p:spPr bwMode="auto">
            <a:xfrm>
              <a:off x="33613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7" name="Line 326"/>
            <p:cNvCxnSpPr/>
            <p:nvPr/>
          </p:nvCxnSpPr>
          <p:spPr bwMode="auto">
            <a:xfrm>
              <a:off x="892390" y="1409700"/>
              <a:ext cx="0" cy="2336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58" name="Line 327"/>
            <p:cNvCxnSpPr/>
            <p:nvPr/>
          </p:nvCxnSpPr>
          <p:spPr bwMode="auto">
            <a:xfrm>
              <a:off x="369150" y="1633855"/>
              <a:ext cx="4902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59" name="Freeform 658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0" name="Freeform 659"/>
            <p:cNvSpPr>
              <a:spLocks/>
            </p:cNvSpPr>
            <p:nvPr/>
          </p:nvSpPr>
          <p:spPr bwMode="auto">
            <a:xfrm>
              <a:off x="336130" y="1628775"/>
              <a:ext cx="33020" cy="10795"/>
            </a:xfrm>
            <a:custGeom>
              <a:avLst/>
              <a:gdLst>
                <a:gd name="T0" fmla="*/ 208 w 208"/>
                <a:gd name="T1" fmla="*/ 0 h 69"/>
                <a:gd name="T2" fmla="*/ 208 w 208"/>
                <a:gd name="T3" fmla="*/ 69 h 69"/>
                <a:gd name="T4" fmla="*/ 0 w 208"/>
                <a:gd name="T5" fmla="*/ 34 h 69"/>
                <a:gd name="T6" fmla="*/ 208 w 20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69">
                  <a:moveTo>
                    <a:pt x="208" y="0"/>
                  </a:moveTo>
                  <a:lnTo>
                    <a:pt x="208" y="69"/>
                  </a:lnTo>
                  <a:lnTo>
                    <a:pt x="0" y="34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1" name="Freeform 660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2" name="Freeform 661"/>
            <p:cNvSpPr>
              <a:spLocks/>
            </p:cNvSpPr>
            <p:nvPr/>
          </p:nvSpPr>
          <p:spPr bwMode="auto">
            <a:xfrm>
              <a:off x="859370" y="1628775"/>
              <a:ext cx="33020" cy="10795"/>
            </a:xfrm>
            <a:custGeom>
              <a:avLst/>
              <a:gdLst>
                <a:gd name="T0" fmla="*/ 0 w 207"/>
                <a:gd name="T1" fmla="*/ 0 h 69"/>
                <a:gd name="T2" fmla="*/ 0 w 207"/>
                <a:gd name="T3" fmla="*/ 69 h 69"/>
                <a:gd name="T4" fmla="*/ 207 w 207"/>
                <a:gd name="T5" fmla="*/ 34 h 69"/>
                <a:gd name="T6" fmla="*/ 0 w 207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" h="69">
                  <a:moveTo>
                    <a:pt x="0" y="0"/>
                  </a:moveTo>
                  <a:lnTo>
                    <a:pt x="0" y="69"/>
                  </a:lnTo>
                  <a:lnTo>
                    <a:pt x="207" y="3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3" name="Freeform 662"/>
            <p:cNvSpPr>
              <a:spLocks/>
            </p:cNvSpPr>
            <p:nvPr/>
          </p:nvSpPr>
          <p:spPr bwMode="auto">
            <a:xfrm>
              <a:off x="595210" y="1596390"/>
              <a:ext cx="15240" cy="23495"/>
            </a:xfrm>
            <a:custGeom>
              <a:avLst/>
              <a:gdLst>
                <a:gd name="T0" fmla="*/ 0 w 97"/>
                <a:gd name="T1" fmla="*/ 74 h 147"/>
                <a:gd name="T2" fmla="*/ 72 w 97"/>
                <a:gd name="T3" fmla="*/ 74 h 147"/>
                <a:gd name="T4" fmla="*/ 97 w 97"/>
                <a:gd name="T5" fmla="*/ 98 h 147"/>
                <a:gd name="T6" fmla="*/ 97 w 97"/>
                <a:gd name="T7" fmla="*/ 122 h 147"/>
                <a:gd name="T8" fmla="*/ 72 w 97"/>
                <a:gd name="T9" fmla="*/ 147 h 147"/>
                <a:gd name="T10" fmla="*/ 23 w 97"/>
                <a:gd name="T11" fmla="*/ 147 h 147"/>
                <a:gd name="T12" fmla="*/ 0 w 97"/>
                <a:gd name="T13" fmla="*/ 122 h 147"/>
                <a:gd name="T14" fmla="*/ 0 w 97"/>
                <a:gd name="T15" fmla="*/ 50 h 147"/>
                <a:gd name="T16" fmla="*/ 48 w 97"/>
                <a:gd name="T17" fmla="*/ 0 h 147"/>
                <a:gd name="T18" fmla="*/ 72 w 97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147">
                  <a:moveTo>
                    <a:pt x="0" y="74"/>
                  </a:moveTo>
                  <a:lnTo>
                    <a:pt x="72" y="74"/>
                  </a:lnTo>
                  <a:lnTo>
                    <a:pt x="97" y="98"/>
                  </a:lnTo>
                  <a:lnTo>
                    <a:pt x="97" y="122"/>
                  </a:lnTo>
                  <a:lnTo>
                    <a:pt x="72" y="147"/>
                  </a:lnTo>
                  <a:lnTo>
                    <a:pt x="23" y="147"/>
                  </a:lnTo>
                  <a:lnTo>
                    <a:pt x="0" y="122"/>
                  </a:lnTo>
                  <a:lnTo>
                    <a:pt x="0" y="50"/>
                  </a:lnTo>
                  <a:lnTo>
                    <a:pt x="48" y="0"/>
                  </a:lnTo>
                  <a:lnTo>
                    <a:pt x="7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4" name="Freeform 663"/>
            <p:cNvSpPr>
              <a:spLocks/>
            </p:cNvSpPr>
            <p:nvPr/>
          </p:nvSpPr>
          <p:spPr bwMode="auto">
            <a:xfrm>
              <a:off x="618070" y="1596390"/>
              <a:ext cx="12065" cy="23495"/>
            </a:xfrm>
            <a:custGeom>
              <a:avLst/>
              <a:gdLst>
                <a:gd name="T0" fmla="*/ 23 w 72"/>
                <a:gd name="T1" fmla="*/ 147 h 147"/>
                <a:gd name="T2" fmla="*/ 0 w 72"/>
                <a:gd name="T3" fmla="*/ 122 h 147"/>
                <a:gd name="T4" fmla="*/ 0 w 72"/>
                <a:gd name="T5" fmla="*/ 25 h 147"/>
                <a:gd name="T6" fmla="*/ 23 w 72"/>
                <a:gd name="T7" fmla="*/ 0 h 147"/>
                <a:gd name="T8" fmla="*/ 48 w 72"/>
                <a:gd name="T9" fmla="*/ 0 h 147"/>
                <a:gd name="T10" fmla="*/ 72 w 72"/>
                <a:gd name="T11" fmla="*/ 25 h 147"/>
                <a:gd name="T12" fmla="*/ 72 w 72"/>
                <a:gd name="T13" fmla="*/ 122 h 147"/>
                <a:gd name="T14" fmla="*/ 48 w 72"/>
                <a:gd name="T15" fmla="*/ 147 h 147"/>
                <a:gd name="T16" fmla="*/ 23 w 72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7">
                  <a:moveTo>
                    <a:pt x="23" y="147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7"/>
                  </a:lnTo>
                  <a:lnTo>
                    <a:pt x="23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65" name="Line 334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6" name="Line 335"/>
            <p:cNvCxnSpPr/>
            <p:nvPr/>
          </p:nvCxnSpPr>
          <p:spPr bwMode="auto">
            <a:xfrm>
              <a:off x="892390" y="14008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7" name="Line 336"/>
            <p:cNvCxnSpPr/>
            <p:nvPr/>
          </p:nvCxnSpPr>
          <p:spPr bwMode="auto">
            <a:xfrm>
              <a:off x="892390" y="163385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8" name="Line 403"/>
            <p:cNvCxnSpPr/>
            <p:nvPr/>
          </p:nvCxnSpPr>
          <p:spPr bwMode="auto">
            <a:xfrm>
              <a:off x="24342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69" name="Line 404"/>
            <p:cNvCxnSpPr/>
            <p:nvPr/>
          </p:nvCxnSpPr>
          <p:spPr bwMode="auto">
            <a:xfrm>
              <a:off x="985100" y="1489075"/>
              <a:ext cx="0" cy="2032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0" name="Line 405"/>
            <p:cNvCxnSpPr/>
            <p:nvPr/>
          </p:nvCxnSpPr>
          <p:spPr bwMode="auto">
            <a:xfrm>
              <a:off x="266280" y="1680845"/>
              <a:ext cx="6959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71" name="Freeform 670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2" name="Freeform 671"/>
            <p:cNvSpPr>
              <a:spLocks/>
            </p:cNvSpPr>
            <p:nvPr/>
          </p:nvSpPr>
          <p:spPr bwMode="auto">
            <a:xfrm>
              <a:off x="243420" y="1677035"/>
              <a:ext cx="22860" cy="7620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5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3" name="Freeform 672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4" name="Freeform 673"/>
            <p:cNvSpPr>
              <a:spLocks/>
            </p:cNvSpPr>
            <p:nvPr/>
          </p:nvSpPr>
          <p:spPr bwMode="auto">
            <a:xfrm>
              <a:off x="962240" y="1677035"/>
              <a:ext cx="22860" cy="7620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5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5" name="Freeform 674"/>
            <p:cNvSpPr>
              <a:spLocks/>
            </p:cNvSpPr>
            <p:nvPr/>
          </p:nvSpPr>
          <p:spPr bwMode="auto">
            <a:xfrm>
              <a:off x="595210" y="1651635"/>
              <a:ext cx="15240" cy="22860"/>
            </a:xfrm>
            <a:custGeom>
              <a:avLst/>
              <a:gdLst>
                <a:gd name="T0" fmla="*/ 23 w 97"/>
                <a:gd name="T1" fmla="*/ 146 h 146"/>
                <a:gd name="T2" fmla="*/ 0 w 97"/>
                <a:gd name="T3" fmla="*/ 122 h 146"/>
                <a:gd name="T4" fmla="*/ 0 w 97"/>
                <a:gd name="T5" fmla="*/ 97 h 146"/>
                <a:gd name="T6" fmla="*/ 23 w 97"/>
                <a:gd name="T7" fmla="*/ 73 h 146"/>
                <a:gd name="T8" fmla="*/ 72 w 97"/>
                <a:gd name="T9" fmla="*/ 73 h 146"/>
                <a:gd name="T10" fmla="*/ 97 w 97"/>
                <a:gd name="T11" fmla="*/ 48 h 146"/>
                <a:gd name="T12" fmla="*/ 97 w 97"/>
                <a:gd name="T13" fmla="*/ 25 h 146"/>
                <a:gd name="T14" fmla="*/ 72 w 97"/>
                <a:gd name="T15" fmla="*/ 0 h 146"/>
                <a:gd name="T16" fmla="*/ 23 w 97"/>
                <a:gd name="T17" fmla="*/ 0 h 146"/>
                <a:gd name="T18" fmla="*/ 0 w 97"/>
                <a:gd name="T19" fmla="*/ 25 h 146"/>
                <a:gd name="T20" fmla="*/ 0 w 97"/>
                <a:gd name="T21" fmla="*/ 48 h 146"/>
                <a:gd name="T22" fmla="*/ 23 w 97"/>
                <a:gd name="T23" fmla="*/ 7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46">
                  <a:moveTo>
                    <a:pt x="23" y="146"/>
                  </a:moveTo>
                  <a:lnTo>
                    <a:pt x="0" y="122"/>
                  </a:lnTo>
                  <a:lnTo>
                    <a:pt x="0" y="97"/>
                  </a:lnTo>
                  <a:lnTo>
                    <a:pt x="23" y="73"/>
                  </a:lnTo>
                  <a:lnTo>
                    <a:pt x="72" y="73"/>
                  </a:lnTo>
                  <a:lnTo>
                    <a:pt x="97" y="48"/>
                  </a:lnTo>
                  <a:lnTo>
                    <a:pt x="97" y="25"/>
                  </a:lnTo>
                  <a:lnTo>
                    <a:pt x="72" y="0"/>
                  </a:lnTo>
                  <a:lnTo>
                    <a:pt x="23" y="0"/>
                  </a:lnTo>
                  <a:lnTo>
                    <a:pt x="0" y="25"/>
                  </a:lnTo>
                  <a:lnTo>
                    <a:pt x="0" y="48"/>
                  </a:lnTo>
                  <a:lnTo>
                    <a:pt x="23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6" name="Freeform 675"/>
            <p:cNvSpPr>
              <a:spLocks/>
            </p:cNvSpPr>
            <p:nvPr/>
          </p:nvSpPr>
          <p:spPr bwMode="auto">
            <a:xfrm>
              <a:off x="599020" y="1663065"/>
              <a:ext cx="11430" cy="11430"/>
            </a:xfrm>
            <a:custGeom>
              <a:avLst/>
              <a:gdLst>
                <a:gd name="T0" fmla="*/ 49 w 74"/>
                <a:gd name="T1" fmla="*/ 0 h 73"/>
                <a:gd name="T2" fmla="*/ 74 w 74"/>
                <a:gd name="T3" fmla="*/ 24 h 73"/>
                <a:gd name="T4" fmla="*/ 74 w 74"/>
                <a:gd name="T5" fmla="*/ 49 h 73"/>
                <a:gd name="T6" fmla="*/ 49 w 74"/>
                <a:gd name="T7" fmla="*/ 73 h 73"/>
                <a:gd name="T8" fmla="*/ 0 w 74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3">
                  <a:moveTo>
                    <a:pt x="49" y="0"/>
                  </a:moveTo>
                  <a:lnTo>
                    <a:pt x="74" y="24"/>
                  </a:lnTo>
                  <a:lnTo>
                    <a:pt x="74" y="49"/>
                  </a:lnTo>
                  <a:lnTo>
                    <a:pt x="49" y="73"/>
                  </a:lnTo>
                  <a:lnTo>
                    <a:pt x="0" y="7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77" name="Freeform 676"/>
            <p:cNvSpPr>
              <a:spLocks/>
            </p:cNvSpPr>
            <p:nvPr/>
          </p:nvSpPr>
          <p:spPr bwMode="auto">
            <a:xfrm>
              <a:off x="618070" y="1651635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2 h 146"/>
                <a:gd name="T4" fmla="*/ 0 w 72"/>
                <a:gd name="T5" fmla="*/ 25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5 h 146"/>
                <a:gd name="T12" fmla="*/ 72 w 72"/>
                <a:gd name="T13" fmla="*/ 122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2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2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78" name="Line 413"/>
            <p:cNvCxnSpPr/>
            <p:nvPr/>
          </p:nvCxnSpPr>
          <p:spPr bwMode="auto">
            <a:xfrm>
              <a:off x="243420" y="148336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79" name="Line 414"/>
            <p:cNvCxnSpPr/>
            <p:nvPr/>
          </p:nvCxnSpPr>
          <p:spPr bwMode="auto">
            <a:xfrm>
              <a:off x="985100" y="148336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0" name="Line 415"/>
            <p:cNvCxnSpPr/>
            <p:nvPr/>
          </p:nvCxnSpPr>
          <p:spPr bwMode="auto">
            <a:xfrm>
              <a:off x="985100" y="16808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1" name="Line 416"/>
            <p:cNvCxnSpPr/>
            <p:nvPr/>
          </p:nvCxnSpPr>
          <p:spPr bwMode="auto">
            <a:xfrm>
              <a:off x="38248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2" name="Line 417"/>
            <p:cNvCxnSpPr/>
            <p:nvPr/>
          </p:nvCxnSpPr>
          <p:spPr bwMode="auto">
            <a:xfrm>
              <a:off x="846035" y="1500505"/>
              <a:ext cx="0" cy="8445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83" name="Line 418"/>
            <p:cNvCxnSpPr/>
            <p:nvPr/>
          </p:nvCxnSpPr>
          <p:spPr bwMode="auto">
            <a:xfrm>
              <a:off x="405345" y="1572895"/>
              <a:ext cx="41783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84" name="Freeform 683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5" name="Freeform 684"/>
            <p:cNvSpPr>
              <a:spLocks/>
            </p:cNvSpPr>
            <p:nvPr/>
          </p:nvSpPr>
          <p:spPr bwMode="auto">
            <a:xfrm>
              <a:off x="382485" y="1569085"/>
              <a:ext cx="22860" cy="7620"/>
            </a:xfrm>
            <a:custGeom>
              <a:avLst/>
              <a:gdLst>
                <a:gd name="T0" fmla="*/ 146 w 146"/>
                <a:gd name="T1" fmla="*/ 0 h 48"/>
                <a:gd name="T2" fmla="*/ 146 w 146"/>
                <a:gd name="T3" fmla="*/ 48 h 48"/>
                <a:gd name="T4" fmla="*/ 0 w 146"/>
                <a:gd name="T5" fmla="*/ 23 h 48"/>
                <a:gd name="T6" fmla="*/ 146 w 14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8">
                  <a:moveTo>
                    <a:pt x="146" y="0"/>
                  </a:moveTo>
                  <a:lnTo>
                    <a:pt x="146" y="48"/>
                  </a:lnTo>
                  <a:lnTo>
                    <a:pt x="0" y="23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6" name="Freeform 685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7" name="Freeform 686"/>
            <p:cNvSpPr>
              <a:spLocks/>
            </p:cNvSpPr>
            <p:nvPr/>
          </p:nvSpPr>
          <p:spPr bwMode="auto">
            <a:xfrm>
              <a:off x="823175" y="1569085"/>
              <a:ext cx="22860" cy="7620"/>
            </a:xfrm>
            <a:custGeom>
              <a:avLst/>
              <a:gdLst>
                <a:gd name="T0" fmla="*/ 0 w 145"/>
                <a:gd name="T1" fmla="*/ 0 h 48"/>
                <a:gd name="T2" fmla="*/ 0 w 145"/>
                <a:gd name="T3" fmla="*/ 48 h 48"/>
                <a:gd name="T4" fmla="*/ 145 w 145"/>
                <a:gd name="T5" fmla="*/ 23 h 48"/>
                <a:gd name="T6" fmla="*/ 0 w 14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48">
                  <a:moveTo>
                    <a:pt x="0" y="0"/>
                  </a:moveTo>
                  <a:lnTo>
                    <a:pt x="0" y="48"/>
                  </a:lnTo>
                  <a:lnTo>
                    <a:pt x="145" y="2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8" name="Freeform 687"/>
            <p:cNvSpPr>
              <a:spLocks/>
            </p:cNvSpPr>
            <p:nvPr/>
          </p:nvSpPr>
          <p:spPr bwMode="auto">
            <a:xfrm>
              <a:off x="595210" y="1544320"/>
              <a:ext cx="15240" cy="22860"/>
            </a:xfrm>
            <a:custGeom>
              <a:avLst/>
              <a:gdLst>
                <a:gd name="T0" fmla="*/ 0 w 97"/>
                <a:gd name="T1" fmla="*/ 121 h 146"/>
                <a:gd name="T2" fmla="*/ 23 w 97"/>
                <a:gd name="T3" fmla="*/ 146 h 146"/>
                <a:gd name="T4" fmla="*/ 72 w 97"/>
                <a:gd name="T5" fmla="*/ 146 h 146"/>
                <a:gd name="T6" fmla="*/ 97 w 97"/>
                <a:gd name="T7" fmla="*/ 121 h 146"/>
                <a:gd name="T8" fmla="*/ 97 w 97"/>
                <a:gd name="T9" fmla="*/ 73 h 146"/>
                <a:gd name="T10" fmla="*/ 72 w 97"/>
                <a:gd name="T11" fmla="*/ 49 h 146"/>
                <a:gd name="T12" fmla="*/ 0 w 97"/>
                <a:gd name="T13" fmla="*/ 49 h 146"/>
                <a:gd name="T14" fmla="*/ 0 w 97"/>
                <a:gd name="T15" fmla="*/ 0 h 146"/>
                <a:gd name="T16" fmla="*/ 97 w 97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46">
                  <a:moveTo>
                    <a:pt x="0" y="121"/>
                  </a:moveTo>
                  <a:lnTo>
                    <a:pt x="23" y="146"/>
                  </a:lnTo>
                  <a:lnTo>
                    <a:pt x="72" y="146"/>
                  </a:lnTo>
                  <a:lnTo>
                    <a:pt x="97" y="121"/>
                  </a:lnTo>
                  <a:lnTo>
                    <a:pt x="97" y="73"/>
                  </a:lnTo>
                  <a:lnTo>
                    <a:pt x="72" y="49"/>
                  </a:lnTo>
                  <a:lnTo>
                    <a:pt x="0" y="49"/>
                  </a:lnTo>
                  <a:lnTo>
                    <a:pt x="0" y="0"/>
                  </a:lnTo>
                  <a:lnTo>
                    <a:pt x="9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89" name="Freeform 688"/>
            <p:cNvSpPr>
              <a:spLocks/>
            </p:cNvSpPr>
            <p:nvPr/>
          </p:nvSpPr>
          <p:spPr bwMode="auto">
            <a:xfrm>
              <a:off x="618070" y="1544320"/>
              <a:ext cx="12065" cy="22860"/>
            </a:xfrm>
            <a:custGeom>
              <a:avLst/>
              <a:gdLst>
                <a:gd name="T0" fmla="*/ 23 w 72"/>
                <a:gd name="T1" fmla="*/ 146 h 146"/>
                <a:gd name="T2" fmla="*/ 0 w 72"/>
                <a:gd name="T3" fmla="*/ 121 h 146"/>
                <a:gd name="T4" fmla="*/ 0 w 72"/>
                <a:gd name="T5" fmla="*/ 24 h 146"/>
                <a:gd name="T6" fmla="*/ 23 w 72"/>
                <a:gd name="T7" fmla="*/ 0 h 146"/>
                <a:gd name="T8" fmla="*/ 48 w 72"/>
                <a:gd name="T9" fmla="*/ 0 h 146"/>
                <a:gd name="T10" fmla="*/ 72 w 72"/>
                <a:gd name="T11" fmla="*/ 24 h 146"/>
                <a:gd name="T12" fmla="*/ 72 w 72"/>
                <a:gd name="T13" fmla="*/ 121 h 146"/>
                <a:gd name="T14" fmla="*/ 48 w 72"/>
                <a:gd name="T15" fmla="*/ 146 h 146"/>
                <a:gd name="T16" fmla="*/ 23 w 72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23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4"/>
                  </a:lnTo>
                  <a:lnTo>
                    <a:pt x="72" y="121"/>
                  </a:lnTo>
                  <a:lnTo>
                    <a:pt x="48" y="146"/>
                  </a:lnTo>
                  <a:lnTo>
                    <a:pt x="23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0" name="Line 425"/>
            <p:cNvCxnSpPr/>
            <p:nvPr/>
          </p:nvCxnSpPr>
          <p:spPr bwMode="auto">
            <a:xfrm>
              <a:off x="382485" y="14947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1" name="Line 426"/>
            <p:cNvCxnSpPr/>
            <p:nvPr/>
          </p:nvCxnSpPr>
          <p:spPr bwMode="auto">
            <a:xfrm>
              <a:off x="846035" y="149479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2" name="Line 427"/>
            <p:cNvCxnSpPr/>
            <p:nvPr/>
          </p:nvCxnSpPr>
          <p:spPr bwMode="auto">
            <a:xfrm>
              <a:off x="846035" y="157289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3" name="Freeform 692"/>
            <p:cNvSpPr>
              <a:spLocks/>
            </p:cNvSpPr>
            <p:nvPr/>
          </p:nvSpPr>
          <p:spPr bwMode="auto">
            <a:xfrm>
              <a:off x="503135" y="1178560"/>
              <a:ext cx="64770" cy="202565"/>
            </a:xfrm>
            <a:custGeom>
              <a:avLst/>
              <a:gdLst>
                <a:gd name="T0" fmla="*/ 409 w 409"/>
                <a:gd name="T1" fmla="*/ 0 h 1277"/>
                <a:gd name="T2" fmla="*/ 352 w 409"/>
                <a:gd name="T3" fmla="*/ 29 h 1277"/>
                <a:gd name="T4" fmla="*/ 298 w 409"/>
                <a:gd name="T5" fmla="*/ 63 h 1277"/>
                <a:gd name="T6" fmla="*/ 247 w 409"/>
                <a:gd name="T7" fmla="*/ 103 h 1277"/>
                <a:gd name="T8" fmla="*/ 201 w 409"/>
                <a:gd name="T9" fmla="*/ 146 h 1277"/>
                <a:gd name="T10" fmla="*/ 158 w 409"/>
                <a:gd name="T11" fmla="*/ 193 h 1277"/>
                <a:gd name="T12" fmla="*/ 120 w 409"/>
                <a:gd name="T13" fmla="*/ 246 h 1277"/>
                <a:gd name="T14" fmla="*/ 86 w 409"/>
                <a:gd name="T15" fmla="*/ 300 h 1277"/>
                <a:gd name="T16" fmla="*/ 58 w 409"/>
                <a:gd name="T17" fmla="*/ 358 h 1277"/>
                <a:gd name="T18" fmla="*/ 35 w 409"/>
                <a:gd name="T19" fmla="*/ 418 h 1277"/>
                <a:gd name="T20" fmla="*/ 18 w 409"/>
                <a:gd name="T21" fmla="*/ 479 h 1277"/>
                <a:gd name="T22" fmla="*/ 6 w 409"/>
                <a:gd name="T23" fmla="*/ 542 h 1277"/>
                <a:gd name="T24" fmla="*/ 0 w 409"/>
                <a:gd name="T25" fmla="*/ 606 h 1277"/>
                <a:gd name="T26" fmla="*/ 0 w 409"/>
                <a:gd name="T27" fmla="*/ 670 h 1277"/>
                <a:gd name="T28" fmla="*/ 6 w 409"/>
                <a:gd name="T29" fmla="*/ 734 h 1277"/>
                <a:gd name="T30" fmla="*/ 18 w 409"/>
                <a:gd name="T31" fmla="*/ 797 h 1277"/>
                <a:gd name="T32" fmla="*/ 35 w 409"/>
                <a:gd name="T33" fmla="*/ 859 h 1277"/>
                <a:gd name="T34" fmla="*/ 58 w 409"/>
                <a:gd name="T35" fmla="*/ 919 h 1277"/>
                <a:gd name="T36" fmla="*/ 86 w 409"/>
                <a:gd name="T37" fmla="*/ 976 h 1277"/>
                <a:gd name="T38" fmla="*/ 120 w 409"/>
                <a:gd name="T39" fmla="*/ 1031 h 1277"/>
                <a:gd name="T40" fmla="*/ 158 w 409"/>
                <a:gd name="T41" fmla="*/ 1083 h 1277"/>
                <a:gd name="T42" fmla="*/ 201 w 409"/>
                <a:gd name="T43" fmla="*/ 1130 h 1277"/>
                <a:gd name="T44" fmla="*/ 247 w 409"/>
                <a:gd name="T45" fmla="*/ 1174 h 1277"/>
                <a:gd name="T46" fmla="*/ 298 w 409"/>
                <a:gd name="T47" fmla="*/ 1213 h 1277"/>
                <a:gd name="T48" fmla="*/ 352 w 409"/>
                <a:gd name="T49" fmla="*/ 1247 h 1277"/>
                <a:gd name="T50" fmla="*/ 409 w 409"/>
                <a:gd name="T51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9" h="1277">
                  <a:moveTo>
                    <a:pt x="409" y="0"/>
                  </a:moveTo>
                  <a:lnTo>
                    <a:pt x="352" y="29"/>
                  </a:lnTo>
                  <a:lnTo>
                    <a:pt x="298" y="63"/>
                  </a:lnTo>
                  <a:lnTo>
                    <a:pt x="247" y="103"/>
                  </a:lnTo>
                  <a:lnTo>
                    <a:pt x="201" y="146"/>
                  </a:lnTo>
                  <a:lnTo>
                    <a:pt x="158" y="193"/>
                  </a:lnTo>
                  <a:lnTo>
                    <a:pt x="120" y="246"/>
                  </a:lnTo>
                  <a:lnTo>
                    <a:pt x="86" y="300"/>
                  </a:lnTo>
                  <a:lnTo>
                    <a:pt x="58" y="358"/>
                  </a:lnTo>
                  <a:lnTo>
                    <a:pt x="35" y="418"/>
                  </a:lnTo>
                  <a:lnTo>
                    <a:pt x="18" y="479"/>
                  </a:lnTo>
                  <a:lnTo>
                    <a:pt x="6" y="542"/>
                  </a:lnTo>
                  <a:lnTo>
                    <a:pt x="0" y="606"/>
                  </a:lnTo>
                  <a:lnTo>
                    <a:pt x="0" y="670"/>
                  </a:lnTo>
                  <a:lnTo>
                    <a:pt x="6" y="734"/>
                  </a:lnTo>
                  <a:lnTo>
                    <a:pt x="18" y="797"/>
                  </a:lnTo>
                  <a:lnTo>
                    <a:pt x="35" y="859"/>
                  </a:lnTo>
                  <a:lnTo>
                    <a:pt x="58" y="919"/>
                  </a:lnTo>
                  <a:lnTo>
                    <a:pt x="86" y="976"/>
                  </a:lnTo>
                  <a:lnTo>
                    <a:pt x="120" y="1031"/>
                  </a:lnTo>
                  <a:lnTo>
                    <a:pt x="158" y="1083"/>
                  </a:lnTo>
                  <a:lnTo>
                    <a:pt x="201" y="1130"/>
                  </a:lnTo>
                  <a:lnTo>
                    <a:pt x="247" y="1174"/>
                  </a:lnTo>
                  <a:lnTo>
                    <a:pt x="298" y="1213"/>
                  </a:lnTo>
                  <a:lnTo>
                    <a:pt x="352" y="1247"/>
                  </a:lnTo>
                  <a:lnTo>
                    <a:pt x="409" y="127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4" name="Line 495"/>
            <p:cNvCxnSpPr/>
            <p:nvPr/>
          </p:nvCxnSpPr>
          <p:spPr bwMode="auto">
            <a:xfrm>
              <a:off x="56790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5" name="Freeform 694"/>
            <p:cNvSpPr>
              <a:spLocks/>
            </p:cNvSpPr>
            <p:nvPr/>
          </p:nvSpPr>
          <p:spPr bwMode="auto">
            <a:xfrm>
              <a:off x="447255" y="1118870"/>
              <a:ext cx="120650" cy="321945"/>
            </a:xfrm>
            <a:custGeom>
              <a:avLst/>
              <a:gdLst>
                <a:gd name="T0" fmla="*/ 760 w 760"/>
                <a:gd name="T1" fmla="*/ 0 h 2025"/>
                <a:gd name="T2" fmla="*/ 684 w 760"/>
                <a:gd name="T3" fmla="*/ 25 h 2025"/>
                <a:gd name="T4" fmla="*/ 610 w 760"/>
                <a:gd name="T5" fmla="*/ 55 h 2025"/>
                <a:gd name="T6" fmla="*/ 539 w 760"/>
                <a:gd name="T7" fmla="*/ 92 h 2025"/>
                <a:gd name="T8" fmla="*/ 471 w 760"/>
                <a:gd name="T9" fmla="*/ 134 h 2025"/>
                <a:gd name="T10" fmla="*/ 407 w 760"/>
                <a:gd name="T11" fmla="*/ 180 h 2025"/>
                <a:gd name="T12" fmla="*/ 346 w 760"/>
                <a:gd name="T13" fmla="*/ 231 h 2025"/>
                <a:gd name="T14" fmla="*/ 289 w 760"/>
                <a:gd name="T15" fmla="*/ 288 h 2025"/>
                <a:gd name="T16" fmla="*/ 236 w 760"/>
                <a:gd name="T17" fmla="*/ 348 h 2025"/>
                <a:gd name="T18" fmla="*/ 188 w 760"/>
                <a:gd name="T19" fmla="*/ 411 h 2025"/>
                <a:gd name="T20" fmla="*/ 145 w 760"/>
                <a:gd name="T21" fmla="*/ 478 h 2025"/>
                <a:gd name="T22" fmla="*/ 107 w 760"/>
                <a:gd name="T23" fmla="*/ 549 h 2025"/>
                <a:gd name="T24" fmla="*/ 75 w 760"/>
                <a:gd name="T25" fmla="*/ 622 h 2025"/>
                <a:gd name="T26" fmla="*/ 48 w 760"/>
                <a:gd name="T27" fmla="*/ 698 h 2025"/>
                <a:gd name="T28" fmla="*/ 28 w 760"/>
                <a:gd name="T29" fmla="*/ 775 h 2025"/>
                <a:gd name="T30" fmla="*/ 12 w 760"/>
                <a:gd name="T31" fmla="*/ 853 h 2025"/>
                <a:gd name="T32" fmla="*/ 3 w 760"/>
                <a:gd name="T33" fmla="*/ 932 h 2025"/>
                <a:gd name="T34" fmla="*/ 0 w 760"/>
                <a:gd name="T35" fmla="*/ 1013 h 2025"/>
                <a:gd name="T36" fmla="*/ 3 w 760"/>
                <a:gd name="T37" fmla="*/ 1092 h 2025"/>
                <a:gd name="T38" fmla="*/ 12 w 760"/>
                <a:gd name="T39" fmla="*/ 1171 h 2025"/>
                <a:gd name="T40" fmla="*/ 28 w 760"/>
                <a:gd name="T41" fmla="*/ 1250 h 2025"/>
                <a:gd name="T42" fmla="*/ 48 w 760"/>
                <a:gd name="T43" fmla="*/ 1327 h 2025"/>
                <a:gd name="T44" fmla="*/ 75 w 760"/>
                <a:gd name="T45" fmla="*/ 1403 h 2025"/>
                <a:gd name="T46" fmla="*/ 107 w 760"/>
                <a:gd name="T47" fmla="*/ 1475 h 2025"/>
                <a:gd name="T48" fmla="*/ 145 w 760"/>
                <a:gd name="T49" fmla="*/ 1546 h 2025"/>
                <a:gd name="T50" fmla="*/ 188 w 760"/>
                <a:gd name="T51" fmla="*/ 1613 h 2025"/>
                <a:gd name="T52" fmla="*/ 236 w 760"/>
                <a:gd name="T53" fmla="*/ 1677 h 2025"/>
                <a:gd name="T54" fmla="*/ 289 w 760"/>
                <a:gd name="T55" fmla="*/ 1737 h 2025"/>
                <a:gd name="T56" fmla="*/ 346 w 760"/>
                <a:gd name="T57" fmla="*/ 1793 h 2025"/>
                <a:gd name="T58" fmla="*/ 407 w 760"/>
                <a:gd name="T59" fmla="*/ 1844 h 2025"/>
                <a:gd name="T60" fmla="*/ 471 w 760"/>
                <a:gd name="T61" fmla="*/ 1891 h 2025"/>
                <a:gd name="T62" fmla="*/ 539 w 760"/>
                <a:gd name="T63" fmla="*/ 1933 h 2025"/>
                <a:gd name="T64" fmla="*/ 610 w 760"/>
                <a:gd name="T65" fmla="*/ 1969 h 2025"/>
                <a:gd name="T66" fmla="*/ 684 w 760"/>
                <a:gd name="T67" fmla="*/ 2000 h 2025"/>
                <a:gd name="T68" fmla="*/ 760 w 760"/>
                <a:gd name="T69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760" y="0"/>
                  </a:moveTo>
                  <a:lnTo>
                    <a:pt x="684" y="25"/>
                  </a:lnTo>
                  <a:lnTo>
                    <a:pt x="610" y="55"/>
                  </a:lnTo>
                  <a:lnTo>
                    <a:pt x="539" y="92"/>
                  </a:lnTo>
                  <a:lnTo>
                    <a:pt x="471" y="134"/>
                  </a:lnTo>
                  <a:lnTo>
                    <a:pt x="407" y="180"/>
                  </a:lnTo>
                  <a:lnTo>
                    <a:pt x="346" y="231"/>
                  </a:lnTo>
                  <a:lnTo>
                    <a:pt x="289" y="288"/>
                  </a:lnTo>
                  <a:lnTo>
                    <a:pt x="236" y="348"/>
                  </a:lnTo>
                  <a:lnTo>
                    <a:pt x="188" y="411"/>
                  </a:lnTo>
                  <a:lnTo>
                    <a:pt x="145" y="478"/>
                  </a:lnTo>
                  <a:lnTo>
                    <a:pt x="107" y="549"/>
                  </a:lnTo>
                  <a:lnTo>
                    <a:pt x="75" y="622"/>
                  </a:lnTo>
                  <a:lnTo>
                    <a:pt x="48" y="698"/>
                  </a:lnTo>
                  <a:lnTo>
                    <a:pt x="28" y="775"/>
                  </a:lnTo>
                  <a:lnTo>
                    <a:pt x="12" y="853"/>
                  </a:lnTo>
                  <a:lnTo>
                    <a:pt x="3" y="932"/>
                  </a:lnTo>
                  <a:lnTo>
                    <a:pt x="0" y="1013"/>
                  </a:lnTo>
                  <a:lnTo>
                    <a:pt x="3" y="1092"/>
                  </a:lnTo>
                  <a:lnTo>
                    <a:pt x="12" y="1171"/>
                  </a:lnTo>
                  <a:lnTo>
                    <a:pt x="28" y="1250"/>
                  </a:lnTo>
                  <a:lnTo>
                    <a:pt x="48" y="1327"/>
                  </a:lnTo>
                  <a:lnTo>
                    <a:pt x="75" y="1403"/>
                  </a:lnTo>
                  <a:lnTo>
                    <a:pt x="107" y="1475"/>
                  </a:lnTo>
                  <a:lnTo>
                    <a:pt x="145" y="1546"/>
                  </a:lnTo>
                  <a:lnTo>
                    <a:pt x="188" y="1613"/>
                  </a:lnTo>
                  <a:lnTo>
                    <a:pt x="236" y="1677"/>
                  </a:lnTo>
                  <a:lnTo>
                    <a:pt x="289" y="1737"/>
                  </a:lnTo>
                  <a:lnTo>
                    <a:pt x="346" y="1793"/>
                  </a:lnTo>
                  <a:lnTo>
                    <a:pt x="407" y="1844"/>
                  </a:lnTo>
                  <a:lnTo>
                    <a:pt x="471" y="1891"/>
                  </a:lnTo>
                  <a:lnTo>
                    <a:pt x="539" y="1933"/>
                  </a:lnTo>
                  <a:lnTo>
                    <a:pt x="610" y="1969"/>
                  </a:lnTo>
                  <a:lnTo>
                    <a:pt x="684" y="2000"/>
                  </a:lnTo>
                  <a:lnTo>
                    <a:pt x="760" y="2025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6" name="Line 497"/>
            <p:cNvCxnSpPr/>
            <p:nvPr/>
          </p:nvCxnSpPr>
          <p:spPr bwMode="auto">
            <a:xfrm>
              <a:off x="56790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7" name="Freeform 696"/>
            <p:cNvSpPr>
              <a:spLocks/>
            </p:cNvSpPr>
            <p:nvPr/>
          </p:nvSpPr>
          <p:spPr bwMode="auto">
            <a:xfrm>
              <a:off x="660615" y="1178560"/>
              <a:ext cx="64770" cy="202565"/>
            </a:xfrm>
            <a:custGeom>
              <a:avLst/>
              <a:gdLst>
                <a:gd name="T0" fmla="*/ 0 w 408"/>
                <a:gd name="T1" fmla="*/ 1277 h 1277"/>
                <a:gd name="T2" fmla="*/ 57 w 408"/>
                <a:gd name="T3" fmla="*/ 1247 h 1277"/>
                <a:gd name="T4" fmla="*/ 111 w 408"/>
                <a:gd name="T5" fmla="*/ 1213 h 1277"/>
                <a:gd name="T6" fmla="*/ 161 w 408"/>
                <a:gd name="T7" fmla="*/ 1174 h 1277"/>
                <a:gd name="T8" fmla="*/ 209 w 408"/>
                <a:gd name="T9" fmla="*/ 1130 h 1277"/>
                <a:gd name="T10" fmla="*/ 251 w 408"/>
                <a:gd name="T11" fmla="*/ 1083 h 1277"/>
                <a:gd name="T12" fmla="*/ 289 w 408"/>
                <a:gd name="T13" fmla="*/ 1031 h 1277"/>
                <a:gd name="T14" fmla="*/ 322 w 408"/>
                <a:gd name="T15" fmla="*/ 976 h 1277"/>
                <a:gd name="T16" fmla="*/ 350 w 408"/>
                <a:gd name="T17" fmla="*/ 919 h 1277"/>
                <a:gd name="T18" fmla="*/ 374 w 408"/>
                <a:gd name="T19" fmla="*/ 859 h 1277"/>
                <a:gd name="T20" fmla="*/ 391 w 408"/>
                <a:gd name="T21" fmla="*/ 797 h 1277"/>
                <a:gd name="T22" fmla="*/ 402 w 408"/>
                <a:gd name="T23" fmla="*/ 734 h 1277"/>
                <a:gd name="T24" fmla="*/ 408 w 408"/>
                <a:gd name="T25" fmla="*/ 670 h 1277"/>
                <a:gd name="T26" fmla="*/ 408 w 408"/>
                <a:gd name="T27" fmla="*/ 606 h 1277"/>
                <a:gd name="T28" fmla="*/ 402 w 408"/>
                <a:gd name="T29" fmla="*/ 542 h 1277"/>
                <a:gd name="T30" fmla="*/ 391 w 408"/>
                <a:gd name="T31" fmla="*/ 479 h 1277"/>
                <a:gd name="T32" fmla="*/ 374 w 408"/>
                <a:gd name="T33" fmla="*/ 418 h 1277"/>
                <a:gd name="T34" fmla="*/ 350 w 408"/>
                <a:gd name="T35" fmla="*/ 358 h 1277"/>
                <a:gd name="T36" fmla="*/ 322 w 408"/>
                <a:gd name="T37" fmla="*/ 300 h 1277"/>
                <a:gd name="T38" fmla="*/ 289 w 408"/>
                <a:gd name="T39" fmla="*/ 246 h 1277"/>
                <a:gd name="T40" fmla="*/ 251 w 408"/>
                <a:gd name="T41" fmla="*/ 193 h 1277"/>
                <a:gd name="T42" fmla="*/ 209 w 408"/>
                <a:gd name="T43" fmla="*/ 146 h 1277"/>
                <a:gd name="T44" fmla="*/ 161 w 408"/>
                <a:gd name="T45" fmla="*/ 103 h 1277"/>
                <a:gd name="T46" fmla="*/ 111 w 408"/>
                <a:gd name="T47" fmla="*/ 63 h 1277"/>
                <a:gd name="T48" fmla="*/ 57 w 408"/>
                <a:gd name="T49" fmla="*/ 29 h 1277"/>
                <a:gd name="T50" fmla="*/ 0 w 408"/>
                <a:gd name="T51" fmla="*/ 0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8" h="1277">
                  <a:moveTo>
                    <a:pt x="0" y="1277"/>
                  </a:moveTo>
                  <a:lnTo>
                    <a:pt x="57" y="1247"/>
                  </a:lnTo>
                  <a:lnTo>
                    <a:pt x="111" y="1213"/>
                  </a:lnTo>
                  <a:lnTo>
                    <a:pt x="161" y="1174"/>
                  </a:lnTo>
                  <a:lnTo>
                    <a:pt x="209" y="1130"/>
                  </a:lnTo>
                  <a:lnTo>
                    <a:pt x="251" y="1083"/>
                  </a:lnTo>
                  <a:lnTo>
                    <a:pt x="289" y="1031"/>
                  </a:lnTo>
                  <a:lnTo>
                    <a:pt x="322" y="976"/>
                  </a:lnTo>
                  <a:lnTo>
                    <a:pt x="350" y="919"/>
                  </a:lnTo>
                  <a:lnTo>
                    <a:pt x="374" y="859"/>
                  </a:lnTo>
                  <a:lnTo>
                    <a:pt x="391" y="797"/>
                  </a:lnTo>
                  <a:lnTo>
                    <a:pt x="402" y="734"/>
                  </a:lnTo>
                  <a:lnTo>
                    <a:pt x="408" y="670"/>
                  </a:lnTo>
                  <a:lnTo>
                    <a:pt x="408" y="606"/>
                  </a:lnTo>
                  <a:lnTo>
                    <a:pt x="402" y="542"/>
                  </a:lnTo>
                  <a:lnTo>
                    <a:pt x="391" y="479"/>
                  </a:lnTo>
                  <a:lnTo>
                    <a:pt x="374" y="418"/>
                  </a:lnTo>
                  <a:lnTo>
                    <a:pt x="350" y="358"/>
                  </a:lnTo>
                  <a:lnTo>
                    <a:pt x="322" y="300"/>
                  </a:lnTo>
                  <a:lnTo>
                    <a:pt x="289" y="246"/>
                  </a:lnTo>
                  <a:lnTo>
                    <a:pt x="251" y="193"/>
                  </a:lnTo>
                  <a:lnTo>
                    <a:pt x="209" y="146"/>
                  </a:lnTo>
                  <a:lnTo>
                    <a:pt x="161" y="103"/>
                  </a:lnTo>
                  <a:lnTo>
                    <a:pt x="111" y="63"/>
                  </a:lnTo>
                  <a:lnTo>
                    <a:pt x="57" y="2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98" name="Line 499"/>
            <p:cNvCxnSpPr/>
            <p:nvPr/>
          </p:nvCxnSpPr>
          <p:spPr bwMode="auto">
            <a:xfrm>
              <a:off x="660615" y="1118870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99" name="Line 500"/>
            <p:cNvCxnSpPr/>
            <p:nvPr/>
          </p:nvCxnSpPr>
          <p:spPr bwMode="auto">
            <a:xfrm>
              <a:off x="660615" y="1381125"/>
              <a:ext cx="0" cy="5969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00" name="Freeform 699"/>
            <p:cNvSpPr>
              <a:spLocks/>
            </p:cNvSpPr>
            <p:nvPr/>
          </p:nvSpPr>
          <p:spPr bwMode="auto">
            <a:xfrm>
              <a:off x="660615" y="1118870"/>
              <a:ext cx="120650" cy="321945"/>
            </a:xfrm>
            <a:custGeom>
              <a:avLst/>
              <a:gdLst>
                <a:gd name="T0" fmla="*/ 0 w 760"/>
                <a:gd name="T1" fmla="*/ 2025 h 2025"/>
                <a:gd name="T2" fmla="*/ 75 w 760"/>
                <a:gd name="T3" fmla="*/ 2000 h 2025"/>
                <a:gd name="T4" fmla="*/ 149 w 760"/>
                <a:gd name="T5" fmla="*/ 1969 h 2025"/>
                <a:gd name="T6" fmla="*/ 220 w 760"/>
                <a:gd name="T7" fmla="*/ 1933 h 2025"/>
                <a:gd name="T8" fmla="*/ 288 w 760"/>
                <a:gd name="T9" fmla="*/ 1891 h 2025"/>
                <a:gd name="T10" fmla="*/ 354 w 760"/>
                <a:gd name="T11" fmla="*/ 1844 h 2025"/>
                <a:gd name="T12" fmla="*/ 415 w 760"/>
                <a:gd name="T13" fmla="*/ 1793 h 2025"/>
                <a:gd name="T14" fmla="*/ 471 w 760"/>
                <a:gd name="T15" fmla="*/ 1737 h 2025"/>
                <a:gd name="T16" fmla="*/ 524 w 760"/>
                <a:gd name="T17" fmla="*/ 1677 h 2025"/>
                <a:gd name="T18" fmla="*/ 572 w 760"/>
                <a:gd name="T19" fmla="*/ 1613 h 2025"/>
                <a:gd name="T20" fmla="*/ 615 w 760"/>
                <a:gd name="T21" fmla="*/ 1546 h 2025"/>
                <a:gd name="T22" fmla="*/ 653 w 760"/>
                <a:gd name="T23" fmla="*/ 1475 h 2025"/>
                <a:gd name="T24" fmla="*/ 685 w 760"/>
                <a:gd name="T25" fmla="*/ 1403 h 2025"/>
                <a:gd name="T26" fmla="*/ 711 w 760"/>
                <a:gd name="T27" fmla="*/ 1327 h 2025"/>
                <a:gd name="T28" fmla="*/ 733 w 760"/>
                <a:gd name="T29" fmla="*/ 1250 h 2025"/>
                <a:gd name="T30" fmla="*/ 748 w 760"/>
                <a:gd name="T31" fmla="*/ 1171 h 2025"/>
                <a:gd name="T32" fmla="*/ 757 w 760"/>
                <a:gd name="T33" fmla="*/ 1092 h 2025"/>
                <a:gd name="T34" fmla="*/ 760 w 760"/>
                <a:gd name="T35" fmla="*/ 1013 h 2025"/>
                <a:gd name="T36" fmla="*/ 757 w 760"/>
                <a:gd name="T37" fmla="*/ 932 h 2025"/>
                <a:gd name="T38" fmla="*/ 748 w 760"/>
                <a:gd name="T39" fmla="*/ 853 h 2025"/>
                <a:gd name="T40" fmla="*/ 733 w 760"/>
                <a:gd name="T41" fmla="*/ 775 h 2025"/>
                <a:gd name="T42" fmla="*/ 711 w 760"/>
                <a:gd name="T43" fmla="*/ 698 h 2025"/>
                <a:gd name="T44" fmla="*/ 685 w 760"/>
                <a:gd name="T45" fmla="*/ 622 h 2025"/>
                <a:gd name="T46" fmla="*/ 653 w 760"/>
                <a:gd name="T47" fmla="*/ 549 h 2025"/>
                <a:gd name="T48" fmla="*/ 615 w 760"/>
                <a:gd name="T49" fmla="*/ 478 h 2025"/>
                <a:gd name="T50" fmla="*/ 572 w 760"/>
                <a:gd name="T51" fmla="*/ 411 h 2025"/>
                <a:gd name="T52" fmla="*/ 524 w 760"/>
                <a:gd name="T53" fmla="*/ 348 h 2025"/>
                <a:gd name="T54" fmla="*/ 471 w 760"/>
                <a:gd name="T55" fmla="*/ 288 h 2025"/>
                <a:gd name="T56" fmla="*/ 415 w 760"/>
                <a:gd name="T57" fmla="*/ 231 h 2025"/>
                <a:gd name="T58" fmla="*/ 354 w 760"/>
                <a:gd name="T59" fmla="*/ 180 h 2025"/>
                <a:gd name="T60" fmla="*/ 288 w 760"/>
                <a:gd name="T61" fmla="*/ 134 h 2025"/>
                <a:gd name="T62" fmla="*/ 220 w 760"/>
                <a:gd name="T63" fmla="*/ 92 h 2025"/>
                <a:gd name="T64" fmla="*/ 149 w 760"/>
                <a:gd name="T65" fmla="*/ 55 h 2025"/>
                <a:gd name="T66" fmla="*/ 75 w 760"/>
                <a:gd name="T67" fmla="*/ 25 h 2025"/>
                <a:gd name="T68" fmla="*/ 0 w 760"/>
                <a:gd name="T69" fmla="*/ 0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0" h="2025">
                  <a:moveTo>
                    <a:pt x="0" y="2025"/>
                  </a:moveTo>
                  <a:lnTo>
                    <a:pt x="75" y="2000"/>
                  </a:lnTo>
                  <a:lnTo>
                    <a:pt x="149" y="1969"/>
                  </a:lnTo>
                  <a:lnTo>
                    <a:pt x="220" y="1933"/>
                  </a:lnTo>
                  <a:lnTo>
                    <a:pt x="288" y="1891"/>
                  </a:lnTo>
                  <a:lnTo>
                    <a:pt x="354" y="1844"/>
                  </a:lnTo>
                  <a:lnTo>
                    <a:pt x="415" y="1793"/>
                  </a:lnTo>
                  <a:lnTo>
                    <a:pt x="471" y="1737"/>
                  </a:lnTo>
                  <a:lnTo>
                    <a:pt x="524" y="1677"/>
                  </a:lnTo>
                  <a:lnTo>
                    <a:pt x="572" y="1613"/>
                  </a:lnTo>
                  <a:lnTo>
                    <a:pt x="615" y="1546"/>
                  </a:lnTo>
                  <a:lnTo>
                    <a:pt x="653" y="1475"/>
                  </a:lnTo>
                  <a:lnTo>
                    <a:pt x="685" y="1403"/>
                  </a:lnTo>
                  <a:lnTo>
                    <a:pt x="711" y="1327"/>
                  </a:lnTo>
                  <a:lnTo>
                    <a:pt x="733" y="1250"/>
                  </a:lnTo>
                  <a:lnTo>
                    <a:pt x="748" y="1171"/>
                  </a:lnTo>
                  <a:lnTo>
                    <a:pt x="757" y="1092"/>
                  </a:lnTo>
                  <a:lnTo>
                    <a:pt x="760" y="1013"/>
                  </a:lnTo>
                  <a:lnTo>
                    <a:pt x="757" y="932"/>
                  </a:lnTo>
                  <a:lnTo>
                    <a:pt x="748" y="853"/>
                  </a:lnTo>
                  <a:lnTo>
                    <a:pt x="733" y="775"/>
                  </a:lnTo>
                  <a:lnTo>
                    <a:pt x="711" y="698"/>
                  </a:lnTo>
                  <a:lnTo>
                    <a:pt x="685" y="622"/>
                  </a:lnTo>
                  <a:lnTo>
                    <a:pt x="653" y="549"/>
                  </a:lnTo>
                  <a:lnTo>
                    <a:pt x="615" y="478"/>
                  </a:lnTo>
                  <a:lnTo>
                    <a:pt x="572" y="411"/>
                  </a:lnTo>
                  <a:lnTo>
                    <a:pt x="524" y="348"/>
                  </a:lnTo>
                  <a:lnTo>
                    <a:pt x="471" y="288"/>
                  </a:lnTo>
                  <a:lnTo>
                    <a:pt x="415" y="231"/>
                  </a:lnTo>
                  <a:lnTo>
                    <a:pt x="354" y="180"/>
                  </a:lnTo>
                  <a:lnTo>
                    <a:pt x="288" y="134"/>
                  </a:lnTo>
                  <a:lnTo>
                    <a:pt x="220" y="92"/>
                  </a:lnTo>
                  <a:lnTo>
                    <a:pt x="149" y="55"/>
                  </a:lnTo>
                  <a:lnTo>
                    <a:pt x="75" y="25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1" name="Freeform 700"/>
            <p:cNvSpPr>
              <a:spLocks/>
            </p:cNvSpPr>
            <p:nvPr/>
          </p:nvSpPr>
          <p:spPr bwMode="auto">
            <a:xfrm>
              <a:off x="567905" y="1168400"/>
              <a:ext cx="92710" cy="10160"/>
            </a:xfrm>
            <a:custGeom>
              <a:avLst/>
              <a:gdLst>
                <a:gd name="T0" fmla="*/ 584 w 584"/>
                <a:gd name="T1" fmla="*/ 64 h 64"/>
                <a:gd name="T2" fmla="*/ 523 w 584"/>
                <a:gd name="T3" fmla="*/ 39 h 64"/>
                <a:gd name="T4" fmla="*/ 458 w 584"/>
                <a:gd name="T5" fmla="*/ 20 h 64"/>
                <a:gd name="T6" fmla="*/ 392 w 584"/>
                <a:gd name="T7" fmla="*/ 7 h 64"/>
                <a:gd name="T8" fmla="*/ 326 w 584"/>
                <a:gd name="T9" fmla="*/ 0 h 64"/>
                <a:gd name="T10" fmla="*/ 259 w 584"/>
                <a:gd name="T11" fmla="*/ 0 h 64"/>
                <a:gd name="T12" fmla="*/ 192 w 584"/>
                <a:gd name="T13" fmla="*/ 7 h 64"/>
                <a:gd name="T14" fmla="*/ 126 w 584"/>
                <a:gd name="T15" fmla="*/ 20 h 64"/>
                <a:gd name="T16" fmla="*/ 62 w 584"/>
                <a:gd name="T17" fmla="*/ 39 h 64"/>
                <a:gd name="T18" fmla="*/ 0 w 584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4">
                  <a:moveTo>
                    <a:pt x="584" y="64"/>
                  </a:moveTo>
                  <a:lnTo>
                    <a:pt x="523" y="39"/>
                  </a:lnTo>
                  <a:lnTo>
                    <a:pt x="458" y="20"/>
                  </a:lnTo>
                  <a:lnTo>
                    <a:pt x="392" y="7"/>
                  </a:lnTo>
                  <a:lnTo>
                    <a:pt x="326" y="0"/>
                  </a:lnTo>
                  <a:lnTo>
                    <a:pt x="259" y="0"/>
                  </a:lnTo>
                  <a:lnTo>
                    <a:pt x="192" y="7"/>
                  </a:lnTo>
                  <a:lnTo>
                    <a:pt x="126" y="20"/>
                  </a:lnTo>
                  <a:lnTo>
                    <a:pt x="62" y="39"/>
                  </a:lnTo>
                  <a:lnTo>
                    <a:pt x="0" y="6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2" name="Freeform 701"/>
            <p:cNvSpPr>
              <a:spLocks/>
            </p:cNvSpPr>
            <p:nvPr/>
          </p:nvSpPr>
          <p:spPr bwMode="auto">
            <a:xfrm>
              <a:off x="567905" y="1112520"/>
              <a:ext cx="92710" cy="6350"/>
            </a:xfrm>
            <a:custGeom>
              <a:avLst/>
              <a:gdLst>
                <a:gd name="T0" fmla="*/ 584 w 584"/>
                <a:gd name="T1" fmla="*/ 42 h 42"/>
                <a:gd name="T2" fmla="*/ 512 w 584"/>
                <a:gd name="T3" fmla="*/ 24 h 42"/>
                <a:gd name="T4" fmla="*/ 440 w 584"/>
                <a:gd name="T5" fmla="*/ 10 h 42"/>
                <a:gd name="T6" fmla="*/ 366 w 584"/>
                <a:gd name="T7" fmla="*/ 2 h 42"/>
                <a:gd name="T8" fmla="*/ 292 w 584"/>
                <a:gd name="T9" fmla="*/ 0 h 42"/>
                <a:gd name="T10" fmla="*/ 218 w 584"/>
                <a:gd name="T11" fmla="*/ 2 h 42"/>
                <a:gd name="T12" fmla="*/ 145 w 584"/>
                <a:gd name="T13" fmla="*/ 10 h 42"/>
                <a:gd name="T14" fmla="*/ 72 w 584"/>
                <a:gd name="T15" fmla="*/ 24 h 42"/>
                <a:gd name="T16" fmla="*/ 0 w 584"/>
                <a:gd name="T1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2">
                  <a:moveTo>
                    <a:pt x="584" y="42"/>
                  </a:moveTo>
                  <a:lnTo>
                    <a:pt x="512" y="24"/>
                  </a:lnTo>
                  <a:lnTo>
                    <a:pt x="440" y="10"/>
                  </a:lnTo>
                  <a:lnTo>
                    <a:pt x="366" y="2"/>
                  </a:lnTo>
                  <a:lnTo>
                    <a:pt x="292" y="0"/>
                  </a:lnTo>
                  <a:lnTo>
                    <a:pt x="218" y="2"/>
                  </a:lnTo>
                  <a:lnTo>
                    <a:pt x="145" y="10"/>
                  </a:lnTo>
                  <a:lnTo>
                    <a:pt x="72" y="24"/>
                  </a:lnTo>
                  <a:lnTo>
                    <a:pt x="0" y="4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3" name="Freeform 702"/>
            <p:cNvSpPr>
              <a:spLocks/>
            </p:cNvSpPr>
            <p:nvPr/>
          </p:nvSpPr>
          <p:spPr bwMode="auto">
            <a:xfrm>
              <a:off x="567905" y="1381125"/>
              <a:ext cx="92710" cy="10160"/>
            </a:xfrm>
            <a:custGeom>
              <a:avLst/>
              <a:gdLst>
                <a:gd name="T0" fmla="*/ 0 w 584"/>
                <a:gd name="T1" fmla="*/ 0 h 63"/>
                <a:gd name="T2" fmla="*/ 62 w 584"/>
                <a:gd name="T3" fmla="*/ 25 h 63"/>
                <a:gd name="T4" fmla="*/ 126 w 584"/>
                <a:gd name="T5" fmla="*/ 44 h 63"/>
                <a:gd name="T6" fmla="*/ 192 w 584"/>
                <a:gd name="T7" fmla="*/ 56 h 63"/>
                <a:gd name="T8" fmla="*/ 259 w 584"/>
                <a:gd name="T9" fmla="*/ 63 h 63"/>
                <a:gd name="T10" fmla="*/ 326 w 584"/>
                <a:gd name="T11" fmla="*/ 63 h 63"/>
                <a:gd name="T12" fmla="*/ 392 w 584"/>
                <a:gd name="T13" fmla="*/ 56 h 63"/>
                <a:gd name="T14" fmla="*/ 458 w 584"/>
                <a:gd name="T15" fmla="*/ 44 h 63"/>
                <a:gd name="T16" fmla="*/ 523 w 584"/>
                <a:gd name="T17" fmla="*/ 25 h 63"/>
                <a:gd name="T18" fmla="*/ 584 w 584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4" h="63">
                  <a:moveTo>
                    <a:pt x="0" y="0"/>
                  </a:moveTo>
                  <a:lnTo>
                    <a:pt x="62" y="25"/>
                  </a:lnTo>
                  <a:lnTo>
                    <a:pt x="126" y="44"/>
                  </a:lnTo>
                  <a:lnTo>
                    <a:pt x="192" y="56"/>
                  </a:lnTo>
                  <a:lnTo>
                    <a:pt x="259" y="63"/>
                  </a:lnTo>
                  <a:lnTo>
                    <a:pt x="326" y="63"/>
                  </a:lnTo>
                  <a:lnTo>
                    <a:pt x="392" y="56"/>
                  </a:lnTo>
                  <a:lnTo>
                    <a:pt x="458" y="44"/>
                  </a:lnTo>
                  <a:lnTo>
                    <a:pt x="523" y="25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04" name="Freeform 703"/>
            <p:cNvSpPr>
              <a:spLocks/>
            </p:cNvSpPr>
            <p:nvPr/>
          </p:nvSpPr>
          <p:spPr bwMode="auto">
            <a:xfrm>
              <a:off x="567905" y="1440815"/>
              <a:ext cx="92710" cy="6350"/>
            </a:xfrm>
            <a:custGeom>
              <a:avLst/>
              <a:gdLst>
                <a:gd name="T0" fmla="*/ 0 w 584"/>
                <a:gd name="T1" fmla="*/ 0 h 41"/>
                <a:gd name="T2" fmla="*/ 72 w 584"/>
                <a:gd name="T3" fmla="*/ 18 h 41"/>
                <a:gd name="T4" fmla="*/ 145 w 584"/>
                <a:gd name="T5" fmla="*/ 31 h 41"/>
                <a:gd name="T6" fmla="*/ 218 w 584"/>
                <a:gd name="T7" fmla="*/ 39 h 41"/>
                <a:gd name="T8" fmla="*/ 292 w 584"/>
                <a:gd name="T9" fmla="*/ 41 h 41"/>
                <a:gd name="T10" fmla="*/ 366 w 584"/>
                <a:gd name="T11" fmla="*/ 39 h 41"/>
                <a:gd name="T12" fmla="*/ 440 w 584"/>
                <a:gd name="T13" fmla="*/ 31 h 41"/>
                <a:gd name="T14" fmla="*/ 512 w 584"/>
                <a:gd name="T15" fmla="*/ 18 h 41"/>
                <a:gd name="T16" fmla="*/ 584 w 58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41">
                  <a:moveTo>
                    <a:pt x="0" y="0"/>
                  </a:moveTo>
                  <a:lnTo>
                    <a:pt x="72" y="18"/>
                  </a:lnTo>
                  <a:lnTo>
                    <a:pt x="145" y="31"/>
                  </a:lnTo>
                  <a:lnTo>
                    <a:pt x="218" y="39"/>
                  </a:lnTo>
                  <a:lnTo>
                    <a:pt x="292" y="41"/>
                  </a:lnTo>
                  <a:lnTo>
                    <a:pt x="366" y="39"/>
                  </a:lnTo>
                  <a:lnTo>
                    <a:pt x="440" y="31"/>
                  </a:lnTo>
                  <a:lnTo>
                    <a:pt x="512" y="18"/>
                  </a:lnTo>
                  <a:lnTo>
                    <a:pt x="584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05" name="Line 507"/>
            <p:cNvCxnSpPr/>
            <p:nvPr/>
          </p:nvCxnSpPr>
          <p:spPr bwMode="auto">
            <a:xfrm>
              <a:off x="38248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6" name="Line 508"/>
            <p:cNvCxnSpPr/>
            <p:nvPr/>
          </p:nvCxnSpPr>
          <p:spPr bwMode="auto">
            <a:xfrm flipH="1">
              <a:off x="382485" y="1070610"/>
              <a:ext cx="46355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7" name="Line 509"/>
            <p:cNvCxnSpPr/>
            <p:nvPr/>
          </p:nvCxnSpPr>
          <p:spPr bwMode="auto">
            <a:xfrm>
              <a:off x="846035" y="1070610"/>
              <a:ext cx="0" cy="418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8" name="Line 510"/>
            <p:cNvCxnSpPr/>
            <p:nvPr/>
          </p:nvCxnSpPr>
          <p:spPr bwMode="auto">
            <a:xfrm flipH="1">
              <a:off x="384447" y="1489075"/>
              <a:ext cx="46782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09" name="Line 511"/>
            <p:cNvCxnSpPr/>
            <p:nvPr/>
          </p:nvCxnSpPr>
          <p:spPr bwMode="auto">
            <a:xfrm>
              <a:off x="89239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0" name="Line 512"/>
            <p:cNvCxnSpPr/>
            <p:nvPr/>
          </p:nvCxnSpPr>
          <p:spPr bwMode="auto">
            <a:xfrm>
              <a:off x="89239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1" name="Line 513"/>
            <p:cNvCxnSpPr/>
            <p:nvPr/>
          </p:nvCxnSpPr>
          <p:spPr bwMode="auto">
            <a:xfrm>
              <a:off x="98510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2" name="Line 514"/>
            <p:cNvCxnSpPr/>
            <p:nvPr/>
          </p:nvCxnSpPr>
          <p:spPr bwMode="auto">
            <a:xfrm flipH="1">
              <a:off x="846035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3" name="Line 515"/>
            <p:cNvCxnSpPr/>
            <p:nvPr/>
          </p:nvCxnSpPr>
          <p:spPr bwMode="auto">
            <a:xfrm flipH="1">
              <a:off x="846035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4" name="Line 516"/>
            <p:cNvCxnSpPr/>
            <p:nvPr/>
          </p:nvCxnSpPr>
          <p:spPr bwMode="auto">
            <a:xfrm>
              <a:off x="98510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5" name="Line 517"/>
            <p:cNvCxnSpPr/>
            <p:nvPr/>
          </p:nvCxnSpPr>
          <p:spPr bwMode="auto">
            <a:xfrm flipH="1">
              <a:off x="89239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6" name="Line 518"/>
            <p:cNvCxnSpPr/>
            <p:nvPr/>
          </p:nvCxnSpPr>
          <p:spPr bwMode="auto">
            <a:xfrm flipV="1">
              <a:off x="336130" y="1158875"/>
              <a:ext cx="0" cy="24193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7" name="Line 519"/>
            <p:cNvCxnSpPr/>
            <p:nvPr/>
          </p:nvCxnSpPr>
          <p:spPr bwMode="auto">
            <a:xfrm flipH="1">
              <a:off x="243420" y="1158875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" name="Line 520"/>
            <p:cNvCxnSpPr/>
            <p:nvPr/>
          </p:nvCxnSpPr>
          <p:spPr bwMode="auto">
            <a:xfrm>
              <a:off x="243420" y="10706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9" name="Line 521"/>
            <p:cNvCxnSpPr/>
            <p:nvPr/>
          </p:nvCxnSpPr>
          <p:spPr bwMode="auto">
            <a:xfrm flipH="1">
              <a:off x="243420" y="1070610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0" name="Line 522"/>
            <p:cNvCxnSpPr/>
            <p:nvPr/>
          </p:nvCxnSpPr>
          <p:spPr bwMode="auto">
            <a:xfrm flipH="1">
              <a:off x="243420" y="1489075"/>
              <a:ext cx="139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1" name="Line 523"/>
            <p:cNvCxnSpPr/>
            <p:nvPr/>
          </p:nvCxnSpPr>
          <p:spPr bwMode="auto">
            <a:xfrm>
              <a:off x="243420" y="1400810"/>
              <a:ext cx="0" cy="882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2" name="Line 524"/>
            <p:cNvCxnSpPr/>
            <p:nvPr/>
          </p:nvCxnSpPr>
          <p:spPr bwMode="auto">
            <a:xfrm>
              <a:off x="243420" y="1400810"/>
              <a:ext cx="9271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3" name="Line 530"/>
            <p:cNvCxnSpPr/>
            <p:nvPr/>
          </p:nvCxnSpPr>
          <p:spPr bwMode="auto">
            <a:xfrm flipV="1">
              <a:off x="614260" y="1409065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4" name="Line 531"/>
            <p:cNvCxnSpPr/>
            <p:nvPr/>
          </p:nvCxnSpPr>
          <p:spPr bwMode="auto">
            <a:xfrm flipV="1">
              <a:off x="614260" y="1362075"/>
              <a:ext cx="0" cy="234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5" name="Line 532"/>
            <p:cNvCxnSpPr/>
            <p:nvPr/>
          </p:nvCxnSpPr>
          <p:spPr bwMode="auto">
            <a:xfrm flipV="1">
              <a:off x="614260" y="1220470"/>
              <a:ext cx="0" cy="1181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6" name="Line 533"/>
            <p:cNvCxnSpPr/>
            <p:nvPr/>
          </p:nvCxnSpPr>
          <p:spPr bwMode="auto">
            <a:xfrm flipV="1">
              <a:off x="614260" y="1172845"/>
              <a:ext cx="0" cy="24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7" name="Line 534"/>
            <p:cNvCxnSpPr/>
            <p:nvPr/>
          </p:nvCxnSpPr>
          <p:spPr bwMode="auto">
            <a:xfrm flipV="1">
              <a:off x="614260" y="1049020"/>
              <a:ext cx="0" cy="1003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8" name="Line 535"/>
            <p:cNvCxnSpPr/>
            <p:nvPr/>
          </p:nvCxnSpPr>
          <p:spPr bwMode="auto">
            <a:xfrm>
              <a:off x="990815" y="1489075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29" name="Line 536"/>
            <p:cNvCxnSpPr/>
            <p:nvPr/>
          </p:nvCxnSpPr>
          <p:spPr bwMode="auto">
            <a:xfrm>
              <a:off x="990815" y="1070610"/>
              <a:ext cx="6159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0" name="Line 537"/>
            <p:cNvCxnSpPr/>
            <p:nvPr/>
          </p:nvCxnSpPr>
          <p:spPr bwMode="auto">
            <a:xfrm flipV="1">
              <a:off x="1040980" y="1094105"/>
              <a:ext cx="0" cy="3714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31" name="Freeform 730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2" name="Freeform 731"/>
            <p:cNvSpPr>
              <a:spLocks/>
            </p:cNvSpPr>
            <p:nvPr/>
          </p:nvSpPr>
          <p:spPr bwMode="auto">
            <a:xfrm>
              <a:off x="1037170" y="1465580"/>
              <a:ext cx="7620" cy="23495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5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3" name="Freeform 732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4" name="Freeform 733"/>
            <p:cNvSpPr>
              <a:spLocks/>
            </p:cNvSpPr>
            <p:nvPr/>
          </p:nvSpPr>
          <p:spPr bwMode="auto">
            <a:xfrm>
              <a:off x="1037170" y="1070610"/>
              <a:ext cx="7620" cy="23495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5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5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5" name="Freeform 734"/>
            <p:cNvSpPr>
              <a:spLocks/>
            </p:cNvSpPr>
            <p:nvPr/>
          </p:nvSpPr>
          <p:spPr bwMode="auto">
            <a:xfrm>
              <a:off x="1011377" y="1309188"/>
              <a:ext cx="22860" cy="15240"/>
            </a:xfrm>
            <a:custGeom>
              <a:avLst/>
              <a:gdLst>
                <a:gd name="T0" fmla="*/ 97 w 146"/>
                <a:gd name="T1" fmla="*/ 0 h 99"/>
                <a:gd name="T2" fmla="*/ 97 w 146"/>
                <a:gd name="T3" fmla="*/ 99 h 99"/>
                <a:gd name="T4" fmla="*/ 0 w 146"/>
                <a:gd name="T5" fmla="*/ 25 h 99"/>
                <a:gd name="T6" fmla="*/ 146 w 146"/>
                <a:gd name="T7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9">
                  <a:moveTo>
                    <a:pt x="97" y="0"/>
                  </a:moveTo>
                  <a:lnTo>
                    <a:pt x="97" y="99"/>
                  </a:lnTo>
                  <a:lnTo>
                    <a:pt x="0" y="25"/>
                  </a:lnTo>
                  <a:lnTo>
                    <a:pt x="146" y="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6" name="Freeform 735"/>
            <p:cNvSpPr>
              <a:spLocks/>
            </p:cNvSpPr>
            <p:nvPr/>
          </p:nvSpPr>
          <p:spPr bwMode="auto">
            <a:xfrm>
              <a:off x="1011377" y="1285693"/>
              <a:ext cx="22860" cy="15875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2 w 146"/>
                <a:gd name="T7" fmla="*/ 0 h 98"/>
                <a:gd name="T8" fmla="*/ 73 w 146"/>
                <a:gd name="T9" fmla="*/ 0 h 98"/>
                <a:gd name="T10" fmla="*/ 48 w 146"/>
                <a:gd name="T11" fmla="*/ 25 h 98"/>
                <a:gd name="T12" fmla="*/ 48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2" y="0"/>
                  </a:lnTo>
                  <a:lnTo>
                    <a:pt x="73" y="0"/>
                  </a:lnTo>
                  <a:lnTo>
                    <a:pt x="48" y="25"/>
                  </a:lnTo>
                  <a:lnTo>
                    <a:pt x="48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37" name="Line 544"/>
            <p:cNvCxnSpPr/>
            <p:nvPr/>
          </p:nvCxnSpPr>
          <p:spPr bwMode="auto">
            <a:xfrm>
              <a:off x="985100" y="14890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8" name="Line 545"/>
            <p:cNvCxnSpPr/>
            <p:nvPr/>
          </p:nvCxnSpPr>
          <p:spPr bwMode="auto">
            <a:xfrm>
              <a:off x="985100" y="1070610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39" name="Line 546"/>
            <p:cNvCxnSpPr/>
            <p:nvPr/>
          </p:nvCxnSpPr>
          <p:spPr bwMode="auto">
            <a:xfrm>
              <a:off x="1040980" y="10706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0" name="Line 547"/>
            <p:cNvCxnSpPr/>
            <p:nvPr/>
          </p:nvCxnSpPr>
          <p:spPr bwMode="auto">
            <a:xfrm flipH="1">
              <a:off x="709510" y="1086422"/>
              <a:ext cx="16346" cy="2863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41" name="Line 548"/>
            <p:cNvCxnSpPr/>
            <p:nvPr/>
          </p:nvCxnSpPr>
          <p:spPr bwMode="auto">
            <a:xfrm flipH="1">
              <a:off x="507580" y="1444625"/>
              <a:ext cx="11430" cy="2032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2" name="Freeform 741"/>
            <p:cNvSpPr>
              <a:spLocks/>
            </p:cNvSpPr>
            <p:nvPr/>
          </p:nvSpPr>
          <p:spPr bwMode="auto">
            <a:xfrm>
              <a:off x="550758" y="1332130"/>
              <a:ext cx="17145" cy="17145"/>
            </a:xfrm>
            <a:custGeom>
              <a:avLst/>
              <a:gdLst>
                <a:gd name="T0" fmla="*/ 85 w 109"/>
                <a:gd name="T1" fmla="*/ 99 h 108"/>
                <a:gd name="T2" fmla="*/ 52 w 109"/>
                <a:gd name="T3" fmla="*/ 108 h 108"/>
                <a:gd name="T4" fmla="*/ 9 w 109"/>
                <a:gd name="T5" fmla="*/ 83 h 108"/>
                <a:gd name="T6" fmla="*/ 0 w 109"/>
                <a:gd name="T7" fmla="*/ 51 h 108"/>
                <a:gd name="T8" fmla="*/ 25 w 109"/>
                <a:gd name="T9" fmla="*/ 9 h 108"/>
                <a:gd name="T10" fmla="*/ 58 w 109"/>
                <a:gd name="T11" fmla="*/ 0 h 108"/>
                <a:gd name="T12" fmla="*/ 101 w 109"/>
                <a:gd name="T13" fmla="*/ 23 h 108"/>
                <a:gd name="T14" fmla="*/ 109 w 109"/>
                <a:gd name="T15" fmla="*/ 57 h 108"/>
                <a:gd name="T16" fmla="*/ 85 w 109"/>
                <a:gd name="T17" fmla="*/ 9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108">
                  <a:moveTo>
                    <a:pt x="85" y="99"/>
                  </a:moveTo>
                  <a:lnTo>
                    <a:pt x="52" y="108"/>
                  </a:lnTo>
                  <a:lnTo>
                    <a:pt x="9" y="83"/>
                  </a:ln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101" y="23"/>
                  </a:lnTo>
                  <a:lnTo>
                    <a:pt x="109" y="57"/>
                  </a:lnTo>
                  <a:lnTo>
                    <a:pt x="85" y="9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3" name="Line 550"/>
            <p:cNvCxnSpPr/>
            <p:nvPr/>
          </p:nvCxnSpPr>
          <p:spPr bwMode="auto">
            <a:xfrm flipH="1" flipV="1">
              <a:off x="552028" y="1329590"/>
              <a:ext cx="14605" cy="2222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4" name="Freeform 743"/>
            <p:cNvSpPr>
              <a:spLocks/>
            </p:cNvSpPr>
            <p:nvPr/>
          </p:nvSpPr>
          <p:spPr bwMode="auto">
            <a:xfrm>
              <a:off x="559015" y="1309905"/>
              <a:ext cx="13970" cy="13970"/>
            </a:xfrm>
            <a:custGeom>
              <a:avLst/>
              <a:gdLst>
                <a:gd name="T0" fmla="*/ 9 w 89"/>
                <a:gd name="T1" fmla="*/ 85 h 85"/>
                <a:gd name="T2" fmla="*/ 0 w 89"/>
                <a:gd name="T3" fmla="*/ 51 h 85"/>
                <a:gd name="T4" fmla="*/ 25 w 89"/>
                <a:gd name="T5" fmla="*/ 9 h 85"/>
                <a:gd name="T6" fmla="*/ 58 w 89"/>
                <a:gd name="T7" fmla="*/ 0 h 85"/>
                <a:gd name="T8" fmla="*/ 80 w 89"/>
                <a:gd name="T9" fmla="*/ 13 h 85"/>
                <a:gd name="T10" fmla="*/ 89 w 89"/>
                <a:gd name="T11" fmla="*/ 45 h 85"/>
                <a:gd name="T12" fmla="*/ 76 w 89"/>
                <a:gd name="T13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85">
                  <a:moveTo>
                    <a:pt x="9" y="85"/>
                  </a:moveTo>
                  <a:lnTo>
                    <a:pt x="0" y="51"/>
                  </a:lnTo>
                  <a:lnTo>
                    <a:pt x="25" y="9"/>
                  </a:lnTo>
                  <a:lnTo>
                    <a:pt x="58" y="0"/>
                  </a:lnTo>
                  <a:lnTo>
                    <a:pt x="80" y="13"/>
                  </a:lnTo>
                  <a:lnTo>
                    <a:pt x="89" y="45"/>
                  </a:lnTo>
                  <a:lnTo>
                    <a:pt x="76" y="6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5" name="Freeform 744"/>
            <p:cNvSpPr>
              <a:spLocks/>
            </p:cNvSpPr>
            <p:nvPr/>
          </p:nvSpPr>
          <p:spPr bwMode="auto">
            <a:xfrm>
              <a:off x="572985" y="1315620"/>
              <a:ext cx="10160" cy="15875"/>
            </a:xfrm>
            <a:custGeom>
              <a:avLst/>
              <a:gdLst>
                <a:gd name="T0" fmla="*/ 0 w 63"/>
                <a:gd name="T1" fmla="*/ 9 h 98"/>
                <a:gd name="T2" fmla="*/ 32 w 63"/>
                <a:gd name="T3" fmla="*/ 0 h 98"/>
                <a:gd name="T4" fmla="*/ 54 w 63"/>
                <a:gd name="T5" fmla="*/ 13 h 98"/>
                <a:gd name="T6" fmla="*/ 63 w 63"/>
                <a:gd name="T7" fmla="*/ 46 h 98"/>
                <a:gd name="T8" fmla="*/ 38 w 63"/>
                <a:gd name="T9" fmla="*/ 89 h 98"/>
                <a:gd name="T10" fmla="*/ 5 w 63"/>
                <a:gd name="T11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98">
                  <a:moveTo>
                    <a:pt x="0" y="9"/>
                  </a:moveTo>
                  <a:lnTo>
                    <a:pt x="32" y="0"/>
                  </a:lnTo>
                  <a:lnTo>
                    <a:pt x="54" y="13"/>
                  </a:lnTo>
                  <a:lnTo>
                    <a:pt x="63" y="46"/>
                  </a:lnTo>
                  <a:lnTo>
                    <a:pt x="38" y="89"/>
                  </a:lnTo>
                  <a:lnTo>
                    <a:pt x="5" y="9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6" name="Freeform 745"/>
            <p:cNvSpPr>
              <a:spLocks/>
            </p:cNvSpPr>
            <p:nvPr/>
          </p:nvSpPr>
          <p:spPr bwMode="auto">
            <a:xfrm>
              <a:off x="572349" y="1291490"/>
              <a:ext cx="22225" cy="19685"/>
            </a:xfrm>
            <a:custGeom>
              <a:avLst/>
              <a:gdLst>
                <a:gd name="T0" fmla="*/ 39 w 138"/>
                <a:gd name="T1" fmla="*/ 100 h 125"/>
                <a:gd name="T2" fmla="*/ 75 w 138"/>
                <a:gd name="T3" fmla="*/ 37 h 125"/>
                <a:gd name="T4" fmla="*/ 109 w 138"/>
                <a:gd name="T5" fmla="*/ 28 h 125"/>
                <a:gd name="T6" fmla="*/ 129 w 138"/>
                <a:gd name="T7" fmla="*/ 40 h 125"/>
                <a:gd name="T8" fmla="*/ 138 w 138"/>
                <a:gd name="T9" fmla="*/ 74 h 125"/>
                <a:gd name="T10" fmla="*/ 115 w 138"/>
                <a:gd name="T11" fmla="*/ 116 h 125"/>
                <a:gd name="T12" fmla="*/ 81 w 138"/>
                <a:gd name="T13" fmla="*/ 125 h 125"/>
                <a:gd name="T14" fmla="*/ 17 w 138"/>
                <a:gd name="T15" fmla="*/ 88 h 125"/>
                <a:gd name="T16" fmla="*/ 0 w 138"/>
                <a:gd name="T17" fmla="*/ 22 h 125"/>
                <a:gd name="T18" fmla="*/ 12 w 138"/>
                <a:gd name="T1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125">
                  <a:moveTo>
                    <a:pt x="39" y="100"/>
                  </a:moveTo>
                  <a:lnTo>
                    <a:pt x="75" y="37"/>
                  </a:lnTo>
                  <a:lnTo>
                    <a:pt x="109" y="28"/>
                  </a:lnTo>
                  <a:lnTo>
                    <a:pt x="129" y="40"/>
                  </a:lnTo>
                  <a:lnTo>
                    <a:pt x="138" y="74"/>
                  </a:lnTo>
                  <a:lnTo>
                    <a:pt x="115" y="116"/>
                  </a:lnTo>
                  <a:lnTo>
                    <a:pt x="81" y="125"/>
                  </a:lnTo>
                  <a:lnTo>
                    <a:pt x="17" y="88"/>
                  </a:lnTo>
                  <a:lnTo>
                    <a:pt x="0" y="22"/>
                  </a:lnTo>
                  <a:lnTo>
                    <a:pt x="1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47" name="Line 554"/>
            <p:cNvCxnSpPr/>
            <p:nvPr/>
          </p:nvCxnSpPr>
          <p:spPr bwMode="auto">
            <a:xfrm flipV="1">
              <a:off x="531075" y="1134745"/>
              <a:ext cx="166370" cy="29019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48" name="Freeform 747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9" name="Freeform 748"/>
            <p:cNvSpPr>
              <a:spLocks/>
            </p:cNvSpPr>
            <p:nvPr/>
          </p:nvSpPr>
          <p:spPr bwMode="auto">
            <a:xfrm>
              <a:off x="515835" y="1424940"/>
              <a:ext cx="15240" cy="22225"/>
            </a:xfrm>
            <a:custGeom>
              <a:avLst/>
              <a:gdLst>
                <a:gd name="T0" fmla="*/ 0 w 95"/>
                <a:gd name="T1" fmla="*/ 114 h 139"/>
                <a:gd name="T2" fmla="*/ 43 w 95"/>
                <a:gd name="T3" fmla="*/ 139 h 139"/>
                <a:gd name="T4" fmla="*/ 95 w 95"/>
                <a:gd name="T5" fmla="*/ 0 h 139"/>
                <a:gd name="T6" fmla="*/ 0 w 95"/>
                <a:gd name="T7" fmla="*/ 1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139">
                  <a:moveTo>
                    <a:pt x="0" y="114"/>
                  </a:moveTo>
                  <a:lnTo>
                    <a:pt x="43" y="139"/>
                  </a:lnTo>
                  <a:lnTo>
                    <a:pt x="95" y="0"/>
                  </a:lnTo>
                  <a:lnTo>
                    <a:pt x="0" y="11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0" name="Freeform 749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51" name="Freeform 750"/>
            <p:cNvSpPr>
              <a:spLocks/>
            </p:cNvSpPr>
            <p:nvPr/>
          </p:nvSpPr>
          <p:spPr bwMode="auto">
            <a:xfrm>
              <a:off x="697445" y="1113155"/>
              <a:ext cx="15240" cy="21590"/>
            </a:xfrm>
            <a:custGeom>
              <a:avLst/>
              <a:gdLst>
                <a:gd name="T0" fmla="*/ 52 w 94"/>
                <a:gd name="T1" fmla="*/ 0 h 140"/>
                <a:gd name="T2" fmla="*/ 94 w 94"/>
                <a:gd name="T3" fmla="*/ 25 h 140"/>
                <a:gd name="T4" fmla="*/ 0 w 94"/>
                <a:gd name="T5" fmla="*/ 140 h 140"/>
                <a:gd name="T6" fmla="*/ 52 w 9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40">
                  <a:moveTo>
                    <a:pt x="52" y="0"/>
                  </a:moveTo>
                  <a:lnTo>
                    <a:pt x="94" y="25"/>
                  </a:lnTo>
                  <a:lnTo>
                    <a:pt x="0" y="140"/>
                  </a:lnTo>
                  <a:lnTo>
                    <a:pt x="52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52" name="Line 559"/>
            <p:cNvCxnSpPr/>
            <p:nvPr/>
          </p:nvCxnSpPr>
          <p:spPr bwMode="auto">
            <a:xfrm>
              <a:off x="697445" y="113474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3" name="Line 560"/>
            <p:cNvCxnSpPr/>
            <p:nvPr/>
          </p:nvCxnSpPr>
          <p:spPr bwMode="auto">
            <a:xfrm>
              <a:off x="531075" y="142494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4" name="Line 561"/>
            <p:cNvCxnSpPr/>
            <p:nvPr/>
          </p:nvCxnSpPr>
          <p:spPr bwMode="auto">
            <a:xfrm>
              <a:off x="488485" y="1188669"/>
              <a:ext cx="16555" cy="1211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55" name="Line 562"/>
            <p:cNvCxnSpPr/>
            <p:nvPr/>
          </p:nvCxnSpPr>
          <p:spPr bwMode="auto">
            <a:xfrm>
              <a:off x="723480" y="1358900"/>
              <a:ext cx="18415" cy="133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0" name="Line 567"/>
            <p:cNvCxnSpPr/>
            <p:nvPr/>
          </p:nvCxnSpPr>
          <p:spPr bwMode="auto">
            <a:xfrm flipH="1" flipV="1">
              <a:off x="524090" y="1214755"/>
              <a:ext cx="180340" cy="130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61" name="Freeform 760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2" name="Freeform 761"/>
            <p:cNvSpPr>
              <a:spLocks/>
            </p:cNvSpPr>
            <p:nvPr/>
          </p:nvSpPr>
          <p:spPr bwMode="auto">
            <a:xfrm>
              <a:off x="704430" y="1345565"/>
              <a:ext cx="20955" cy="16510"/>
            </a:xfrm>
            <a:custGeom>
              <a:avLst/>
              <a:gdLst>
                <a:gd name="T0" fmla="*/ 133 w 133"/>
                <a:gd name="T1" fmla="*/ 66 h 105"/>
                <a:gd name="T2" fmla="*/ 104 w 133"/>
                <a:gd name="T3" fmla="*/ 105 h 105"/>
                <a:gd name="T4" fmla="*/ 0 w 133"/>
                <a:gd name="T5" fmla="*/ 0 h 105"/>
                <a:gd name="T6" fmla="*/ 133 w 133"/>
                <a:gd name="T7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133" y="66"/>
                  </a:moveTo>
                  <a:lnTo>
                    <a:pt x="104" y="105"/>
                  </a:lnTo>
                  <a:lnTo>
                    <a:pt x="0" y="0"/>
                  </a:lnTo>
                  <a:lnTo>
                    <a:pt x="133" y="6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3" name="Freeform 762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64" name="Freeform 763"/>
            <p:cNvSpPr>
              <a:spLocks/>
            </p:cNvSpPr>
            <p:nvPr/>
          </p:nvSpPr>
          <p:spPr bwMode="auto">
            <a:xfrm>
              <a:off x="503135" y="1197610"/>
              <a:ext cx="20955" cy="17145"/>
            </a:xfrm>
            <a:custGeom>
              <a:avLst/>
              <a:gdLst>
                <a:gd name="T0" fmla="*/ 29 w 133"/>
                <a:gd name="T1" fmla="*/ 0 h 105"/>
                <a:gd name="T2" fmla="*/ 0 w 133"/>
                <a:gd name="T3" fmla="*/ 40 h 105"/>
                <a:gd name="T4" fmla="*/ 133 w 133"/>
                <a:gd name="T5" fmla="*/ 105 h 105"/>
                <a:gd name="T6" fmla="*/ 29 w 133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05">
                  <a:moveTo>
                    <a:pt x="29" y="0"/>
                  </a:moveTo>
                  <a:lnTo>
                    <a:pt x="0" y="40"/>
                  </a:lnTo>
                  <a:lnTo>
                    <a:pt x="133" y="105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65" name="Line 572"/>
            <p:cNvCxnSpPr/>
            <p:nvPr/>
          </p:nvCxnSpPr>
          <p:spPr bwMode="auto">
            <a:xfrm>
              <a:off x="524090" y="121475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6" name="Line 573"/>
            <p:cNvCxnSpPr/>
            <p:nvPr/>
          </p:nvCxnSpPr>
          <p:spPr bwMode="auto">
            <a:xfrm>
              <a:off x="704430" y="134556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7" name="Line 574"/>
            <p:cNvCxnSpPr/>
            <p:nvPr/>
          </p:nvCxnSpPr>
          <p:spPr bwMode="auto">
            <a:xfrm flipV="1">
              <a:off x="24342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8" name="Line 575"/>
            <p:cNvCxnSpPr/>
            <p:nvPr/>
          </p:nvCxnSpPr>
          <p:spPr bwMode="auto">
            <a:xfrm flipV="1">
              <a:off x="336130" y="1345565"/>
              <a:ext cx="0" cy="495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69" name="Line 576"/>
            <p:cNvCxnSpPr/>
            <p:nvPr/>
          </p:nvCxnSpPr>
          <p:spPr bwMode="auto">
            <a:xfrm>
              <a:off x="266280" y="1357630"/>
              <a:ext cx="4635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0" name="Freeform 769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1" name="Freeform 770"/>
            <p:cNvSpPr>
              <a:spLocks/>
            </p:cNvSpPr>
            <p:nvPr/>
          </p:nvSpPr>
          <p:spPr bwMode="auto">
            <a:xfrm>
              <a:off x="243420" y="1353820"/>
              <a:ext cx="22860" cy="7620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2" name="Freeform 771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3" name="Freeform 772"/>
            <p:cNvSpPr>
              <a:spLocks/>
            </p:cNvSpPr>
            <p:nvPr/>
          </p:nvSpPr>
          <p:spPr bwMode="auto">
            <a:xfrm>
              <a:off x="312635" y="1353820"/>
              <a:ext cx="23495" cy="7620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74" name="Freeform 773"/>
            <p:cNvSpPr>
              <a:spLocks/>
            </p:cNvSpPr>
            <p:nvPr/>
          </p:nvSpPr>
          <p:spPr bwMode="auto">
            <a:xfrm>
              <a:off x="277075" y="1328420"/>
              <a:ext cx="3810" cy="23495"/>
            </a:xfrm>
            <a:custGeom>
              <a:avLst/>
              <a:gdLst>
                <a:gd name="T0" fmla="*/ 0 w 25"/>
                <a:gd name="T1" fmla="*/ 24 h 147"/>
                <a:gd name="T2" fmla="*/ 25 w 25"/>
                <a:gd name="T3" fmla="*/ 0 h 147"/>
                <a:gd name="T4" fmla="*/ 25 w 25"/>
                <a:gd name="T5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7">
                  <a:moveTo>
                    <a:pt x="0" y="24"/>
                  </a:moveTo>
                  <a:lnTo>
                    <a:pt x="25" y="0"/>
                  </a:lnTo>
                  <a:lnTo>
                    <a:pt x="25" y="1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5" name="Line 582"/>
            <p:cNvCxnSpPr/>
            <p:nvPr/>
          </p:nvCxnSpPr>
          <p:spPr bwMode="auto">
            <a:xfrm>
              <a:off x="277075" y="1351915"/>
              <a:ext cx="762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6" name="Freeform 775"/>
            <p:cNvSpPr>
              <a:spLocks/>
            </p:cNvSpPr>
            <p:nvPr/>
          </p:nvSpPr>
          <p:spPr bwMode="auto">
            <a:xfrm>
              <a:off x="292950" y="1328420"/>
              <a:ext cx="11430" cy="23495"/>
            </a:xfrm>
            <a:custGeom>
              <a:avLst/>
              <a:gdLst>
                <a:gd name="T0" fmla="*/ 25 w 74"/>
                <a:gd name="T1" fmla="*/ 147 h 147"/>
                <a:gd name="T2" fmla="*/ 0 w 74"/>
                <a:gd name="T3" fmla="*/ 122 h 147"/>
                <a:gd name="T4" fmla="*/ 0 w 74"/>
                <a:gd name="T5" fmla="*/ 24 h 147"/>
                <a:gd name="T6" fmla="*/ 25 w 74"/>
                <a:gd name="T7" fmla="*/ 0 h 147"/>
                <a:gd name="T8" fmla="*/ 49 w 74"/>
                <a:gd name="T9" fmla="*/ 0 h 147"/>
                <a:gd name="T10" fmla="*/ 74 w 74"/>
                <a:gd name="T11" fmla="*/ 24 h 147"/>
                <a:gd name="T12" fmla="*/ 74 w 74"/>
                <a:gd name="T13" fmla="*/ 122 h 147"/>
                <a:gd name="T14" fmla="*/ 49 w 74"/>
                <a:gd name="T15" fmla="*/ 147 h 147"/>
                <a:gd name="T16" fmla="*/ 25 w 74"/>
                <a:gd name="T1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47">
                  <a:moveTo>
                    <a:pt x="25" y="147"/>
                  </a:moveTo>
                  <a:lnTo>
                    <a:pt x="0" y="12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122"/>
                  </a:lnTo>
                  <a:lnTo>
                    <a:pt x="49" y="147"/>
                  </a:lnTo>
                  <a:lnTo>
                    <a:pt x="25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77" name="Line 584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" name="Line 585"/>
            <p:cNvCxnSpPr/>
            <p:nvPr/>
          </p:nvCxnSpPr>
          <p:spPr bwMode="auto">
            <a:xfrm>
              <a:off x="33613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9" name="Line 586"/>
            <p:cNvCxnSpPr/>
            <p:nvPr/>
          </p:nvCxnSpPr>
          <p:spPr bwMode="auto">
            <a:xfrm>
              <a:off x="336130" y="13576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0" name="Line 589"/>
            <p:cNvCxnSpPr/>
            <p:nvPr/>
          </p:nvCxnSpPr>
          <p:spPr bwMode="auto">
            <a:xfrm flipV="1">
              <a:off x="956771" y="1182370"/>
              <a:ext cx="0" cy="1949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81" name="Freeform 780"/>
            <p:cNvSpPr>
              <a:spLocks/>
            </p:cNvSpPr>
            <p:nvPr/>
          </p:nvSpPr>
          <p:spPr bwMode="auto">
            <a:xfrm>
              <a:off x="953293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2" name="Freeform 781"/>
            <p:cNvSpPr>
              <a:spLocks/>
            </p:cNvSpPr>
            <p:nvPr/>
          </p:nvSpPr>
          <p:spPr bwMode="auto">
            <a:xfrm>
              <a:off x="952961" y="1377315"/>
              <a:ext cx="8255" cy="23495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3" name="Freeform 782"/>
            <p:cNvSpPr>
              <a:spLocks/>
            </p:cNvSpPr>
            <p:nvPr/>
          </p:nvSpPr>
          <p:spPr bwMode="auto">
            <a:xfrm>
              <a:off x="953293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4" name="Freeform 783"/>
            <p:cNvSpPr>
              <a:spLocks/>
            </p:cNvSpPr>
            <p:nvPr/>
          </p:nvSpPr>
          <p:spPr bwMode="auto">
            <a:xfrm>
              <a:off x="952961" y="1158875"/>
              <a:ext cx="8255" cy="23495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5" name="Freeform 784"/>
            <p:cNvSpPr>
              <a:spLocks/>
            </p:cNvSpPr>
            <p:nvPr/>
          </p:nvSpPr>
          <p:spPr bwMode="auto">
            <a:xfrm>
              <a:off x="928194" y="1255395"/>
              <a:ext cx="22860" cy="15240"/>
            </a:xfrm>
            <a:custGeom>
              <a:avLst/>
              <a:gdLst>
                <a:gd name="T0" fmla="*/ 25 w 146"/>
                <a:gd name="T1" fmla="*/ 97 h 97"/>
                <a:gd name="T2" fmla="*/ 0 w 146"/>
                <a:gd name="T3" fmla="*/ 72 h 97"/>
                <a:gd name="T4" fmla="*/ 0 w 146"/>
                <a:gd name="T5" fmla="*/ 24 h 97"/>
                <a:gd name="T6" fmla="*/ 25 w 146"/>
                <a:gd name="T7" fmla="*/ 0 h 97"/>
                <a:gd name="T8" fmla="*/ 49 w 146"/>
                <a:gd name="T9" fmla="*/ 0 h 97"/>
                <a:gd name="T10" fmla="*/ 74 w 146"/>
                <a:gd name="T11" fmla="*/ 24 h 97"/>
                <a:gd name="T12" fmla="*/ 74 w 146"/>
                <a:gd name="T13" fmla="*/ 72 h 97"/>
                <a:gd name="T14" fmla="*/ 97 w 146"/>
                <a:gd name="T15" fmla="*/ 97 h 97"/>
                <a:gd name="T16" fmla="*/ 146 w 146"/>
                <a:gd name="T17" fmla="*/ 97 h 97"/>
                <a:gd name="T18" fmla="*/ 146 w 14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25" y="97"/>
                  </a:moveTo>
                  <a:lnTo>
                    <a:pt x="0" y="72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4"/>
                  </a:lnTo>
                  <a:lnTo>
                    <a:pt x="74" y="72"/>
                  </a:lnTo>
                  <a:lnTo>
                    <a:pt x="97" y="97"/>
                  </a:lnTo>
                  <a:lnTo>
                    <a:pt x="146" y="97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86" name="Freeform 785"/>
            <p:cNvSpPr>
              <a:spLocks/>
            </p:cNvSpPr>
            <p:nvPr/>
          </p:nvSpPr>
          <p:spPr bwMode="auto">
            <a:xfrm>
              <a:off x="928194" y="1231900"/>
              <a:ext cx="22860" cy="15875"/>
            </a:xfrm>
            <a:custGeom>
              <a:avLst/>
              <a:gdLst>
                <a:gd name="T0" fmla="*/ 74 w 146"/>
                <a:gd name="T1" fmla="*/ 97 h 97"/>
                <a:gd name="T2" fmla="*/ 74 w 146"/>
                <a:gd name="T3" fmla="*/ 24 h 97"/>
                <a:gd name="T4" fmla="*/ 97 w 146"/>
                <a:gd name="T5" fmla="*/ 0 h 97"/>
                <a:gd name="T6" fmla="*/ 122 w 146"/>
                <a:gd name="T7" fmla="*/ 0 h 97"/>
                <a:gd name="T8" fmla="*/ 146 w 146"/>
                <a:gd name="T9" fmla="*/ 24 h 97"/>
                <a:gd name="T10" fmla="*/ 146 w 146"/>
                <a:gd name="T11" fmla="*/ 72 h 97"/>
                <a:gd name="T12" fmla="*/ 122 w 146"/>
                <a:gd name="T13" fmla="*/ 97 h 97"/>
                <a:gd name="T14" fmla="*/ 49 w 146"/>
                <a:gd name="T15" fmla="*/ 97 h 97"/>
                <a:gd name="T16" fmla="*/ 0 w 146"/>
                <a:gd name="T17" fmla="*/ 48 h 97"/>
                <a:gd name="T18" fmla="*/ 0 w 146"/>
                <a:gd name="T19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7">
                  <a:moveTo>
                    <a:pt x="74" y="97"/>
                  </a:moveTo>
                  <a:lnTo>
                    <a:pt x="74" y="24"/>
                  </a:lnTo>
                  <a:lnTo>
                    <a:pt x="97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72"/>
                  </a:lnTo>
                  <a:lnTo>
                    <a:pt x="122" y="97"/>
                  </a:lnTo>
                  <a:lnTo>
                    <a:pt x="49" y="97"/>
                  </a:lnTo>
                  <a:lnTo>
                    <a:pt x="0" y="48"/>
                  </a:lnTo>
                  <a:lnTo>
                    <a:pt x="0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87" name="Line 596"/>
            <p:cNvCxnSpPr/>
            <p:nvPr/>
          </p:nvCxnSpPr>
          <p:spPr bwMode="auto">
            <a:xfrm>
              <a:off x="243420" y="140081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8" name="Line 597"/>
            <p:cNvCxnSpPr/>
            <p:nvPr/>
          </p:nvCxnSpPr>
          <p:spPr bwMode="auto">
            <a:xfrm>
              <a:off x="243420" y="1158875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89" name="Line 598"/>
            <p:cNvCxnSpPr/>
            <p:nvPr/>
          </p:nvCxnSpPr>
          <p:spPr bwMode="auto">
            <a:xfrm>
              <a:off x="190080" y="1158875"/>
              <a:ext cx="6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89" name="Freeform 488"/>
            <p:cNvSpPr>
              <a:spLocks/>
            </p:cNvSpPr>
            <p:nvPr/>
          </p:nvSpPr>
          <p:spPr bwMode="auto">
            <a:xfrm>
              <a:off x="548855" y="1208405"/>
              <a:ext cx="17145" cy="17145"/>
            </a:xfrm>
            <a:custGeom>
              <a:avLst/>
              <a:gdLst>
                <a:gd name="T0" fmla="*/ 4 w 107"/>
                <a:gd name="T1" fmla="*/ 79 h 109"/>
                <a:gd name="T2" fmla="*/ 0 w 107"/>
                <a:gd name="T3" fmla="*/ 45 h 109"/>
                <a:gd name="T4" fmla="*/ 28 w 107"/>
                <a:gd name="T5" fmla="*/ 6 h 109"/>
                <a:gd name="T6" fmla="*/ 62 w 107"/>
                <a:gd name="T7" fmla="*/ 0 h 109"/>
                <a:gd name="T8" fmla="*/ 102 w 107"/>
                <a:gd name="T9" fmla="*/ 30 h 109"/>
                <a:gd name="T10" fmla="*/ 107 w 107"/>
                <a:gd name="T11" fmla="*/ 64 h 109"/>
                <a:gd name="T12" fmla="*/ 78 w 107"/>
                <a:gd name="T13" fmla="*/ 103 h 109"/>
                <a:gd name="T14" fmla="*/ 44 w 107"/>
                <a:gd name="T15" fmla="*/ 109 h 109"/>
                <a:gd name="T16" fmla="*/ 4 w 107"/>
                <a:gd name="T17" fmla="*/ 7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9">
                  <a:moveTo>
                    <a:pt x="4" y="79"/>
                  </a:moveTo>
                  <a:lnTo>
                    <a:pt x="0" y="45"/>
                  </a:lnTo>
                  <a:lnTo>
                    <a:pt x="28" y="6"/>
                  </a:lnTo>
                  <a:lnTo>
                    <a:pt x="62" y="0"/>
                  </a:lnTo>
                  <a:lnTo>
                    <a:pt x="102" y="30"/>
                  </a:lnTo>
                  <a:lnTo>
                    <a:pt x="107" y="64"/>
                  </a:lnTo>
                  <a:lnTo>
                    <a:pt x="78" y="103"/>
                  </a:lnTo>
                  <a:lnTo>
                    <a:pt x="44" y="109"/>
                  </a:lnTo>
                  <a:lnTo>
                    <a:pt x="4" y="7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90" name="Line 564"/>
            <p:cNvCxnSpPr/>
            <p:nvPr/>
          </p:nvCxnSpPr>
          <p:spPr bwMode="auto">
            <a:xfrm flipV="1">
              <a:off x="545680" y="1211580"/>
              <a:ext cx="22860" cy="114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91" name="Freeform 490"/>
            <p:cNvSpPr>
              <a:spLocks/>
            </p:cNvSpPr>
            <p:nvPr/>
          </p:nvSpPr>
          <p:spPr bwMode="auto">
            <a:xfrm>
              <a:off x="562825" y="1219200"/>
              <a:ext cx="24130" cy="25400"/>
            </a:xfrm>
            <a:custGeom>
              <a:avLst/>
              <a:gdLst>
                <a:gd name="T0" fmla="*/ 71 w 151"/>
                <a:gd name="T1" fmla="*/ 6 h 161"/>
                <a:gd name="T2" fmla="*/ 105 w 151"/>
                <a:gd name="T3" fmla="*/ 0 h 161"/>
                <a:gd name="T4" fmla="*/ 145 w 151"/>
                <a:gd name="T5" fmla="*/ 28 h 161"/>
                <a:gd name="T6" fmla="*/ 151 w 151"/>
                <a:gd name="T7" fmla="*/ 62 h 161"/>
                <a:gd name="T8" fmla="*/ 136 w 151"/>
                <a:gd name="T9" fmla="*/ 83 h 161"/>
                <a:gd name="T10" fmla="*/ 102 w 151"/>
                <a:gd name="T11" fmla="*/ 87 h 161"/>
                <a:gd name="T12" fmla="*/ 62 w 151"/>
                <a:gd name="T13" fmla="*/ 59 h 161"/>
                <a:gd name="T14" fmla="*/ 28 w 151"/>
                <a:gd name="T15" fmla="*/ 64 h 161"/>
                <a:gd name="T16" fmla="*/ 0 w 151"/>
                <a:gd name="T17" fmla="*/ 104 h 161"/>
                <a:gd name="T18" fmla="*/ 79 w 151"/>
                <a:gd name="T1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161">
                  <a:moveTo>
                    <a:pt x="71" y="6"/>
                  </a:moveTo>
                  <a:lnTo>
                    <a:pt x="105" y="0"/>
                  </a:lnTo>
                  <a:lnTo>
                    <a:pt x="145" y="28"/>
                  </a:lnTo>
                  <a:lnTo>
                    <a:pt x="151" y="62"/>
                  </a:lnTo>
                  <a:lnTo>
                    <a:pt x="136" y="83"/>
                  </a:lnTo>
                  <a:lnTo>
                    <a:pt x="102" y="87"/>
                  </a:lnTo>
                  <a:lnTo>
                    <a:pt x="62" y="59"/>
                  </a:lnTo>
                  <a:lnTo>
                    <a:pt x="28" y="64"/>
                  </a:lnTo>
                  <a:lnTo>
                    <a:pt x="0" y="104"/>
                  </a:lnTo>
                  <a:lnTo>
                    <a:pt x="79" y="16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2" name="Freeform 491"/>
            <p:cNvSpPr>
              <a:spLocks/>
            </p:cNvSpPr>
            <p:nvPr/>
          </p:nvSpPr>
          <p:spPr bwMode="auto">
            <a:xfrm>
              <a:off x="586320" y="1237615"/>
              <a:ext cx="18415" cy="18415"/>
            </a:xfrm>
            <a:custGeom>
              <a:avLst/>
              <a:gdLst>
                <a:gd name="T0" fmla="*/ 79 w 117"/>
                <a:gd name="T1" fmla="*/ 93 h 118"/>
                <a:gd name="T2" fmla="*/ 0 w 117"/>
                <a:gd name="T3" fmla="*/ 37 h 118"/>
                <a:gd name="T4" fmla="*/ 117 w 117"/>
                <a:gd name="T5" fmla="*/ 0 h 118"/>
                <a:gd name="T6" fmla="*/ 31 w 117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8">
                  <a:moveTo>
                    <a:pt x="79" y="93"/>
                  </a:moveTo>
                  <a:lnTo>
                    <a:pt x="0" y="37"/>
                  </a:lnTo>
                  <a:lnTo>
                    <a:pt x="117" y="0"/>
                  </a:lnTo>
                  <a:lnTo>
                    <a:pt x="31" y="1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grpSp>
        <p:nvGrpSpPr>
          <p:cNvPr id="300" name="Group 299"/>
          <p:cNvGrpSpPr>
            <a:grpSpLocks noChangeAspect="1"/>
          </p:cNvGrpSpPr>
          <p:nvPr/>
        </p:nvGrpSpPr>
        <p:grpSpPr>
          <a:xfrm>
            <a:off x="6151390" y="2997009"/>
            <a:ext cx="3327304" cy="2738766"/>
            <a:chOff x="3747770" y="1260475"/>
            <a:chExt cx="818515" cy="673735"/>
          </a:xfrm>
        </p:grpSpPr>
        <p:cxnSp>
          <p:nvCxnSpPr>
            <p:cNvPr id="301" name="Line 751"/>
            <p:cNvCxnSpPr/>
            <p:nvPr/>
          </p:nvCxnSpPr>
          <p:spPr bwMode="auto">
            <a:xfrm flipV="1">
              <a:off x="4031615" y="1416050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2" name="Line 752"/>
            <p:cNvCxnSpPr/>
            <p:nvPr/>
          </p:nvCxnSpPr>
          <p:spPr bwMode="auto">
            <a:xfrm flipV="1">
              <a:off x="4072255" y="140462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3" name="Line 753"/>
            <p:cNvCxnSpPr/>
            <p:nvPr/>
          </p:nvCxnSpPr>
          <p:spPr bwMode="auto">
            <a:xfrm flipV="1">
              <a:off x="4092575" y="136969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4" name="Line 754"/>
            <p:cNvCxnSpPr/>
            <p:nvPr/>
          </p:nvCxnSpPr>
          <p:spPr bwMode="auto">
            <a:xfrm flipV="1">
              <a:off x="4154170" y="135763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5" name="Line 755"/>
            <p:cNvCxnSpPr/>
            <p:nvPr/>
          </p:nvCxnSpPr>
          <p:spPr bwMode="auto">
            <a:xfrm flipV="1">
              <a:off x="4174490" y="1323340"/>
              <a:ext cx="51435" cy="2857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6" name="Line 756"/>
            <p:cNvCxnSpPr/>
            <p:nvPr/>
          </p:nvCxnSpPr>
          <p:spPr bwMode="auto">
            <a:xfrm flipV="1">
              <a:off x="423608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Line 757"/>
            <p:cNvCxnSpPr/>
            <p:nvPr/>
          </p:nvCxnSpPr>
          <p:spPr bwMode="auto">
            <a:xfrm flipV="1">
              <a:off x="4256405" y="1288415"/>
              <a:ext cx="30480" cy="171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" name="Line 758"/>
            <p:cNvCxnSpPr/>
            <p:nvPr/>
          </p:nvCxnSpPr>
          <p:spPr bwMode="auto">
            <a:xfrm flipV="1">
              <a:off x="4150360" y="1337945"/>
              <a:ext cx="0" cy="831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9" name="Line 759"/>
            <p:cNvCxnSpPr/>
            <p:nvPr/>
          </p:nvCxnSpPr>
          <p:spPr bwMode="auto">
            <a:xfrm>
              <a:off x="4001135" y="1280160"/>
              <a:ext cx="44450" cy="260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0" name="Line 760"/>
            <p:cNvCxnSpPr/>
            <p:nvPr/>
          </p:nvCxnSpPr>
          <p:spPr bwMode="auto">
            <a:xfrm>
              <a:off x="4055745" y="1311910"/>
              <a:ext cx="10160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1" name="Line 761"/>
            <p:cNvCxnSpPr/>
            <p:nvPr/>
          </p:nvCxnSpPr>
          <p:spPr bwMode="auto">
            <a:xfrm>
              <a:off x="4076065" y="1323975"/>
              <a:ext cx="51435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2" name="Line 762"/>
            <p:cNvCxnSpPr/>
            <p:nvPr/>
          </p:nvCxnSpPr>
          <p:spPr bwMode="auto">
            <a:xfrm>
              <a:off x="4137025" y="1358900"/>
              <a:ext cx="10795" cy="57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3" name="Line 763"/>
            <p:cNvCxnSpPr/>
            <p:nvPr/>
          </p:nvCxnSpPr>
          <p:spPr bwMode="auto">
            <a:xfrm>
              <a:off x="4157980" y="1370965"/>
              <a:ext cx="50800" cy="292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4" name="Line 764"/>
            <p:cNvCxnSpPr/>
            <p:nvPr/>
          </p:nvCxnSpPr>
          <p:spPr bwMode="auto">
            <a:xfrm>
              <a:off x="4218940" y="1405890"/>
              <a:ext cx="10160" cy="63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5" name="Line 765"/>
            <p:cNvCxnSpPr/>
            <p:nvPr/>
          </p:nvCxnSpPr>
          <p:spPr bwMode="auto">
            <a:xfrm>
              <a:off x="4239260" y="1417955"/>
              <a:ext cx="44450" cy="254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6" name="Line 766"/>
            <p:cNvCxnSpPr/>
            <p:nvPr/>
          </p:nvCxnSpPr>
          <p:spPr bwMode="auto">
            <a:xfrm flipV="1">
              <a:off x="3970020" y="1621155"/>
              <a:ext cx="67310" cy="3873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" name="Line 767"/>
            <p:cNvCxnSpPr/>
            <p:nvPr/>
          </p:nvCxnSpPr>
          <p:spPr bwMode="auto">
            <a:xfrm flipV="1">
              <a:off x="4010025" y="1657350"/>
              <a:ext cx="0" cy="5524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8" name="Line 768"/>
            <p:cNvCxnSpPr/>
            <p:nvPr/>
          </p:nvCxnSpPr>
          <p:spPr bwMode="auto">
            <a:xfrm flipV="1">
              <a:off x="4010025" y="1633855"/>
              <a:ext cx="0" cy="120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9" name="Line 769"/>
            <p:cNvCxnSpPr/>
            <p:nvPr/>
          </p:nvCxnSpPr>
          <p:spPr bwMode="auto">
            <a:xfrm flipV="1">
              <a:off x="4010660" y="1567180"/>
              <a:ext cx="0" cy="546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0" name="Line 770"/>
            <p:cNvCxnSpPr/>
            <p:nvPr/>
          </p:nvCxnSpPr>
          <p:spPr bwMode="auto">
            <a:xfrm>
              <a:off x="3947795" y="1601470"/>
              <a:ext cx="121285" cy="6858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1" name="Line 771"/>
            <p:cNvCxnSpPr/>
            <p:nvPr/>
          </p:nvCxnSpPr>
          <p:spPr bwMode="auto">
            <a:xfrm flipV="1">
              <a:off x="4323715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2" name="Line 772"/>
            <p:cNvCxnSpPr/>
            <p:nvPr/>
          </p:nvCxnSpPr>
          <p:spPr bwMode="auto">
            <a:xfrm>
              <a:off x="3990340" y="1356995"/>
              <a:ext cx="0" cy="1136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3" name="Line 773"/>
            <p:cNvCxnSpPr/>
            <p:nvPr/>
          </p:nvCxnSpPr>
          <p:spPr bwMode="auto">
            <a:xfrm flipH="1">
              <a:off x="4268470" y="1584960"/>
              <a:ext cx="170180" cy="984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4" name="Line 774"/>
            <p:cNvCxnSpPr/>
            <p:nvPr/>
          </p:nvCxnSpPr>
          <p:spPr bwMode="auto">
            <a:xfrm>
              <a:off x="4268470" y="1683385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5" name="Line 775"/>
            <p:cNvCxnSpPr/>
            <p:nvPr/>
          </p:nvCxnSpPr>
          <p:spPr bwMode="auto">
            <a:xfrm flipH="1">
              <a:off x="4271645" y="1822450"/>
              <a:ext cx="62230" cy="3556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6" name="Line 776"/>
            <p:cNvCxnSpPr/>
            <p:nvPr/>
          </p:nvCxnSpPr>
          <p:spPr bwMode="auto">
            <a:xfrm flipH="1" flipV="1">
              <a:off x="4173220" y="165036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" name="Line 777"/>
            <p:cNvCxnSpPr/>
            <p:nvPr/>
          </p:nvCxnSpPr>
          <p:spPr bwMode="auto">
            <a:xfrm flipH="1">
              <a:off x="4173220" y="1480185"/>
              <a:ext cx="294640" cy="170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8" name="Line 778"/>
            <p:cNvCxnSpPr/>
            <p:nvPr/>
          </p:nvCxnSpPr>
          <p:spPr bwMode="auto">
            <a:xfrm flipH="1" flipV="1">
              <a:off x="4467860" y="1480185"/>
              <a:ext cx="98425" cy="20764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9" name="Line 779"/>
            <p:cNvCxnSpPr/>
            <p:nvPr/>
          </p:nvCxnSpPr>
          <p:spPr bwMode="auto">
            <a:xfrm flipH="1">
              <a:off x="4504055" y="1687830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0" name="Line 780"/>
            <p:cNvCxnSpPr/>
            <p:nvPr/>
          </p:nvCxnSpPr>
          <p:spPr bwMode="auto">
            <a:xfrm flipH="1" flipV="1">
              <a:off x="4438650" y="1584960"/>
              <a:ext cx="65405" cy="1390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1" name="Line 781"/>
            <p:cNvCxnSpPr/>
            <p:nvPr/>
          </p:nvCxnSpPr>
          <p:spPr bwMode="auto">
            <a:xfrm>
              <a:off x="4140835" y="185864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2" name="Line 782"/>
            <p:cNvCxnSpPr/>
            <p:nvPr/>
          </p:nvCxnSpPr>
          <p:spPr bwMode="auto">
            <a:xfrm>
              <a:off x="4140835" y="1820545"/>
              <a:ext cx="0" cy="381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3" name="Line 783"/>
            <p:cNvCxnSpPr/>
            <p:nvPr/>
          </p:nvCxnSpPr>
          <p:spPr bwMode="auto">
            <a:xfrm>
              <a:off x="3878580" y="1669415"/>
              <a:ext cx="262255" cy="151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4" name="Line 784"/>
            <p:cNvCxnSpPr/>
            <p:nvPr/>
          </p:nvCxnSpPr>
          <p:spPr bwMode="auto">
            <a:xfrm flipV="1">
              <a:off x="3878580" y="1669415"/>
              <a:ext cx="0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5" name="Line 785"/>
            <p:cNvCxnSpPr/>
            <p:nvPr/>
          </p:nvCxnSpPr>
          <p:spPr bwMode="auto">
            <a:xfrm>
              <a:off x="3747770" y="1631315"/>
              <a:ext cx="13081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6" name="Line 786"/>
            <p:cNvCxnSpPr/>
            <p:nvPr/>
          </p:nvCxnSpPr>
          <p:spPr bwMode="auto">
            <a:xfrm>
              <a:off x="3747770" y="15557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7" name="Line 787"/>
            <p:cNvCxnSpPr/>
            <p:nvPr/>
          </p:nvCxnSpPr>
          <p:spPr bwMode="auto">
            <a:xfrm flipH="1">
              <a:off x="3747770" y="1461135"/>
              <a:ext cx="97790" cy="946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" name="Line 788"/>
            <p:cNvCxnSpPr/>
            <p:nvPr/>
          </p:nvCxnSpPr>
          <p:spPr bwMode="auto">
            <a:xfrm flipH="1" flipV="1">
              <a:off x="3845107" y="1461135"/>
              <a:ext cx="327660" cy="1892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9" name="Line 789"/>
            <p:cNvCxnSpPr/>
            <p:nvPr/>
          </p:nvCxnSpPr>
          <p:spPr bwMode="auto">
            <a:xfrm flipV="1">
              <a:off x="4271645" y="1858010"/>
              <a:ext cx="0" cy="76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0" name="Freeform 339"/>
            <p:cNvSpPr>
              <a:spLocks/>
            </p:cNvSpPr>
            <p:nvPr/>
          </p:nvSpPr>
          <p:spPr bwMode="auto">
            <a:xfrm>
              <a:off x="3963670" y="1572260"/>
              <a:ext cx="92075" cy="118110"/>
            </a:xfrm>
            <a:custGeom>
              <a:avLst/>
              <a:gdLst>
                <a:gd name="T0" fmla="*/ 578 w 578"/>
                <a:gd name="T1" fmla="*/ 539 h 746"/>
                <a:gd name="T2" fmla="*/ 575 w 578"/>
                <a:gd name="T3" fmla="*/ 505 h 746"/>
                <a:gd name="T4" fmla="*/ 571 w 578"/>
                <a:gd name="T5" fmla="*/ 469 h 746"/>
                <a:gd name="T6" fmla="*/ 564 w 578"/>
                <a:gd name="T7" fmla="*/ 432 h 746"/>
                <a:gd name="T8" fmla="*/ 554 w 578"/>
                <a:gd name="T9" fmla="*/ 394 h 746"/>
                <a:gd name="T10" fmla="*/ 542 w 578"/>
                <a:gd name="T11" fmla="*/ 357 h 746"/>
                <a:gd name="T12" fmla="*/ 526 w 578"/>
                <a:gd name="T13" fmla="*/ 319 h 746"/>
                <a:gd name="T14" fmla="*/ 508 w 578"/>
                <a:gd name="T15" fmla="*/ 281 h 746"/>
                <a:gd name="T16" fmla="*/ 487 w 578"/>
                <a:gd name="T17" fmla="*/ 245 h 746"/>
                <a:gd name="T18" fmla="*/ 466 w 578"/>
                <a:gd name="T19" fmla="*/ 211 h 746"/>
                <a:gd name="T20" fmla="*/ 441 w 578"/>
                <a:gd name="T21" fmla="*/ 177 h 746"/>
                <a:gd name="T22" fmla="*/ 416 w 578"/>
                <a:gd name="T23" fmla="*/ 147 h 746"/>
                <a:gd name="T24" fmla="*/ 389 w 578"/>
                <a:gd name="T25" fmla="*/ 118 h 746"/>
                <a:gd name="T26" fmla="*/ 361 w 578"/>
                <a:gd name="T27" fmla="*/ 92 h 746"/>
                <a:gd name="T28" fmla="*/ 332 w 578"/>
                <a:gd name="T29" fmla="*/ 68 h 746"/>
                <a:gd name="T30" fmla="*/ 303 w 578"/>
                <a:gd name="T31" fmla="*/ 48 h 746"/>
                <a:gd name="T32" fmla="*/ 274 w 578"/>
                <a:gd name="T33" fmla="*/ 31 h 746"/>
                <a:gd name="T34" fmla="*/ 244 w 578"/>
                <a:gd name="T35" fmla="*/ 17 h 746"/>
                <a:gd name="T36" fmla="*/ 216 w 578"/>
                <a:gd name="T37" fmla="*/ 8 h 746"/>
                <a:gd name="T38" fmla="*/ 188 w 578"/>
                <a:gd name="T39" fmla="*/ 1 h 746"/>
                <a:gd name="T40" fmla="*/ 162 w 578"/>
                <a:gd name="T41" fmla="*/ 0 h 746"/>
                <a:gd name="T42" fmla="*/ 136 w 578"/>
                <a:gd name="T43" fmla="*/ 1 h 746"/>
                <a:gd name="T44" fmla="*/ 112 w 578"/>
                <a:gd name="T45" fmla="*/ 7 h 746"/>
                <a:gd name="T46" fmla="*/ 89 w 578"/>
                <a:gd name="T47" fmla="*/ 16 h 746"/>
                <a:gd name="T48" fmla="*/ 69 w 578"/>
                <a:gd name="T49" fmla="*/ 28 h 746"/>
                <a:gd name="T50" fmla="*/ 51 w 578"/>
                <a:gd name="T51" fmla="*/ 45 h 746"/>
                <a:gd name="T52" fmla="*/ 36 w 578"/>
                <a:gd name="T53" fmla="*/ 64 h 746"/>
                <a:gd name="T54" fmla="*/ 23 w 578"/>
                <a:gd name="T55" fmla="*/ 88 h 746"/>
                <a:gd name="T56" fmla="*/ 13 w 578"/>
                <a:gd name="T57" fmla="*/ 113 h 746"/>
                <a:gd name="T58" fmla="*/ 6 w 578"/>
                <a:gd name="T59" fmla="*/ 142 h 746"/>
                <a:gd name="T60" fmla="*/ 1 w 578"/>
                <a:gd name="T61" fmla="*/ 173 h 746"/>
                <a:gd name="T62" fmla="*/ 0 w 578"/>
                <a:gd name="T63" fmla="*/ 206 h 746"/>
                <a:gd name="T64" fmla="*/ 1 w 578"/>
                <a:gd name="T65" fmla="*/ 241 h 746"/>
                <a:gd name="T66" fmla="*/ 6 w 578"/>
                <a:gd name="T67" fmla="*/ 277 h 746"/>
                <a:gd name="T68" fmla="*/ 13 w 578"/>
                <a:gd name="T69" fmla="*/ 313 h 746"/>
                <a:gd name="T70" fmla="*/ 23 w 578"/>
                <a:gd name="T71" fmla="*/ 352 h 746"/>
                <a:gd name="T72" fmla="*/ 36 w 578"/>
                <a:gd name="T73" fmla="*/ 389 h 746"/>
                <a:gd name="T74" fmla="*/ 51 w 578"/>
                <a:gd name="T75" fmla="*/ 426 h 746"/>
                <a:gd name="T76" fmla="*/ 69 w 578"/>
                <a:gd name="T77" fmla="*/ 463 h 746"/>
                <a:gd name="T78" fmla="*/ 89 w 578"/>
                <a:gd name="T79" fmla="*/ 500 h 746"/>
                <a:gd name="T80" fmla="*/ 112 w 578"/>
                <a:gd name="T81" fmla="*/ 535 h 746"/>
                <a:gd name="T82" fmla="*/ 136 w 578"/>
                <a:gd name="T83" fmla="*/ 567 h 746"/>
                <a:gd name="T84" fmla="*/ 162 w 578"/>
                <a:gd name="T85" fmla="*/ 599 h 746"/>
                <a:gd name="T86" fmla="*/ 188 w 578"/>
                <a:gd name="T87" fmla="*/ 627 h 746"/>
                <a:gd name="T88" fmla="*/ 216 w 578"/>
                <a:gd name="T89" fmla="*/ 654 h 746"/>
                <a:gd name="T90" fmla="*/ 244 w 578"/>
                <a:gd name="T91" fmla="*/ 677 h 746"/>
                <a:gd name="T92" fmla="*/ 274 w 578"/>
                <a:gd name="T93" fmla="*/ 697 h 746"/>
                <a:gd name="T94" fmla="*/ 303 w 578"/>
                <a:gd name="T95" fmla="*/ 714 h 746"/>
                <a:gd name="T96" fmla="*/ 332 w 578"/>
                <a:gd name="T97" fmla="*/ 728 h 746"/>
                <a:gd name="T98" fmla="*/ 361 w 578"/>
                <a:gd name="T99" fmla="*/ 738 h 746"/>
                <a:gd name="T100" fmla="*/ 389 w 578"/>
                <a:gd name="T101" fmla="*/ 744 h 746"/>
                <a:gd name="T102" fmla="*/ 416 w 578"/>
                <a:gd name="T103" fmla="*/ 746 h 746"/>
                <a:gd name="T104" fmla="*/ 441 w 578"/>
                <a:gd name="T105" fmla="*/ 745 h 746"/>
                <a:gd name="T106" fmla="*/ 466 w 578"/>
                <a:gd name="T107" fmla="*/ 739 h 746"/>
                <a:gd name="T108" fmla="*/ 487 w 578"/>
                <a:gd name="T109" fmla="*/ 730 h 746"/>
                <a:gd name="T110" fmla="*/ 508 w 578"/>
                <a:gd name="T111" fmla="*/ 716 h 746"/>
                <a:gd name="T112" fmla="*/ 526 w 578"/>
                <a:gd name="T113" fmla="*/ 701 h 746"/>
                <a:gd name="T114" fmla="*/ 542 w 578"/>
                <a:gd name="T115" fmla="*/ 680 h 746"/>
                <a:gd name="T116" fmla="*/ 554 w 578"/>
                <a:gd name="T117" fmla="*/ 658 h 746"/>
                <a:gd name="T118" fmla="*/ 564 w 578"/>
                <a:gd name="T119" fmla="*/ 632 h 746"/>
                <a:gd name="T120" fmla="*/ 571 w 578"/>
                <a:gd name="T121" fmla="*/ 603 h 746"/>
                <a:gd name="T122" fmla="*/ 575 w 578"/>
                <a:gd name="T123" fmla="*/ 573 h 746"/>
                <a:gd name="T124" fmla="*/ 578 w 578"/>
                <a:gd name="T125" fmla="*/ 539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8" h="746">
                  <a:moveTo>
                    <a:pt x="578" y="539"/>
                  </a:moveTo>
                  <a:lnTo>
                    <a:pt x="575" y="505"/>
                  </a:lnTo>
                  <a:lnTo>
                    <a:pt x="571" y="469"/>
                  </a:lnTo>
                  <a:lnTo>
                    <a:pt x="564" y="432"/>
                  </a:lnTo>
                  <a:lnTo>
                    <a:pt x="554" y="394"/>
                  </a:lnTo>
                  <a:lnTo>
                    <a:pt x="542" y="357"/>
                  </a:lnTo>
                  <a:lnTo>
                    <a:pt x="526" y="319"/>
                  </a:lnTo>
                  <a:lnTo>
                    <a:pt x="508" y="281"/>
                  </a:lnTo>
                  <a:lnTo>
                    <a:pt x="487" y="245"/>
                  </a:lnTo>
                  <a:lnTo>
                    <a:pt x="466" y="211"/>
                  </a:lnTo>
                  <a:lnTo>
                    <a:pt x="441" y="177"/>
                  </a:lnTo>
                  <a:lnTo>
                    <a:pt x="416" y="147"/>
                  </a:lnTo>
                  <a:lnTo>
                    <a:pt x="389" y="118"/>
                  </a:lnTo>
                  <a:lnTo>
                    <a:pt x="361" y="92"/>
                  </a:lnTo>
                  <a:lnTo>
                    <a:pt x="332" y="68"/>
                  </a:lnTo>
                  <a:lnTo>
                    <a:pt x="303" y="48"/>
                  </a:lnTo>
                  <a:lnTo>
                    <a:pt x="274" y="31"/>
                  </a:lnTo>
                  <a:lnTo>
                    <a:pt x="244" y="17"/>
                  </a:lnTo>
                  <a:lnTo>
                    <a:pt x="216" y="8"/>
                  </a:lnTo>
                  <a:lnTo>
                    <a:pt x="188" y="1"/>
                  </a:lnTo>
                  <a:lnTo>
                    <a:pt x="162" y="0"/>
                  </a:lnTo>
                  <a:lnTo>
                    <a:pt x="136" y="1"/>
                  </a:lnTo>
                  <a:lnTo>
                    <a:pt x="112" y="7"/>
                  </a:lnTo>
                  <a:lnTo>
                    <a:pt x="89" y="16"/>
                  </a:lnTo>
                  <a:lnTo>
                    <a:pt x="69" y="28"/>
                  </a:lnTo>
                  <a:lnTo>
                    <a:pt x="51" y="45"/>
                  </a:lnTo>
                  <a:lnTo>
                    <a:pt x="36" y="64"/>
                  </a:lnTo>
                  <a:lnTo>
                    <a:pt x="23" y="88"/>
                  </a:lnTo>
                  <a:lnTo>
                    <a:pt x="13" y="113"/>
                  </a:lnTo>
                  <a:lnTo>
                    <a:pt x="6" y="142"/>
                  </a:lnTo>
                  <a:lnTo>
                    <a:pt x="1" y="173"/>
                  </a:lnTo>
                  <a:lnTo>
                    <a:pt x="0" y="206"/>
                  </a:lnTo>
                  <a:lnTo>
                    <a:pt x="1" y="241"/>
                  </a:lnTo>
                  <a:lnTo>
                    <a:pt x="6" y="277"/>
                  </a:lnTo>
                  <a:lnTo>
                    <a:pt x="13" y="313"/>
                  </a:lnTo>
                  <a:lnTo>
                    <a:pt x="23" y="352"/>
                  </a:lnTo>
                  <a:lnTo>
                    <a:pt x="36" y="389"/>
                  </a:lnTo>
                  <a:lnTo>
                    <a:pt x="51" y="426"/>
                  </a:lnTo>
                  <a:lnTo>
                    <a:pt x="69" y="463"/>
                  </a:lnTo>
                  <a:lnTo>
                    <a:pt x="89" y="500"/>
                  </a:lnTo>
                  <a:lnTo>
                    <a:pt x="112" y="535"/>
                  </a:lnTo>
                  <a:lnTo>
                    <a:pt x="136" y="567"/>
                  </a:lnTo>
                  <a:lnTo>
                    <a:pt x="162" y="599"/>
                  </a:lnTo>
                  <a:lnTo>
                    <a:pt x="188" y="627"/>
                  </a:lnTo>
                  <a:lnTo>
                    <a:pt x="216" y="654"/>
                  </a:lnTo>
                  <a:lnTo>
                    <a:pt x="244" y="677"/>
                  </a:lnTo>
                  <a:lnTo>
                    <a:pt x="274" y="697"/>
                  </a:lnTo>
                  <a:lnTo>
                    <a:pt x="303" y="714"/>
                  </a:lnTo>
                  <a:lnTo>
                    <a:pt x="332" y="728"/>
                  </a:lnTo>
                  <a:lnTo>
                    <a:pt x="361" y="738"/>
                  </a:lnTo>
                  <a:lnTo>
                    <a:pt x="389" y="744"/>
                  </a:lnTo>
                  <a:lnTo>
                    <a:pt x="416" y="746"/>
                  </a:lnTo>
                  <a:lnTo>
                    <a:pt x="441" y="745"/>
                  </a:lnTo>
                  <a:lnTo>
                    <a:pt x="466" y="739"/>
                  </a:lnTo>
                  <a:lnTo>
                    <a:pt x="487" y="730"/>
                  </a:lnTo>
                  <a:lnTo>
                    <a:pt x="508" y="716"/>
                  </a:lnTo>
                  <a:lnTo>
                    <a:pt x="526" y="701"/>
                  </a:lnTo>
                  <a:lnTo>
                    <a:pt x="542" y="680"/>
                  </a:lnTo>
                  <a:lnTo>
                    <a:pt x="554" y="658"/>
                  </a:lnTo>
                  <a:lnTo>
                    <a:pt x="564" y="632"/>
                  </a:lnTo>
                  <a:lnTo>
                    <a:pt x="571" y="603"/>
                  </a:lnTo>
                  <a:lnTo>
                    <a:pt x="575" y="573"/>
                  </a:lnTo>
                  <a:lnTo>
                    <a:pt x="578" y="53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6" name="Freeform 565"/>
            <p:cNvSpPr>
              <a:spLocks/>
            </p:cNvSpPr>
            <p:nvPr/>
          </p:nvSpPr>
          <p:spPr bwMode="auto">
            <a:xfrm>
              <a:off x="4039235" y="1470660"/>
              <a:ext cx="284480" cy="95885"/>
            </a:xfrm>
            <a:custGeom>
              <a:avLst/>
              <a:gdLst>
                <a:gd name="T0" fmla="*/ 0 w 1793"/>
                <a:gd name="T1" fmla="*/ 430 h 607"/>
                <a:gd name="T2" fmla="*/ 48 w 1793"/>
                <a:gd name="T3" fmla="*/ 456 h 607"/>
                <a:gd name="T4" fmla="*/ 99 w 1793"/>
                <a:gd name="T5" fmla="*/ 480 h 607"/>
                <a:gd name="T6" fmla="*/ 152 w 1793"/>
                <a:gd name="T7" fmla="*/ 502 h 607"/>
                <a:gd name="T8" fmla="*/ 208 w 1793"/>
                <a:gd name="T9" fmla="*/ 522 h 607"/>
                <a:gd name="T10" fmla="*/ 266 w 1793"/>
                <a:gd name="T11" fmla="*/ 542 h 607"/>
                <a:gd name="T12" fmla="*/ 325 w 1793"/>
                <a:gd name="T13" fmla="*/ 557 h 607"/>
                <a:gd name="T14" fmla="*/ 387 w 1793"/>
                <a:gd name="T15" fmla="*/ 571 h 607"/>
                <a:gd name="T16" fmla="*/ 449 w 1793"/>
                <a:gd name="T17" fmla="*/ 583 h 607"/>
                <a:gd name="T18" fmla="*/ 514 w 1793"/>
                <a:gd name="T19" fmla="*/ 592 h 607"/>
                <a:gd name="T20" fmla="*/ 578 w 1793"/>
                <a:gd name="T21" fmla="*/ 600 h 607"/>
                <a:gd name="T22" fmla="*/ 644 w 1793"/>
                <a:gd name="T23" fmla="*/ 605 h 607"/>
                <a:gd name="T24" fmla="*/ 709 w 1793"/>
                <a:gd name="T25" fmla="*/ 607 h 607"/>
                <a:gd name="T26" fmla="*/ 776 w 1793"/>
                <a:gd name="T27" fmla="*/ 607 h 607"/>
                <a:gd name="T28" fmla="*/ 842 w 1793"/>
                <a:gd name="T29" fmla="*/ 605 h 607"/>
                <a:gd name="T30" fmla="*/ 907 w 1793"/>
                <a:gd name="T31" fmla="*/ 600 h 607"/>
                <a:gd name="T32" fmla="*/ 972 w 1793"/>
                <a:gd name="T33" fmla="*/ 592 h 607"/>
                <a:gd name="T34" fmla="*/ 1036 w 1793"/>
                <a:gd name="T35" fmla="*/ 583 h 607"/>
                <a:gd name="T36" fmla="*/ 1098 w 1793"/>
                <a:gd name="T37" fmla="*/ 571 h 607"/>
                <a:gd name="T38" fmla="*/ 1159 w 1793"/>
                <a:gd name="T39" fmla="*/ 557 h 607"/>
                <a:gd name="T40" fmla="*/ 1219 w 1793"/>
                <a:gd name="T41" fmla="*/ 542 h 607"/>
                <a:gd name="T42" fmla="*/ 1277 w 1793"/>
                <a:gd name="T43" fmla="*/ 522 h 607"/>
                <a:gd name="T44" fmla="*/ 1333 w 1793"/>
                <a:gd name="T45" fmla="*/ 502 h 607"/>
                <a:gd name="T46" fmla="*/ 1386 w 1793"/>
                <a:gd name="T47" fmla="*/ 480 h 607"/>
                <a:gd name="T48" fmla="*/ 1437 w 1793"/>
                <a:gd name="T49" fmla="*/ 456 h 607"/>
                <a:gd name="T50" fmla="*/ 1486 w 1793"/>
                <a:gd name="T51" fmla="*/ 430 h 607"/>
                <a:gd name="T52" fmla="*/ 1530 w 1793"/>
                <a:gd name="T53" fmla="*/ 402 h 607"/>
                <a:gd name="T54" fmla="*/ 1573 w 1793"/>
                <a:gd name="T55" fmla="*/ 372 h 607"/>
                <a:gd name="T56" fmla="*/ 1611 w 1793"/>
                <a:gd name="T57" fmla="*/ 342 h 607"/>
                <a:gd name="T58" fmla="*/ 1646 w 1793"/>
                <a:gd name="T59" fmla="*/ 310 h 607"/>
                <a:gd name="T60" fmla="*/ 1678 w 1793"/>
                <a:gd name="T61" fmla="*/ 276 h 607"/>
                <a:gd name="T62" fmla="*/ 1706 w 1793"/>
                <a:gd name="T63" fmla="*/ 241 h 607"/>
                <a:gd name="T64" fmla="*/ 1731 w 1793"/>
                <a:gd name="T65" fmla="*/ 206 h 607"/>
                <a:gd name="T66" fmla="*/ 1751 w 1793"/>
                <a:gd name="T67" fmla="*/ 170 h 607"/>
                <a:gd name="T68" fmla="*/ 1767 w 1793"/>
                <a:gd name="T69" fmla="*/ 133 h 607"/>
                <a:gd name="T70" fmla="*/ 1780 w 1793"/>
                <a:gd name="T71" fmla="*/ 95 h 607"/>
                <a:gd name="T72" fmla="*/ 1789 w 1793"/>
                <a:gd name="T73" fmla="*/ 58 h 607"/>
                <a:gd name="T74" fmla="*/ 1792 w 1793"/>
                <a:gd name="T75" fmla="*/ 20 h 607"/>
                <a:gd name="T76" fmla="*/ 1793 w 1793"/>
                <a:gd name="T7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93" h="607">
                  <a:moveTo>
                    <a:pt x="0" y="430"/>
                  </a:moveTo>
                  <a:lnTo>
                    <a:pt x="48" y="456"/>
                  </a:lnTo>
                  <a:lnTo>
                    <a:pt x="99" y="480"/>
                  </a:lnTo>
                  <a:lnTo>
                    <a:pt x="152" y="502"/>
                  </a:lnTo>
                  <a:lnTo>
                    <a:pt x="208" y="522"/>
                  </a:lnTo>
                  <a:lnTo>
                    <a:pt x="266" y="542"/>
                  </a:lnTo>
                  <a:lnTo>
                    <a:pt x="325" y="557"/>
                  </a:lnTo>
                  <a:lnTo>
                    <a:pt x="387" y="571"/>
                  </a:lnTo>
                  <a:lnTo>
                    <a:pt x="449" y="583"/>
                  </a:lnTo>
                  <a:lnTo>
                    <a:pt x="514" y="592"/>
                  </a:lnTo>
                  <a:lnTo>
                    <a:pt x="578" y="600"/>
                  </a:lnTo>
                  <a:lnTo>
                    <a:pt x="644" y="605"/>
                  </a:lnTo>
                  <a:lnTo>
                    <a:pt x="709" y="607"/>
                  </a:lnTo>
                  <a:lnTo>
                    <a:pt x="776" y="607"/>
                  </a:lnTo>
                  <a:lnTo>
                    <a:pt x="842" y="605"/>
                  </a:lnTo>
                  <a:lnTo>
                    <a:pt x="907" y="600"/>
                  </a:lnTo>
                  <a:lnTo>
                    <a:pt x="972" y="592"/>
                  </a:lnTo>
                  <a:lnTo>
                    <a:pt x="1036" y="583"/>
                  </a:lnTo>
                  <a:lnTo>
                    <a:pt x="1098" y="571"/>
                  </a:lnTo>
                  <a:lnTo>
                    <a:pt x="1159" y="557"/>
                  </a:lnTo>
                  <a:lnTo>
                    <a:pt x="1219" y="542"/>
                  </a:lnTo>
                  <a:lnTo>
                    <a:pt x="1277" y="522"/>
                  </a:lnTo>
                  <a:lnTo>
                    <a:pt x="1333" y="502"/>
                  </a:lnTo>
                  <a:lnTo>
                    <a:pt x="1386" y="480"/>
                  </a:lnTo>
                  <a:lnTo>
                    <a:pt x="1437" y="456"/>
                  </a:lnTo>
                  <a:lnTo>
                    <a:pt x="1486" y="430"/>
                  </a:lnTo>
                  <a:lnTo>
                    <a:pt x="1530" y="402"/>
                  </a:lnTo>
                  <a:lnTo>
                    <a:pt x="1573" y="372"/>
                  </a:lnTo>
                  <a:lnTo>
                    <a:pt x="1611" y="342"/>
                  </a:lnTo>
                  <a:lnTo>
                    <a:pt x="1646" y="310"/>
                  </a:lnTo>
                  <a:lnTo>
                    <a:pt x="1678" y="276"/>
                  </a:lnTo>
                  <a:lnTo>
                    <a:pt x="1706" y="241"/>
                  </a:lnTo>
                  <a:lnTo>
                    <a:pt x="1731" y="206"/>
                  </a:lnTo>
                  <a:lnTo>
                    <a:pt x="1751" y="170"/>
                  </a:lnTo>
                  <a:lnTo>
                    <a:pt x="1767" y="133"/>
                  </a:lnTo>
                  <a:lnTo>
                    <a:pt x="1780" y="95"/>
                  </a:lnTo>
                  <a:lnTo>
                    <a:pt x="1789" y="58"/>
                  </a:lnTo>
                  <a:lnTo>
                    <a:pt x="1792" y="20"/>
                  </a:lnTo>
                  <a:lnTo>
                    <a:pt x="1793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7" name="Freeform 566"/>
            <p:cNvSpPr>
              <a:spLocks/>
            </p:cNvSpPr>
            <p:nvPr/>
          </p:nvSpPr>
          <p:spPr bwMode="auto">
            <a:xfrm>
              <a:off x="3990340" y="1470660"/>
              <a:ext cx="48895" cy="67945"/>
            </a:xfrm>
            <a:custGeom>
              <a:avLst/>
              <a:gdLst>
                <a:gd name="T0" fmla="*/ 0 w 308"/>
                <a:gd name="T1" fmla="*/ 0 h 430"/>
                <a:gd name="T2" fmla="*/ 6 w 308"/>
                <a:gd name="T3" fmla="*/ 38 h 430"/>
                <a:gd name="T4" fmla="*/ 13 w 308"/>
                <a:gd name="T5" fmla="*/ 73 h 430"/>
                <a:gd name="T6" fmla="*/ 23 w 308"/>
                <a:gd name="T7" fmla="*/ 109 h 430"/>
                <a:gd name="T8" fmla="*/ 35 w 308"/>
                <a:gd name="T9" fmla="*/ 144 h 430"/>
                <a:gd name="T10" fmla="*/ 50 w 308"/>
                <a:gd name="T11" fmla="*/ 177 h 430"/>
                <a:gd name="T12" fmla="*/ 67 w 308"/>
                <a:gd name="T13" fmla="*/ 209 h 430"/>
                <a:gd name="T14" fmla="*/ 86 w 308"/>
                <a:gd name="T15" fmla="*/ 241 h 430"/>
                <a:gd name="T16" fmla="*/ 108 w 308"/>
                <a:gd name="T17" fmla="*/ 272 h 430"/>
                <a:gd name="T18" fmla="*/ 131 w 308"/>
                <a:gd name="T19" fmla="*/ 300 h 430"/>
                <a:gd name="T20" fmla="*/ 156 w 308"/>
                <a:gd name="T21" fmla="*/ 326 h 430"/>
                <a:gd name="T22" fmla="*/ 185 w 308"/>
                <a:gd name="T23" fmla="*/ 351 h 430"/>
                <a:gd name="T24" fmla="*/ 213 w 308"/>
                <a:gd name="T25" fmla="*/ 374 h 430"/>
                <a:gd name="T26" fmla="*/ 243 w 308"/>
                <a:gd name="T27" fmla="*/ 395 h 430"/>
                <a:gd name="T28" fmla="*/ 275 w 308"/>
                <a:gd name="T29" fmla="*/ 413 h 430"/>
                <a:gd name="T30" fmla="*/ 308 w 308"/>
                <a:gd name="T31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430">
                  <a:moveTo>
                    <a:pt x="0" y="0"/>
                  </a:moveTo>
                  <a:lnTo>
                    <a:pt x="6" y="38"/>
                  </a:lnTo>
                  <a:lnTo>
                    <a:pt x="13" y="73"/>
                  </a:lnTo>
                  <a:lnTo>
                    <a:pt x="23" y="109"/>
                  </a:lnTo>
                  <a:lnTo>
                    <a:pt x="35" y="144"/>
                  </a:lnTo>
                  <a:lnTo>
                    <a:pt x="50" y="177"/>
                  </a:lnTo>
                  <a:lnTo>
                    <a:pt x="67" y="209"/>
                  </a:lnTo>
                  <a:lnTo>
                    <a:pt x="86" y="241"/>
                  </a:lnTo>
                  <a:lnTo>
                    <a:pt x="108" y="272"/>
                  </a:lnTo>
                  <a:lnTo>
                    <a:pt x="131" y="300"/>
                  </a:lnTo>
                  <a:lnTo>
                    <a:pt x="156" y="326"/>
                  </a:lnTo>
                  <a:lnTo>
                    <a:pt x="185" y="351"/>
                  </a:lnTo>
                  <a:lnTo>
                    <a:pt x="213" y="374"/>
                  </a:lnTo>
                  <a:lnTo>
                    <a:pt x="243" y="395"/>
                  </a:lnTo>
                  <a:lnTo>
                    <a:pt x="275" y="413"/>
                  </a:lnTo>
                  <a:lnTo>
                    <a:pt x="308" y="43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68" name="Line 793"/>
            <p:cNvCxnSpPr/>
            <p:nvPr/>
          </p:nvCxnSpPr>
          <p:spPr bwMode="auto">
            <a:xfrm>
              <a:off x="4076700" y="1441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9" name="Freeform 568"/>
            <p:cNvSpPr>
              <a:spLocks/>
            </p:cNvSpPr>
            <p:nvPr/>
          </p:nvSpPr>
          <p:spPr bwMode="auto">
            <a:xfrm>
              <a:off x="4076700" y="1310640"/>
              <a:ext cx="247015" cy="142240"/>
            </a:xfrm>
            <a:custGeom>
              <a:avLst/>
              <a:gdLst>
                <a:gd name="T0" fmla="*/ 0 w 1557"/>
                <a:gd name="T1" fmla="*/ 825 h 900"/>
                <a:gd name="T2" fmla="*/ 59 w 1557"/>
                <a:gd name="T3" fmla="*/ 842 h 900"/>
                <a:gd name="T4" fmla="*/ 119 w 1557"/>
                <a:gd name="T5" fmla="*/ 857 h 900"/>
                <a:gd name="T6" fmla="*/ 181 w 1557"/>
                <a:gd name="T7" fmla="*/ 871 h 900"/>
                <a:gd name="T8" fmla="*/ 244 w 1557"/>
                <a:gd name="T9" fmla="*/ 881 h 900"/>
                <a:gd name="T10" fmla="*/ 308 w 1557"/>
                <a:gd name="T11" fmla="*/ 890 h 900"/>
                <a:gd name="T12" fmla="*/ 374 w 1557"/>
                <a:gd name="T13" fmla="*/ 895 h 900"/>
                <a:gd name="T14" fmla="*/ 439 w 1557"/>
                <a:gd name="T15" fmla="*/ 899 h 900"/>
                <a:gd name="T16" fmla="*/ 506 w 1557"/>
                <a:gd name="T17" fmla="*/ 900 h 900"/>
                <a:gd name="T18" fmla="*/ 572 w 1557"/>
                <a:gd name="T19" fmla="*/ 899 h 900"/>
                <a:gd name="T20" fmla="*/ 637 w 1557"/>
                <a:gd name="T21" fmla="*/ 895 h 900"/>
                <a:gd name="T22" fmla="*/ 703 w 1557"/>
                <a:gd name="T23" fmla="*/ 890 h 900"/>
                <a:gd name="T24" fmla="*/ 767 w 1557"/>
                <a:gd name="T25" fmla="*/ 881 h 900"/>
                <a:gd name="T26" fmla="*/ 830 w 1557"/>
                <a:gd name="T27" fmla="*/ 871 h 900"/>
                <a:gd name="T28" fmla="*/ 893 w 1557"/>
                <a:gd name="T29" fmla="*/ 858 h 900"/>
                <a:gd name="T30" fmla="*/ 954 w 1557"/>
                <a:gd name="T31" fmla="*/ 842 h 900"/>
                <a:gd name="T32" fmla="*/ 1012 w 1557"/>
                <a:gd name="T33" fmla="*/ 825 h 900"/>
                <a:gd name="T34" fmla="*/ 1069 w 1557"/>
                <a:gd name="T35" fmla="*/ 806 h 900"/>
                <a:gd name="T36" fmla="*/ 1124 w 1557"/>
                <a:gd name="T37" fmla="*/ 785 h 900"/>
                <a:gd name="T38" fmla="*/ 1176 w 1557"/>
                <a:gd name="T39" fmla="*/ 761 h 900"/>
                <a:gd name="T40" fmla="*/ 1226 w 1557"/>
                <a:gd name="T41" fmla="*/ 736 h 900"/>
                <a:gd name="T42" fmla="*/ 1272 w 1557"/>
                <a:gd name="T43" fmla="*/ 709 h 900"/>
                <a:gd name="T44" fmla="*/ 1315 w 1557"/>
                <a:gd name="T45" fmla="*/ 681 h 900"/>
                <a:gd name="T46" fmla="*/ 1356 w 1557"/>
                <a:gd name="T47" fmla="*/ 650 h 900"/>
                <a:gd name="T48" fmla="*/ 1393 w 1557"/>
                <a:gd name="T49" fmla="*/ 619 h 900"/>
                <a:gd name="T50" fmla="*/ 1427 w 1557"/>
                <a:gd name="T51" fmla="*/ 586 h 900"/>
                <a:gd name="T52" fmla="*/ 1456 w 1557"/>
                <a:gd name="T53" fmla="*/ 552 h 900"/>
                <a:gd name="T54" fmla="*/ 1484 w 1557"/>
                <a:gd name="T55" fmla="*/ 517 h 900"/>
                <a:gd name="T56" fmla="*/ 1505 w 1557"/>
                <a:gd name="T57" fmla="*/ 481 h 900"/>
                <a:gd name="T58" fmla="*/ 1524 w 1557"/>
                <a:gd name="T59" fmla="*/ 445 h 900"/>
                <a:gd name="T60" fmla="*/ 1538 w 1557"/>
                <a:gd name="T61" fmla="*/ 407 h 900"/>
                <a:gd name="T62" fmla="*/ 1548 w 1557"/>
                <a:gd name="T63" fmla="*/ 369 h 900"/>
                <a:gd name="T64" fmla="*/ 1555 w 1557"/>
                <a:gd name="T65" fmla="*/ 332 h 900"/>
                <a:gd name="T66" fmla="*/ 1557 w 1557"/>
                <a:gd name="T67" fmla="*/ 293 h 900"/>
                <a:gd name="T68" fmla="*/ 1555 w 1557"/>
                <a:gd name="T69" fmla="*/ 255 h 900"/>
                <a:gd name="T70" fmla="*/ 1548 w 1557"/>
                <a:gd name="T71" fmla="*/ 217 h 900"/>
                <a:gd name="T72" fmla="*/ 1538 w 1557"/>
                <a:gd name="T73" fmla="*/ 179 h 900"/>
                <a:gd name="T74" fmla="*/ 1523 w 1557"/>
                <a:gd name="T75" fmla="*/ 142 h 900"/>
                <a:gd name="T76" fmla="*/ 1505 w 1557"/>
                <a:gd name="T77" fmla="*/ 106 h 900"/>
                <a:gd name="T78" fmla="*/ 1482 w 1557"/>
                <a:gd name="T79" fmla="*/ 69 h 900"/>
                <a:gd name="T80" fmla="*/ 1456 w 1557"/>
                <a:gd name="T81" fmla="*/ 34 h 900"/>
                <a:gd name="T82" fmla="*/ 1426 w 1557"/>
                <a:gd name="T83" fmla="*/ 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7" h="900">
                  <a:moveTo>
                    <a:pt x="0" y="825"/>
                  </a:moveTo>
                  <a:lnTo>
                    <a:pt x="59" y="842"/>
                  </a:lnTo>
                  <a:lnTo>
                    <a:pt x="119" y="857"/>
                  </a:lnTo>
                  <a:lnTo>
                    <a:pt x="181" y="871"/>
                  </a:lnTo>
                  <a:lnTo>
                    <a:pt x="244" y="881"/>
                  </a:lnTo>
                  <a:lnTo>
                    <a:pt x="308" y="890"/>
                  </a:lnTo>
                  <a:lnTo>
                    <a:pt x="374" y="895"/>
                  </a:lnTo>
                  <a:lnTo>
                    <a:pt x="439" y="899"/>
                  </a:lnTo>
                  <a:lnTo>
                    <a:pt x="506" y="900"/>
                  </a:lnTo>
                  <a:lnTo>
                    <a:pt x="572" y="899"/>
                  </a:lnTo>
                  <a:lnTo>
                    <a:pt x="637" y="895"/>
                  </a:lnTo>
                  <a:lnTo>
                    <a:pt x="703" y="890"/>
                  </a:lnTo>
                  <a:lnTo>
                    <a:pt x="767" y="881"/>
                  </a:lnTo>
                  <a:lnTo>
                    <a:pt x="830" y="871"/>
                  </a:lnTo>
                  <a:lnTo>
                    <a:pt x="893" y="858"/>
                  </a:lnTo>
                  <a:lnTo>
                    <a:pt x="954" y="842"/>
                  </a:lnTo>
                  <a:lnTo>
                    <a:pt x="1012" y="825"/>
                  </a:lnTo>
                  <a:lnTo>
                    <a:pt x="1069" y="806"/>
                  </a:lnTo>
                  <a:lnTo>
                    <a:pt x="1124" y="785"/>
                  </a:lnTo>
                  <a:lnTo>
                    <a:pt x="1176" y="761"/>
                  </a:lnTo>
                  <a:lnTo>
                    <a:pt x="1226" y="736"/>
                  </a:lnTo>
                  <a:lnTo>
                    <a:pt x="1272" y="709"/>
                  </a:lnTo>
                  <a:lnTo>
                    <a:pt x="1315" y="681"/>
                  </a:lnTo>
                  <a:lnTo>
                    <a:pt x="1356" y="650"/>
                  </a:lnTo>
                  <a:lnTo>
                    <a:pt x="1393" y="619"/>
                  </a:lnTo>
                  <a:lnTo>
                    <a:pt x="1427" y="586"/>
                  </a:lnTo>
                  <a:lnTo>
                    <a:pt x="1456" y="552"/>
                  </a:lnTo>
                  <a:lnTo>
                    <a:pt x="1484" y="517"/>
                  </a:lnTo>
                  <a:lnTo>
                    <a:pt x="1505" y="481"/>
                  </a:lnTo>
                  <a:lnTo>
                    <a:pt x="1524" y="445"/>
                  </a:lnTo>
                  <a:lnTo>
                    <a:pt x="1538" y="407"/>
                  </a:lnTo>
                  <a:lnTo>
                    <a:pt x="1548" y="369"/>
                  </a:lnTo>
                  <a:lnTo>
                    <a:pt x="1555" y="332"/>
                  </a:lnTo>
                  <a:lnTo>
                    <a:pt x="1557" y="293"/>
                  </a:lnTo>
                  <a:lnTo>
                    <a:pt x="1555" y="255"/>
                  </a:lnTo>
                  <a:lnTo>
                    <a:pt x="1548" y="217"/>
                  </a:lnTo>
                  <a:lnTo>
                    <a:pt x="1538" y="179"/>
                  </a:lnTo>
                  <a:lnTo>
                    <a:pt x="1523" y="142"/>
                  </a:lnTo>
                  <a:lnTo>
                    <a:pt x="1505" y="106"/>
                  </a:lnTo>
                  <a:lnTo>
                    <a:pt x="1482" y="69"/>
                  </a:lnTo>
                  <a:lnTo>
                    <a:pt x="1456" y="34"/>
                  </a:lnTo>
                  <a:lnTo>
                    <a:pt x="1426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0" name="Freeform 569"/>
            <p:cNvSpPr>
              <a:spLocks/>
            </p:cNvSpPr>
            <p:nvPr/>
          </p:nvSpPr>
          <p:spPr bwMode="auto">
            <a:xfrm>
              <a:off x="4237355" y="1348105"/>
              <a:ext cx="23495" cy="9525"/>
            </a:xfrm>
            <a:custGeom>
              <a:avLst/>
              <a:gdLst>
                <a:gd name="T0" fmla="*/ 149 w 149"/>
                <a:gd name="T1" fmla="*/ 58 h 58"/>
                <a:gd name="T2" fmla="*/ 100 w 149"/>
                <a:gd name="T3" fmla="*/ 36 h 58"/>
                <a:gd name="T4" fmla="*/ 50 w 149"/>
                <a:gd name="T5" fmla="*/ 17 h 58"/>
                <a:gd name="T6" fmla="*/ 0 w 14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58">
                  <a:moveTo>
                    <a:pt x="149" y="58"/>
                  </a:moveTo>
                  <a:lnTo>
                    <a:pt x="100" y="36"/>
                  </a:lnTo>
                  <a:lnTo>
                    <a:pt x="50" y="17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1" name="Line 796"/>
            <p:cNvCxnSpPr/>
            <p:nvPr/>
          </p:nvCxnSpPr>
          <p:spPr bwMode="auto">
            <a:xfrm>
              <a:off x="4237355" y="127254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2" name="Freeform 571"/>
            <p:cNvSpPr>
              <a:spLocks/>
            </p:cNvSpPr>
            <p:nvPr/>
          </p:nvSpPr>
          <p:spPr bwMode="auto">
            <a:xfrm>
              <a:off x="3990340" y="1260475"/>
              <a:ext cx="247015" cy="142875"/>
            </a:xfrm>
            <a:custGeom>
              <a:avLst/>
              <a:gdLst>
                <a:gd name="T0" fmla="*/ 1558 w 1558"/>
                <a:gd name="T1" fmla="*/ 76 h 901"/>
                <a:gd name="T2" fmla="*/ 1499 w 1558"/>
                <a:gd name="T3" fmla="*/ 59 h 901"/>
                <a:gd name="T4" fmla="*/ 1438 w 1558"/>
                <a:gd name="T5" fmla="*/ 43 h 901"/>
                <a:gd name="T6" fmla="*/ 1377 w 1558"/>
                <a:gd name="T7" fmla="*/ 31 h 901"/>
                <a:gd name="T8" fmla="*/ 1312 w 1558"/>
                <a:gd name="T9" fmla="*/ 20 h 901"/>
                <a:gd name="T10" fmla="*/ 1248 w 1558"/>
                <a:gd name="T11" fmla="*/ 12 h 901"/>
                <a:gd name="T12" fmla="*/ 1183 w 1558"/>
                <a:gd name="T13" fmla="*/ 6 h 901"/>
                <a:gd name="T14" fmla="*/ 1118 w 1558"/>
                <a:gd name="T15" fmla="*/ 1 h 901"/>
                <a:gd name="T16" fmla="*/ 1051 w 1558"/>
                <a:gd name="T17" fmla="*/ 0 h 901"/>
                <a:gd name="T18" fmla="*/ 986 w 1558"/>
                <a:gd name="T19" fmla="*/ 1 h 901"/>
                <a:gd name="T20" fmla="*/ 920 w 1558"/>
                <a:gd name="T21" fmla="*/ 6 h 901"/>
                <a:gd name="T22" fmla="*/ 855 w 1558"/>
                <a:gd name="T23" fmla="*/ 12 h 901"/>
                <a:gd name="T24" fmla="*/ 790 w 1558"/>
                <a:gd name="T25" fmla="*/ 20 h 901"/>
                <a:gd name="T26" fmla="*/ 727 w 1558"/>
                <a:gd name="T27" fmla="*/ 31 h 901"/>
                <a:gd name="T28" fmla="*/ 665 w 1558"/>
                <a:gd name="T29" fmla="*/ 43 h 901"/>
                <a:gd name="T30" fmla="*/ 604 w 1558"/>
                <a:gd name="T31" fmla="*/ 58 h 901"/>
                <a:gd name="T32" fmla="*/ 545 w 1558"/>
                <a:gd name="T33" fmla="*/ 76 h 901"/>
                <a:gd name="T34" fmla="*/ 489 w 1558"/>
                <a:gd name="T35" fmla="*/ 95 h 901"/>
                <a:gd name="T36" fmla="*/ 433 w 1558"/>
                <a:gd name="T37" fmla="*/ 117 h 901"/>
                <a:gd name="T38" fmla="*/ 381 w 1558"/>
                <a:gd name="T39" fmla="*/ 140 h 901"/>
                <a:gd name="T40" fmla="*/ 331 w 1558"/>
                <a:gd name="T41" fmla="*/ 165 h 901"/>
                <a:gd name="T42" fmla="*/ 285 w 1558"/>
                <a:gd name="T43" fmla="*/ 192 h 901"/>
                <a:gd name="T44" fmla="*/ 241 w 1558"/>
                <a:gd name="T45" fmla="*/ 221 h 901"/>
                <a:gd name="T46" fmla="*/ 201 w 1558"/>
                <a:gd name="T47" fmla="*/ 251 h 901"/>
                <a:gd name="T48" fmla="*/ 164 w 1558"/>
                <a:gd name="T49" fmla="*/ 283 h 901"/>
                <a:gd name="T50" fmla="*/ 130 w 1558"/>
                <a:gd name="T51" fmla="*/ 316 h 901"/>
                <a:gd name="T52" fmla="*/ 100 w 1558"/>
                <a:gd name="T53" fmla="*/ 349 h 901"/>
                <a:gd name="T54" fmla="*/ 74 w 1558"/>
                <a:gd name="T55" fmla="*/ 385 h 901"/>
                <a:gd name="T56" fmla="*/ 52 w 1558"/>
                <a:gd name="T57" fmla="*/ 421 h 901"/>
                <a:gd name="T58" fmla="*/ 33 w 1558"/>
                <a:gd name="T59" fmla="*/ 457 h 901"/>
                <a:gd name="T60" fmla="*/ 20 w 1558"/>
                <a:gd name="T61" fmla="*/ 494 h 901"/>
                <a:gd name="T62" fmla="*/ 8 w 1558"/>
                <a:gd name="T63" fmla="*/ 531 h 901"/>
                <a:gd name="T64" fmla="*/ 3 w 1558"/>
                <a:gd name="T65" fmla="*/ 570 h 901"/>
                <a:gd name="T66" fmla="*/ 0 w 1558"/>
                <a:gd name="T67" fmla="*/ 608 h 901"/>
                <a:gd name="T68" fmla="*/ 3 w 1558"/>
                <a:gd name="T69" fmla="*/ 646 h 901"/>
                <a:gd name="T70" fmla="*/ 9 w 1558"/>
                <a:gd name="T71" fmla="*/ 684 h 901"/>
                <a:gd name="T72" fmla="*/ 20 w 1558"/>
                <a:gd name="T73" fmla="*/ 721 h 901"/>
                <a:gd name="T74" fmla="*/ 34 w 1558"/>
                <a:gd name="T75" fmla="*/ 759 h 901"/>
                <a:gd name="T76" fmla="*/ 52 w 1558"/>
                <a:gd name="T77" fmla="*/ 796 h 901"/>
                <a:gd name="T78" fmla="*/ 75 w 1558"/>
                <a:gd name="T79" fmla="*/ 832 h 901"/>
                <a:gd name="T80" fmla="*/ 101 w 1558"/>
                <a:gd name="T81" fmla="*/ 867 h 901"/>
                <a:gd name="T82" fmla="*/ 131 w 1558"/>
                <a:gd name="T83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8" h="901">
                  <a:moveTo>
                    <a:pt x="1558" y="76"/>
                  </a:moveTo>
                  <a:lnTo>
                    <a:pt x="1499" y="59"/>
                  </a:lnTo>
                  <a:lnTo>
                    <a:pt x="1438" y="43"/>
                  </a:lnTo>
                  <a:lnTo>
                    <a:pt x="1377" y="31"/>
                  </a:lnTo>
                  <a:lnTo>
                    <a:pt x="1312" y="20"/>
                  </a:lnTo>
                  <a:lnTo>
                    <a:pt x="1248" y="12"/>
                  </a:lnTo>
                  <a:lnTo>
                    <a:pt x="1183" y="6"/>
                  </a:lnTo>
                  <a:lnTo>
                    <a:pt x="1118" y="1"/>
                  </a:lnTo>
                  <a:lnTo>
                    <a:pt x="1051" y="0"/>
                  </a:lnTo>
                  <a:lnTo>
                    <a:pt x="986" y="1"/>
                  </a:lnTo>
                  <a:lnTo>
                    <a:pt x="920" y="6"/>
                  </a:lnTo>
                  <a:lnTo>
                    <a:pt x="855" y="12"/>
                  </a:lnTo>
                  <a:lnTo>
                    <a:pt x="790" y="20"/>
                  </a:lnTo>
                  <a:lnTo>
                    <a:pt x="727" y="31"/>
                  </a:lnTo>
                  <a:lnTo>
                    <a:pt x="665" y="43"/>
                  </a:lnTo>
                  <a:lnTo>
                    <a:pt x="604" y="58"/>
                  </a:lnTo>
                  <a:lnTo>
                    <a:pt x="545" y="76"/>
                  </a:lnTo>
                  <a:lnTo>
                    <a:pt x="489" y="95"/>
                  </a:lnTo>
                  <a:lnTo>
                    <a:pt x="433" y="117"/>
                  </a:lnTo>
                  <a:lnTo>
                    <a:pt x="381" y="140"/>
                  </a:lnTo>
                  <a:lnTo>
                    <a:pt x="331" y="165"/>
                  </a:lnTo>
                  <a:lnTo>
                    <a:pt x="285" y="192"/>
                  </a:lnTo>
                  <a:lnTo>
                    <a:pt x="241" y="221"/>
                  </a:lnTo>
                  <a:lnTo>
                    <a:pt x="201" y="251"/>
                  </a:lnTo>
                  <a:lnTo>
                    <a:pt x="164" y="283"/>
                  </a:lnTo>
                  <a:lnTo>
                    <a:pt x="130" y="316"/>
                  </a:lnTo>
                  <a:lnTo>
                    <a:pt x="100" y="349"/>
                  </a:lnTo>
                  <a:lnTo>
                    <a:pt x="74" y="385"/>
                  </a:lnTo>
                  <a:lnTo>
                    <a:pt x="52" y="421"/>
                  </a:lnTo>
                  <a:lnTo>
                    <a:pt x="33" y="457"/>
                  </a:lnTo>
                  <a:lnTo>
                    <a:pt x="20" y="494"/>
                  </a:lnTo>
                  <a:lnTo>
                    <a:pt x="8" y="531"/>
                  </a:lnTo>
                  <a:lnTo>
                    <a:pt x="3" y="570"/>
                  </a:lnTo>
                  <a:lnTo>
                    <a:pt x="0" y="608"/>
                  </a:lnTo>
                  <a:lnTo>
                    <a:pt x="3" y="646"/>
                  </a:lnTo>
                  <a:lnTo>
                    <a:pt x="9" y="684"/>
                  </a:lnTo>
                  <a:lnTo>
                    <a:pt x="20" y="721"/>
                  </a:lnTo>
                  <a:lnTo>
                    <a:pt x="34" y="759"/>
                  </a:lnTo>
                  <a:lnTo>
                    <a:pt x="52" y="796"/>
                  </a:lnTo>
                  <a:lnTo>
                    <a:pt x="75" y="832"/>
                  </a:lnTo>
                  <a:lnTo>
                    <a:pt x="101" y="867"/>
                  </a:lnTo>
                  <a:lnTo>
                    <a:pt x="131" y="901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3" name="Line 798"/>
            <p:cNvCxnSpPr/>
            <p:nvPr/>
          </p:nvCxnSpPr>
          <p:spPr bwMode="auto">
            <a:xfrm flipV="1">
              <a:off x="4011295" y="14033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74" name="Freeform 573"/>
            <p:cNvSpPr>
              <a:spLocks/>
            </p:cNvSpPr>
            <p:nvPr/>
          </p:nvSpPr>
          <p:spPr bwMode="auto">
            <a:xfrm>
              <a:off x="4011295" y="1478915"/>
              <a:ext cx="65405" cy="38100"/>
            </a:xfrm>
            <a:custGeom>
              <a:avLst/>
              <a:gdLst>
                <a:gd name="T0" fmla="*/ 0 w 413"/>
                <a:gd name="T1" fmla="*/ 0 h 237"/>
                <a:gd name="T2" fmla="*/ 40 w 413"/>
                <a:gd name="T3" fmla="*/ 36 h 237"/>
                <a:gd name="T4" fmla="*/ 81 w 413"/>
                <a:gd name="T5" fmla="*/ 70 h 237"/>
                <a:gd name="T6" fmla="*/ 124 w 413"/>
                <a:gd name="T7" fmla="*/ 101 h 237"/>
                <a:gd name="T8" fmla="*/ 169 w 413"/>
                <a:gd name="T9" fmla="*/ 131 h 237"/>
                <a:gd name="T10" fmla="*/ 215 w 413"/>
                <a:gd name="T11" fmla="*/ 157 h 237"/>
                <a:gd name="T12" fmla="*/ 263 w 413"/>
                <a:gd name="T13" fmla="*/ 182 h 237"/>
                <a:gd name="T14" fmla="*/ 311 w 413"/>
                <a:gd name="T15" fmla="*/ 203 h 237"/>
                <a:gd name="T16" fmla="*/ 362 w 413"/>
                <a:gd name="T17" fmla="*/ 221 h 237"/>
                <a:gd name="T18" fmla="*/ 413 w 413"/>
                <a:gd name="T1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237">
                  <a:moveTo>
                    <a:pt x="0" y="0"/>
                  </a:moveTo>
                  <a:lnTo>
                    <a:pt x="40" y="36"/>
                  </a:lnTo>
                  <a:lnTo>
                    <a:pt x="81" y="70"/>
                  </a:lnTo>
                  <a:lnTo>
                    <a:pt x="124" y="101"/>
                  </a:lnTo>
                  <a:lnTo>
                    <a:pt x="169" y="131"/>
                  </a:lnTo>
                  <a:lnTo>
                    <a:pt x="215" y="157"/>
                  </a:lnTo>
                  <a:lnTo>
                    <a:pt x="263" y="182"/>
                  </a:lnTo>
                  <a:lnTo>
                    <a:pt x="311" y="203"/>
                  </a:lnTo>
                  <a:lnTo>
                    <a:pt x="362" y="221"/>
                  </a:lnTo>
                  <a:lnTo>
                    <a:pt x="413" y="23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75" name="Freeform 574"/>
            <p:cNvSpPr>
              <a:spLocks/>
            </p:cNvSpPr>
            <p:nvPr/>
          </p:nvSpPr>
          <p:spPr bwMode="auto">
            <a:xfrm>
              <a:off x="4118610" y="1334770"/>
              <a:ext cx="149225" cy="86360"/>
            </a:xfrm>
            <a:custGeom>
              <a:avLst/>
              <a:gdLst>
                <a:gd name="T0" fmla="*/ 0 w 943"/>
                <a:gd name="T1" fmla="*/ 520 h 545"/>
                <a:gd name="T2" fmla="*/ 52 w 943"/>
                <a:gd name="T3" fmla="*/ 530 h 545"/>
                <a:gd name="T4" fmla="*/ 105 w 943"/>
                <a:gd name="T5" fmla="*/ 537 h 545"/>
                <a:gd name="T6" fmla="*/ 161 w 943"/>
                <a:gd name="T7" fmla="*/ 542 h 545"/>
                <a:gd name="T8" fmla="*/ 215 w 943"/>
                <a:gd name="T9" fmla="*/ 545 h 545"/>
                <a:gd name="T10" fmla="*/ 270 w 943"/>
                <a:gd name="T11" fmla="*/ 545 h 545"/>
                <a:gd name="T12" fmla="*/ 325 w 943"/>
                <a:gd name="T13" fmla="*/ 542 h 545"/>
                <a:gd name="T14" fmla="*/ 380 w 943"/>
                <a:gd name="T15" fmla="*/ 537 h 545"/>
                <a:gd name="T16" fmla="*/ 433 w 943"/>
                <a:gd name="T17" fmla="*/ 530 h 545"/>
                <a:gd name="T18" fmla="*/ 485 w 943"/>
                <a:gd name="T19" fmla="*/ 520 h 545"/>
                <a:gd name="T20" fmla="*/ 536 w 943"/>
                <a:gd name="T21" fmla="*/ 507 h 545"/>
                <a:gd name="T22" fmla="*/ 586 w 943"/>
                <a:gd name="T23" fmla="*/ 494 h 545"/>
                <a:gd name="T24" fmla="*/ 632 w 943"/>
                <a:gd name="T25" fmla="*/ 477 h 545"/>
                <a:gd name="T26" fmla="*/ 677 w 943"/>
                <a:gd name="T27" fmla="*/ 458 h 545"/>
                <a:gd name="T28" fmla="*/ 719 w 943"/>
                <a:gd name="T29" fmla="*/ 437 h 545"/>
                <a:gd name="T30" fmla="*/ 757 w 943"/>
                <a:gd name="T31" fmla="*/ 415 h 545"/>
                <a:gd name="T32" fmla="*/ 793 w 943"/>
                <a:gd name="T33" fmla="*/ 391 h 545"/>
                <a:gd name="T34" fmla="*/ 826 w 943"/>
                <a:gd name="T35" fmla="*/ 365 h 545"/>
                <a:gd name="T36" fmla="*/ 854 w 943"/>
                <a:gd name="T37" fmla="*/ 338 h 545"/>
                <a:gd name="T38" fmla="*/ 879 w 943"/>
                <a:gd name="T39" fmla="*/ 310 h 545"/>
                <a:gd name="T40" fmla="*/ 901 w 943"/>
                <a:gd name="T41" fmla="*/ 280 h 545"/>
                <a:gd name="T42" fmla="*/ 918 w 943"/>
                <a:gd name="T43" fmla="*/ 250 h 545"/>
                <a:gd name="T44" fmla="*/ 930 w 943"/>
                <a:gd name="T45" fmla="*/ 219 h 545"/>
                <a:gd name="T46" fmla="*/ 939 w 943"/>
                <a:gd name="T47" fmla="*/ 188 h 545"/>
                <a:gd name="T48" fmla="*/ 943 w 943"/>
                <a:gd name="T49" fmla="*/ 156 h 545"/>
                <a:gd name="T50" fmla="*/ 943 w 943"/>
                <a:gd name="T51" fmla="*/ 124 h 545"/>
                <a:gd name="T52" fmla="*/ 939 w 943"/>
                <a:gd name="T53" fmla="*/ 93 h 545"/>
                <a:gd name="T54" fmla="*/ 930 w 943"/>
                <a:gd name="T55" fmla="*/ 61 h 545"/>
                <a:gd name="T56" fmla="*/ 917 w 943"/>
                <a:gd name="T57" fmla="*/ 29 h 545"/>
                <a:gd name="T58" fmla="*/ 900 w 943"/>
                <a:gd name="T5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5">
                  <a:moveTo>
                    <a:pt x="0" y="520"/>
                  </a:moveTo>
                  <a:lnTo>
                    <a:pt x="52" y="530"/>
                  </a:lnTo>
                  <a:lnTo>
                    <a:pt x="105" y="537"/>
                  </a:lnTo>
                  <a:lnTo>
                    <a:pt x="161" y="542"/>
                  </a:lnTo>
                  <a:lnTo>
                    <a:pt x="215" y="545"/>
                  </a:lnTo>
                  <a:lnTo>
                    <a:pt x="270" y="545"/>
                  </a:lnTo>
                  <a:lnTo>
                    <a:pt x="325" y="542"/>
                  </a:lnTo>
                  <a:lnTo>
                    <a:pt x="380" y="537"/>
                  </a:lnTo>
                  <a:lnTo>
                    <a:pt x="433" y="530"/>
                  </a:lnTo>
                  <a:lnTo>
                    <a:pt x="485" y="520"/>
                  </a:lnTo>
                  <a:lnTo>
                    <a:pt x="536" y="507"/>
                  </a:lnTo>
                  <a:lnTo>
                    <a:pt x="586" y="494"/>
                  </a:lnTo>
                  <a:lnTo>
                    <a:pt x="632" y="477"/>
                  </a:lnTo>
                  <a:lnTo>
                    <a:pt x="677" y="458"/>
                  </a:lnTo>
                  <a:lnTo>
                    <a:pt x="719" y="437"/>
                  </a:lnTo>
                  <a:lnTo>
                    <a:pt x="757" y="415"/>
                  </a:lnTo>
                  <a:lnTo>
                    <a:pt x="793" y="391"/>
                  </a:lnTo>
                  <a:lnTo>
                    <a:pt x="826" y="365"/>
                  </a:lnTo>
                  <a:lnTo>
                    <a:pt x="854" y="338"/>
                  </a:lnTo>
                  <a:lnTo>
                    <a:pt x="879" y="310"/>
                  </a:lnTo>
                  <a:lnTo>
                    <a:pt x="901" y="280"/>
                  </a:lnTo>
                  <a:lnTo>
                    <a:pt x="918" y="250"/>
                  </a:lnTo>
                  <a:lnTo>
                    <a:pt x="930" y="219"/>
                  </a:lnTo>
                  <a:lnTo>
                    <a:pt x="939" y="188"/>
                  </a:lnTo>
                  <a:lnTo>
                    <a:pt x="943" y="156"/>
                  </a:lnTo>
                  <a:lnTo>
                    <a:pt x="943" y="124"/>
                  </a:lnTo>
                  <a:lnTo>
                    <a:pt x="939" y="93"/>
                  </a:lnTo>
                  <a:lnTo>
                    <a:pt x="930" y="61"/>
                  </a:lnTo>
                  <a:lnTo>
                    <a:pt x="917" y="29"/>
                  </a:lnTo>
                  <a:lnTo>
                    <a:pt x="90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6" name="Line 801"/>
            <p:cNvCxnSpPr/>
            <p:nvPr/>
          </p:nvCxnSpPr>
          <p:spPr bwMode="auto">
            <a:xfrm flipH="1">
              <a:off x="4260850" y="13106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7" name="Line 802"/>
            <p:cNvCxnSpPr/>
            <p:nvPr/>
          </p:nvCxnSpPr>
          <p:spPr bwMode="auto">
            <a:xfrm flipH="1">
              <a:off x="4076700" y="141732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8" name="Line 803"/>
            <p:cNvCxnSpPr/>
            <p:nvPr/>
          </p:nvCxnSpPr>
          <p:spPr bwMode="auto">
            <a:xfrm flipH="1">
              <a:off x="3845560" y="1377315"/>
              <a:ext cx="144780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9" name="Line 804"/>
            <p:cNvCxnSpPr/>
            <p:nvPr/>
          </p:nvCxnSpPr>
          <p:spPr bwMode="auto">
            <a:xfrm flipH="1" flipV="1">
              <a:off x="4323715" y="1396365"/>
              <a:ext cx="144145" cy="838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0" name="Line 805"/>
            <p:cNvCxnSpPr/>
            <p:nvPr/>
          </p:nvCxnSpPr>
          <p:spPr bwMode="auto">
            <a:xfrm flipH="1" flipV="1">
              <a:off x="4237355" y="1346835"/>
              <a:ext cx="6350" cy="381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1" name="Line 806"/>
            <p:cNvCxnSpPr/>
            <p:nvPr/>
          </p:nvCxnSpPr>
          <p:spPr bwMode="auto">
            <a:xfrm flipH="1">
              <a:off x="4271645" y="189801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2" name="Line 807"/>
            <p:cNvCxnSpPr/>
            <p:nvPr/>
          </p:nvCxnSpPr>
          <p:spPr bwMode="auto">
            <a:xfrm>
              <a:off x="4333875" y="182245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3" name="Line 808"/>
            <p:cNvCxnSpPr/>
            <p:nvPr/>
          </p:nvCxnSpPr>
          <p:spPr bwMode="auto">
            <a:xfrm flipV="1">
              <a:off x="4195445" y="129667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4" name="Freeform 583"/>
            <p:cNvSpPr>
              <a:spLocks/>
            </p:cNvSpPr>
            <p:nvPr/>
          </p:nvSpPr>
          <p:spPr bwMode="auto">
            <a:xfrm>
              <a:off x="4195445" y="1372235"/>
              <a:ext cx="51435" cy="22225"/>
            </a:xfrm>
            <a:custGeom>
              <a:avLst/>
              <a:gdLst>
                <a:gd name="T0" fmla="*/ 322 w 322"/>
                <a:gd name="T1" fmla="*/ 141 h 141"/>
                <a:gd name="T2" fmla="*/ 286 w 322"/>
                <a:gd name="T3" fmla="*/ 116 h 141"/>
                <a:gd name="T4" fmla="*/ 248 w 322"/>
                <a:gd name="T5" fmla="*/ 92 h 141"/>
                <a:gd name="T6" fmla="*/ 209 w 322"/>
                <a:gd name="T7" fmla="*/ 70 h 141"/>
                <a:gd name="T8" fmla="*/ 170 w 322"/>
                <a:gd name="T9" fmla="*/ 52 h 141"/>
                <a:gd name="T10" fmla="*/ 128 w 322"/>
                <a:gd name="T11" fmla="*/ 35 h 141"/>
                <a:gd name="T12" fmla="*/ 86 w 322"/>
                <a:gd name="T13" fmla="*/ 21 h 141"/>
                <a:gd name="T14" fmla="*/ 43 w 322"/>
                <a:gd name="T15" fmla="*/ 9 h 141"/>
                <a:gd name="T16" fmla="*/ 0 w 32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2" h="141">
                  <a:moveTo>
                    <a:pt x="322" y="141"/>
                  </a:moveTo>
                  <a:lnTo>
                    <a:pt x="286" y="116"/>
                  </a:lnTo>
                  <a:lnTo>
                    <a:pt x="248" y="92"/>
                  </a:lnTo>
                  <a:lnTo>
                    <a:pt x="209" y="70"/>
                  </a:lnTo>
                  <a:lnTo>
                    <a:pt x="170" y="52"/>
                  </a:lnTo>
                  <a:lnTo>
                    <a:pt x="128" y="35"/>
                  </a:lnTo>
                  <a:lnTo>
                    <a:pt x="86" y="21"/>
                  </a:lnTo>
                  <a:lnTo>
                    <a:pt x="43" y="9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5" name="Line 810"/>
            <p:cNvCxnSpPr/>
            <p:nvPr/>
          </p:nvCxnSpPr>
          <p:spPr bwMode="auto">
            <a:xfrm>
              <a:off x="4260850" y="1334770"/>
              <a:ext cx="0" cy="44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6" name="Freeform 585"/>
            <p:cNvSpPr>
              <a:spLocks/>
            </p:cNvSpPr>
            <p:nvPr/>
          </p:nvSpPr>
          <p:spPr bwMode="auto">
            <a:xfrm>
              <a:off x="4052570" y="1454785"/>
              <a:ext cx="24130" cy="22225"/>
            </a:xfrm>
            <a:custGeom>
              <a:avLst/>
              <a:gdLst>
                <a:gd name="T0" fmla="*/ 0 w 149"/>
                <a:gd name="T1" fmla="*/ 0 h 138"/>
                <a:gd name="T2" fmla="*/ 20 w 149"/>
                <a:gd name="T3" fmla="*/ 27 h 138"/>
                <a:gd name="T4" fmla="*/ 43 w 149"/>
                <a:gd name="T5" fmla="*/ 53 h 138"/>
                <a:gd name="T6" fmla="*/ 66 w 149"/>
                <a:gd name="T7" fmla="*/ 77 h 138"/>
                <a:gd name="T8" fmla="*/ 92 w 149"/>
                <a:gd name="T9" fmla="*/ 100 h 138"/>
                <a:gd name="T10" fmla="*/ 120 w 149"/>
                <a:gd name="T11" fmla="*/ 120 h 138"/>
                <a:gd name="T12" fmla="*/ 149 w 149"/>
                <a:gd name="T13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38">
                  <a:moveTo>
                    <a:pt x="0" y="0"/>
                  </a:moveTo>
                  <a:lnTo>
                    <a:pt x="20" y="27"/>
                  </a:lnTo>
                  <a:lnTo>
                    <a:pt x="43" y="53"/>
                  </a:lnTo>
                  <a:lnTo>
                    <a:pt x="66" y="77"/>
                  </a:lnTo>
                  <a:lnTo>
                    <a:pt x="92" y="100"/>
                  </a:lnTo>
                  <a:lnTo>
                    <a:pt x="120" y="120"/>
                  </a:lnTo>
                  <a:lnTo>
                    <a:pt x="149" y="13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7" name="Line 812"/>
            <p:cNvCxnSpPr/>
            <p:nvPr/>
          </p:nvCxnSpPr>
          <p:spPr bwMode="auto">
            <a:xfrm>
              <a:off x="4052570" y="137922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8" name="Freeform 587"/>
            <p:cNvSpPr>
              <a:spLocks/>
            </p:cNvSpPr>
            <p:nvPr/>
          </p:nvSpPr>
          <p:spPr bwMode="auto">
            <a:xfrm>
              <a:off x="4045585" y="1292860"/>
              <a:ext cx="149860" cy="86360"/>
            </a:xfrm>
            <a:custGeom>
              <a:avLst/>
              <a:gdLst>
                <a:gd name="T0" fmla="*/ 943 w 943"/>
                <a:gd name="T1" fmla="*/ 25 h 544"/>
                <a:gd name="T2" fmla="*/ 891 w 943"/>
                <a:gd name="T3" fmla="*/ 14 h 544"/>
                <a:gd name="T4" fmla="*/ 837 w 943"/>
                <a:gd name="T5" fmla="*/ 6 h 544"/>
                <a:gd name="T6" fmla="*/ 783 w 943"/>
                <a:gd name="T7" fmla="*/ 2 h 544"/>
                <a:gd name="T8" fmla="*/ 729 w 943"/>
                <a:gd name="T9" fmla="*/ 0 h 544"/>
                <a:gd name="T10" fmla="*/ 673 w 943"/>
                <a:gd name="T11" fmla="*/ 0 h 544"/>
                <a:gd name="T12" fmla="*/ 618 w 943"/>
                <a:gd name="T13" fmla="*/ 2 h 544"/>
                <a:gd name="T14" fmla="*/ 564 w 943"/>
                <a:gd name="T15" fmla="*/ 6 h 544"/>
                <a:gd name="T16" fmla="*/ 510 w 943"/>
                <a:gd name="T17" fmla="*/ 14 h 544"/>
                <a:gd name="T18" fmla="*/ 457 w 943"/>
                <a:gd name="T19" fmla="*/ 23 h 544"/>
                <a:gd name="T20" fmla="*/ 406 w 943"/>
                <a:gd name="T21" fmla="*/ 36 h 544"/>
                <a:gd name="T22" fmla="*/ 358 w 943"/>
                <a:gd name="T23" fmla="*/ 51 h 544"/>
                <a:gd name="T24" fmla="*/ 310 w 943"/>
                <a:gd name="T25" fmla="*/ 68 h 544"/>
                <a:gd name="T26" fmla="*/ 266 w 943"/>
                <a:gd name="T27" fmla="*/ 86 h 544"/>
                <a:gd name="T28" fmla="*/ 225 w 943"/>
                <a:gd name="T29" fmla="*/ 106 h 544"/>
                <a:gd name="T30" fmla="*/ 185 w 943"/>
                <a:gd name="T31" fmla="*/ 129 h 544"/>
                <a:gd name="T32" fmla="*/ 150 w 943"/>
                <a:gd name="T33" fmla="*/ 153 h 544"/>
                <a:gd name="T34" fmla="*/ 117 w 943"/>
                <a:gd name="T35" fmla="*/ 179 h 544"/>
                <a:gd name="T36" fmla="*/ 89 w 943"/>
                <a:gd name="T37" fmla="*/ 207 h 544"/>
                <a:gd name="T38" fmla="*/ 64 w 943"/>
                <a:gd name="T39" fmla="*/ 235 h 544"/>
                <a:gd name="T40" fmla="*/ 43 w 943"/>
                <a:gd name="T41" fmla="*/ 264 h 544"/>
                <a:gd name="T42" fmla="*/ 26 w 943"/>
                <a:gd name="T43" fmla="*/ 294 h 544"/>
                <a:gd name="T44" fmla="*/ 13 w 943"/>
                <a:gd name="T45" fmla="*/ 325 h 544"/>
                <a:gd name="T46" fmla="*/ 4 w 943"/>
                <a:gd name="T47" fmla="*/ 357 h 544"/>
                <a:gd name="T48" fmla="*/ 0 w 943"/>
                <a:gd name="T49" fmla="*/ 388 h 544"/>
                <a:gd name="T50" fmla="*/ 0 w 943"/>
                <a:gd name="T51" fmla="*/ 420 h 544"/>
                <a:gd name="T52" fmla="*/ 4 w 943"/>
                <a:gd name="T53" fmla="*/ 452 h 544"/>
                <a:gd name="T54" fmla="*/ 13 w 943"/>
                <a:gd name="T55" fmla="*/ 483 h 544"/>
                <a:gd name="T56" fmla="*/ 27 w 943"/>
                <a:gd name="T57" fmla="*/ 514 h 544"/>
                <a:gd name="T58" fmla="*/ 44 w 943"/>
                <a:gd name="T5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3" h="544">
                  <a:moveTo>
                    <a:pt x="943" y="25"/>
                  </a:moveTo>
                  <a:lnTo>
                    <a:pt x="891" y="14"/>
                  </a:lnTo>
                  <a:lnTo>
                    <a:pt x="837" y="6"/>
                  </a:lnTo>
                  <a:lnTo>
                    <a:pt x="783" y="2"/>
                  </a:lnTo>
                  <a:lnTo>
                    <a:pt x="729" y="0"/>
                  </a:lnTo>
                  <a:lnTo>
                    <a:pt x="673" y="0"/>
                  </a:lnTo>
                  <a:lnTo>
                    <a:pt x="618" y="2"/>
                  </a:lnTo>
                  <a:lnTo>
                    <a:pt x="564" y="6"/>
                  </a:lnTo>
                  <a:lnTo>
                    <a:pt x="510" y="14"/>
                  </a:lnTo>
                  <a:lnTo>
                    <a:pt x="457" y="23"/>
                  </a:lnTo>
                  <a:lnTo>
                    <a:pt x="406" y="36"/>
                  </a:lnTo>
                  <a:lnTo>
                    <a:pt x="358" y="51"/>
                  </a:lnTo>
                  <a:lnTo>
                    <a:pt x="310" y="68"/>
                  </a:lnTo>
                  <a:lnTo>
                    <a:pt x="266" y="86"/>
                  </a:lnTo>
                  <a:lnTo>
                    <a:pt x="225" y="106"/>
                  </a:lnTo>
                  <a:lnTo>
                    <a:pt x="185" y="129"/>
                  </a:lnTo>
                  <a:lnTo>
                    <a:pt x="150" y="153"/>
                  </a:lnTo>
                  <a:lnTo>
                    <a:pt x="117" y="179"/>
                  </a:lnTo>
                  <a:lnTo>
                    <a:pt x="89" y="207"/>
                  </a:lnTo>
                  <a:lnTo>
                    <a:pt x="64" y="235"/>
                  </a:lnTo>
                  <a:lnTo>
                    <a:pt x="43" y="264"/>
                  </a:lnTo>
                  <a:lnTo>
                    <a:pt x="26" y="294"/>
                  </a:lnTo>
                  <a:lnTo>
                    <a:pt x="13" y="325"/>
                  </a:lnTo>
                  <a:lnTo>
                    <a:pt x="4" y="357"/>
                  </a:lnTo>
                  <a:lnTo>
                    <a:pt x="0" y="388"/>
                  </a:lnTo>
                  <a:lnTo>
                    <a:pt x="0" y="420"/>
                  </a:lnTo>
                  <a:lnTo>
                    <a:pt x="4" y="452"/>
                  </a:lnTo>
                  <a:lnTo>
                    <a:pt x="13" y="483"/>
                  </a:lnTo>
                  <a:lnTo>
                    <a:pt x="27" y="514"/>
                  </a:lnTo>
                  <a:lnTo>
                    <a:pt x="44" y="544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89" name="Line 814"/>
            <p:cNvCxnSpPr/>
            <p:nvPr/>
          </p:nvCxnSpPr>
          <p:spPr bwMode="auto">
            <a:xfrm>
              <a:off x="4438650" y="1584960"/>
              <a:ext cx="0" cy="1771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0" name="Line 815"/>
            <p:cNvCxnSpPr/>
            <p:nvPr/>
          </p:nvCxnSpPr>
          <p:spPr bwMode="auto">
            <a:xfrm flipV="1">
              <a:off x="4333875" y="1762125"/>
              <a:ext cx="104775" cy="603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1" name="Line 816"/>
            <p:cNvCxnSpPr/>
            <p:nvPr/>
          </p:nvCxnSpPr>
          <p:spPr bwMode="auto">
            <a:xfrm flipH="1">
              <a:off x="4011295" y="1454785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2" name="Line 817"/>
            <p:cNvCxnSpPr/>
            <p:nvPr/>
          </p:nvCxnSpPr>
          <p:spPr bwMode="auto">
            <a:xfrm flipH="1">
              <a:off x="4011295" y="1379220"/>
              <a:ext cx="41275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3" name="Line 818"/>
            <p:cNvCxnSpPr/>
            <p:nvPr/>
          </p:nvCxnSpPr>
          <p:spPr bwMode="auto">
            <a:xfrm flipH="1">
              <a:off x="4195445" y="1272540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4" name="Line 819"/>
            <p:cNvCxnSpPr/>
            <p:nvPr/>
          </p:nvCxnSpPr>
          <p:spPr bwMode="auto">
            <a:xfrm>
              <a:off x="4504055" y="1724025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5" name="Line 820"/>
            <p:cNvCxnSpPr/>
            <p:nvPr/>
          </p:nvCxnSpPr>
          <p:spPr bwMode="auto">
            <a:xfrm>
              <a:off x="4438650" y="1762125"/>
              <a:ext cx="65405" cy="374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6" name="Line 821"/>
            <p:cNvCxnSpPr/>
            <p:nvPr/>
          </p:nvCxnSpPr>
          <p:spPr bwMode="auto">
            <a:xfrm flipV="1">
              <a:off x="4566285" y="1687830"/>
              <a:ext cx="0" cy="7556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7" name="Line 822"/>
            <p:cNvCxnSpPr/>
            <p:nvPr/>
          </p:nvCxnSpPr>
          <p:spPr bwMode="auto">
            <a:xfrm flipH="1">
              <a:off x="4504055" y="1763395"/>
              <a:ext cx="62230" cy="3619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8" name="Line 823"/>
            <p:cNvCxnSpPr/>
            <p:nvPr/>
          </p:nvCxnSpPr>
          <p:spPr bwMode="auto">
            <a:xfrm flipH="1">
              <a:off x="4195445" y="1348105"/>
              <a:ext cx="41910" cy="2413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9" name="Line 824"/>
            <p:cNvCxnSpPr/>
            <p:nvPr/>
          </p:nvCxnSpPr>
          <p:spPr bwMode="auto">
            <a:xfrm flipH="1">
              <a:off x="3878580" y="1687830"/>
              <a:ext cx="33020" cy="190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" name="Rectangle 1"/>
          <p:cNvSpPr/>
          <p:nvPr/>
        </p:nvSpPr>
        <p:spPr>
          <a:xfrm>
            <a:off x="900000" y="180000"/>
            <a:ext cx="9612000" cy="72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spcCol="0"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5472000" y="6228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472000" y="6228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192000" y="6228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272000" y="6228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812000" y="6228000"/>
            <a:ext cx="0" cy="115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612000" y="6804000"/>
            <a:ext cx="0" cy="576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472000" y="6804000"/>
            <a:ext cx="50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472000" y="6514650"/>
            <a:ext cx="23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12000" y="7097400"/>
            <a:ext cx="9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0" name="Group 599"/>
          <p:cNvGrpSpPr/>
          <p:nvPr/>
        </p:nvGrpSpPr>
        <p:grpSpPr>
          <a:xfrm>
            <a:off x="6932769" y="829770"/>
            <a:ext cx="1621040" cy="1891618"/>
            <a:chOff x="5489999" y="2266950"/>
            <a:chExt cx="1621040" cy="1891618"/>
          </a:xfrm>
        </p:grpSpPr>
        <p:grpSp>
          <p:nvGrpSpPr>
            <p:cNvPr id="601" name="Group 600"/>
            <p:cNvGrpSpPr/>
            <p:nvPr/>
          </p:nvGrpSpPr>
          <p:grpSpPr>
            <a:xfrm>
              <a:off x="6695075" y="2700800"/>
              <a:ext cx="254425" cy="0"/>
              <a:chOff x="6695075" y="2700800"/>
              <a:chExt cx="254425" cy="0"/>
            </a:xfrm>
          </p:grpSpPr>
          <p:cxnSp>
            <p:nvCxnSpPr>
              <p:cNvPr id="644" name="Line 651"/>
              <p:cNvCxnSpPr/>
              <p:nvPr/>
            </p:nvCxnSpPr>
            <p:spPr bwMode="auto">
              <a:xfrm flipH="1">
                <a:off x="6695075" y="2700800"/>
                <a:ext cx="39522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5" name="Line 659"/>
              <p:cNvCxnSpPr/>
              <p:nvPr/>
            </p:nvCxnSpPr>
            <p:spPr bwMode="auto">
              <a:xfrm flipH="1">
                <a:off x="6734597" y="2700800"/>
                <a:ext cx="214903" cy="0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02" name="Line 602"/>
            <p:cNvCxnSpPr/>
            <p:nvPr/>
          </p:nvCxnSpPr>
          <p:spPr bwMode="auto">
            <a:xfrm flipV="1">
              <a:off x="6949857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3" name="Line 603"/>
            <p:cNvCxnSpPr/>
            <p:nvPr/>
          </p:nvCxnSpPr>
          <p:spPr bwMode="auto">
            <a:xfrm>
              <a:off x="5653029" y="2700446"/>
              <a:ext cx="0" cy="177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4" name="Line 605"/>
            <p:cNvCxnSpPr/>
            <p:nvPr/>
          </p:nvCxnSpPr>
          <p:spPr bwMode="auto">
            <a:xfrm>
              <a:off x="5833350" y="3119163"/>
              <a:ext cx="0" cy="47783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5" name="Line 606"/>
            <p:cNvCxnSpPr/>
            <p:nvPr/>
          </p:nvCxnSpPr>
          <p:spPr bwMode="auto">
            <a:xfrm>
              <a:off x="5489999" y="3596994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6" name="Line 607"/>
            <p:cNvCxnSpPr/>
            <p:nvPr/>
          </p:nvCxnSpPr>
          <p:spPr bwMode="auto">
            <a:xfrm>
              <a:off x="5489999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7" name="Line 609"/>
            <p:cNvCxnSpPr/>
            <p:nvPr/>
          </p:nvCxnSpPr>
          <p:spPr bwMode="auto">
            <a:xfrm>
              <a:off x="7110417" y="2877785"/>
              <a:ext cx="0" cy="71920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8" name="Line 612"/>
            <p:cNvCxnSpPr/>
            <p:nvPr/>
          </p:nvCxnSpPr>
          <p:spPr bwMode="auto">
            <a:xfrm>
              <a:off x="5489999" y="3956598"/>
              <a:ext cx="34335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09" name="Line 613"/>
            <p:cNvCxnSpPr/>
            <p:nvPr/>
          </p:nvCxnSpPr>
          <p:spPr bwMode="auto">
            <a:xfrm>
              <a:off x="5489999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0" name="Line 614"/>
            <p:cNvCxnSpPr/>
            <p:nvPr/>
          </p:nvCxnSpPr>
          <p:spPr bwMode="auto">
            <a:xfrm>
              <a:off x="5833350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1" name="Line 615"/>
            <p:cNvCxnSpPr/>
            <p:nvPr/>
          </p:nvCxnSpPr>
          <p:spPr bwMode="auto">
            <a:xfrm>
              <a:off x="7110417" y="3596994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2" name="Line 617"/>
            <p:cNvCxnSpPr/>
            <p:nvPr/>
          </p:nvCxnSpPr>
          <p:spPr bwMode="auto">
            <a:xfrm>
              <a:off x="6769536" y="3956598"/>
              <a:ext cx="34088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3" name="Line 618"/>
            <p:cNvCxnSpPr/>
            <p:nvPr/>
          </p:nvCxnSpPr>
          <p:spPr bwMode="auto">
            <a:xfrm>
              <a:off x="5833350" y="3956598"/>
              <a:ext cx="93618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4" name="Line 619"/>
            <p:cNvCxnSpPr/>
            <p:nvPr/>
          </p:nvCxnSpPr>
          <p:spPr bwMode="auto">
            <a:xfrm flipH="1">
              <a:off x="5653029" y="2700446"/>
              <a:ext cx="24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" name="Line 620"/>
            <p:cNvCxnSpPr/>
            <p:nvPr/>
          </p:nvCxnSpPr>
          <p:spPr bwMode="auto">
            <a:xfrm>
              <a:off x="5677730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6" name="Line 621"/>
            <p:cNvCxnSpPr/>
            <p:nvPr/>
          </p:nvCxnSpPr>
          <p:spPr bwMode="auto">
            <a:xfrm>
              <a:off x="5677730" y="2340841"/>
              <a:ext cx="124495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" name="Line 622"/>
            <p:cNvCxnSpPr/>
            <p:nvPr/>
          </p:nvCxnSpPr>
          <p:spPr bwMode="auto">
            <a:xfrm flipV="1">
              <a:off x="6922686" y="2340841"/>
              <a:ext cx="0" cy="3596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8" name="Line 623"/>
            <p:cNvCxnSpPr/>
            <p:nvPr/>
          </p:nvCxnSpPr>
          <p:spPr bwMode="auto">
            <a:xfrm flipH="1">
              <a:off x="6922686" y="2700446"/>
              <a:ext cx="27172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19" name="Group 618"/>
            <p:cNvGrpSpPr/>
            <p:nvPr/>
          </p:nvGrpSpPr>
          <p:grpSpPr>
            <a:xfrm>
              <a:off x="6300208" y="2266950"/>
              <a:ext cx="0" cy="1891618"/>
              <a:chOff x="6300208" y="2266950"/>
              <a:chExt cx="0" cy="1891618"/>
            </a:xfrm>
          </p:grpSpPr>
          <p:cxnSp>
            <p:nvCxnSpPr>
              <p:cNvPr id="639" name="Line 624"/>
              <p:cNvCxnSpPr/>
              <p:nvPr/>
            </p:nvCxnSpPr>
            <p:spPr bwMode="auto">
              <a:xfrm>
                <a:off x="6300208" y="226695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0" name="Line 625"/>
              <p:cNvCxnSpPr/>
              <p:nvPr/>
            </p:nvCxnSpPr>
            <p:spPr bwMode="auto">
              <a:xfrm>
                <a:off x="6300208" y="2801431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1" name="Line 626"/>
              <p:cNvCxnSpPr/>
              <p:nvPr/>
            </p:nvCxnSpPr>
            <p:spPr bwMode="auto">
              <a:xfrm>
                <a:off x="6300208" y="2983696"/>
                <a:ext cx="0" cy="45812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2" name="Line 627"/>
              <p:cNvCxnSpPr/>
              <p:nvPr/>
            </p:nvCxnSpPr>
            <p:spPr bwMode="auto">
              <a:xfrm>
                <a:off x="6300208" y="3532955"/>
                <a:ext cx="0" cy="911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43" name="Line 628"/>
              <p:cNvCxnSpPr/>
              <p:nvPr/>
            </p:nvCxnSpPr>
            <p:spPr bwMode="auto">
              <a:xfrm>
                <a:off x="6300208" y="3715220"/>
                <a:ext cx="0" cy="44334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0" name="Line 650"/>
            <p:cNvCxnSpPr/>
            <p:nvPr/>
          </p:nvCxnSpPr>
          <p:spPr bwMode="auto">
            <a:xfrm flipV="1">
              <a:off x="6695075" y="2340158"/>
              <a:ext cx="0" cy="36064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21" name="Freeform 620"/>
            <p:cNvSpPr>
              <a:spLocks/>
            </p:cNvSpPr>
            <p:nvPr/>
          </p:nvSpPr>
          <p:spPr bwMode="auto">
            <a:xfrm>
              <a:off x="6650218" y="2990748"/>
              <a:ext cx="81515" cy="503911"/>
            </a:xfrm>
            <a:custGeom>
              <a:avLst/>
              <a:gdLst>
                <a:gd name="T0" fmla="*/ 131 w 133"/>
                <a:gd name="T1" fmla="*/ 0 h 817"/>
                <a:gd name="T2" fmla="*/ 129 w 133"/>
                <a:gd name="T3" fmla="*/ 5 h 817"/>
                <a:gd name="T4" fmla="*/ 125 w 133"/>
                <a:gd name="T5" fmla="*/ 13 h 817"/>
                <a:gd name="T6" fmla="*/ 118 w 133"/>
                <a:gd name="T7" fmla="*/ 25 h 817"/>
                <a:gd name="T8" fmla="*/ 109 w 133"/>
                <a:gd name="T9" fmla="*/ 41 h 817"/>
                <a:gd name="T10" fmla="*/ 99 w 133"/>
                <a:gd name="T11" fmla="*/ 60 h 817"/>
                <a:gd name="T12" fmla="*/ 87 w 133"/>
                <a:gd name="T13" fmla="*/ 82 h 817"/>
                <a:gd name="T14" fmla="*/ 76 w 133"/>
                <a:gd name="T15" fmla="*/ 108 h 817"/>
                <a:gd name="T16" fmla="*/ 64 w 133"/>
                <a:gd name="T17" fmla="*/ 135 h 817"/>
                <a:gd name="T18" fmla="*/ 50 w 133"/>
                <a:gd name="T19" fmla="*/ 165 h 817"/>
                <a:gd name="T20" fmla="*/ 39 w 133"/>
                <a:gd name="T21" fmla="*/ 198 h 817"/>
                <a:gd name="T22" fmla="*/ 27 w 133"/>
                <a:gd name="T23" fmla="*/ 233 h 817"/>
                <a:gd name="T24" fmla="*/ 17 w 133"/>
                <a:gd name="T25" fmla="*/ 269 h 817"/>
                <a:gd name="T26" fmla="*/ 9 w 133"/>
                <a:gd name="T27" fmla="*/ 309 h 817"/>
                <a:gd name="T28" fmla="*/ 4 w 133"/>
                <a:gd name="T29" fmla="*/ 348 h 817"/>
                <a:gd name="T30" fmla="*/ 1 w 133"/>
                <a:gd name="T31" fmla="*/ 389 h 817"/>
                <a:gd name="T32" fmla="*/ 1 w 133"/>
                <a:gd name="T33" fmla="*/ 431 h 817"/>
                <a:gd name="T34" fmla="*/ 4 w 133"/>
                <a:gd name="T35" fmla="*/ 472 h 817"/>
                <a:gd name="T36" fmla="*/ 9 w 133"/>
                <a:gd name="T37" fmla="*/ 511 h 817"/>
                <a:gd name="T38" fmla="*/ 18 w 133"/>
                <a:gd name="T39" fmla="*/ 549 h 817"/>
                <a:gd name="T40" fmla="*/ 27 w 133"/>
                <a:gd name="T41" fmla="*/ 587 h 817"/>
                <a:gd name="T42" fmla="*/ 39 w 133"/>
                <a:gd name="T43" fmla="*/ 621 h 817"/>
                <a:gd name="T44" fmla="*/ 51 w 133"/>
                <a:gd name="T45" fmla="*/ 653 h 817"/>
                <a:gd name="T46" fmla="*/ 64 w 133"/>
                <a:gd name="T47" fmla="*/ 684 h 817"/>
                <a:gd name="T48" fmla="*/ 76 w 133"/>
                <a:gd name="T49" fmla="*/ 711 h 817"/>
                <a:gd name="T50" fmla="*/ 88 w 133"/>
                <a:gd name="T51" fmla="*/ 737 h 817"/>
                <a:gd name="T52" fmla="*/ 100 w 133"/>
                <a:gd name="T53" fmla="*/ 759 h 817"/>
                <a:gd name="T54" fmla="*/ 110 w 133"/>
                <a:gd name="T55" fmla="*/ 778 h 817"/>
                <a:gd name="T56" fmla="*/ 118 w 133"/>
                <a:gd name="T57" fmla="*/ 792 h 817"/>
                <a:gd name="T58" fmla="*/ 125 w 133"/>
                <a:gd name="T59" fmla="*/ 805 h 817"/>
                <a:gd name="T60" fmla="*/ 129 w 133"/>
                <a:gd name="T61" fmla="*/ 813 h 817"/>
                <a:gd name="T62" fmla="*/ 131 w 133"/>
                <a:gd name="T63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3" h="817">
                  <a:moveTo>
                    <a:pt x="133" y="0"/>
                  </a:moveTo>
                  <a:lnTo>
                    <a:pt x="131" y="0"/>
                  </a:lnTo>
                  <a:lnTo>
                    <a:pt x="131" y="3"/>
                  </a:lnTo>
                  <a:lnTo>
                    <a:pt x="129" y="5"/>
                  </a:lnTo>
                  <a:lnTo>
                    <a:pt x="127" y="8"/>
                  </a:lnTo>
                  <a:lnTo>
                    <a:pt x="125" y="13"/>
                  </a:lnTo>
                  <a:lnTo>
                    <a:pt x="121" y="18"/>
                  </a:lnTo>
                  <a:lnTo>
                    <a:pt x="118" y="25"/>
                  </a:lnTo>
                  <a:lnTo>
                    <a:pt x="113" y="32"/>
                  </a:lnTo>
                  <a:lnTo>
                    <a:pt x="109" y="41"/>
                  </a:lnTo>
                  <a:lnTo>
                    <a:pt x="104" y="50"/>
                  </a:lnTo>
                  <a:lnTo>
                    <a:pt x="99" y="60"/>
                  </a:lnTo>
                  <a:lnTo>
                    <a:pt x="94" y="70"/>
                  </a:lnTo>
                  <a:lnTo>
                    <a:pt x="87" y="82"/>
                  </a:lnTo>
                  <a:lnTo>
                    <a:pt x="82" y="94"/>
                  </a:lnTo>
                  <a:lnTo>
                    <a:pt x="76" y="108"/>
                  </a:lnTo>
                  <a:lnTo>
                    <a:pt x="69" y="121"/>
                  </a:lnTo>
                  <a:lnTo>
                    <a:pt x="64" y="135"/>
                  </a:lnTo>
                  <a:lnTo>
                    <a:pt x="57" y="149"/>
                  </a:lnTo>
                  <a:lnTo>
                    <a:pt x="50" y="165"/>
                  </a:lnTo>
                  <a:lnTo>
                    <a:pt x="44" y="182"/>
                  </a:lnTo>
                  <a:lnTo>
                    <a:pt x="39" y="198"/>
                  </a:lnTo>
                  <a:lnTo>
                    <a:pt x="33" y="215"/>
                  </a:lnTo>
                  <a:lnTo>
                    <a:pt x="27" y="233"/>
                  </a:lnTo>
                  <a:lnTo>
                    <a:pt x="22" y="251"/>
                  </a:lnTo>
                  <a:lnTo>
                    <a:pt x="17" y="269"/>
                  </a:lnTo>
                  <a:lnTo>
                    <a:pt x="13" y="288"/>
                  </a:lnTo>
                  <a:lnTo>
                    <a:pt x="9" y="309"/>
                  </a:lnTo>
                  <a:lnTo>
                    <a:pt x="6" y="328"/>
                  </a:lnTo>
                  <a:lnTo>
                    <a:pt x="4" y="348"/>
                  </a:lnTo>
                  <a:lnTo>
                    <a:pt x="3" y="369"/>
                  </a:lnTo>
                  <a:lnTo>
                    <a:pt x="1" y="389"/>
                  </a:lnTo>
                  <a:lnTo>
                    <a:pt x="0" y="410"/>
                  </a:lnTo>
                  <a:lnTo>
                    <a:pt x="1" y="431"/>
                  </a:lnTo>
                  <a:lnTo>
                    <a:pt x="3" y="451"/>
                  </a:lnTo>
                  <a:lnTo>
                    <a:pt x="4" y="472"/>
                  </a:lnTo>
                  <a:lnTo>
                    <a:pt x="7" y="491"/>
                  </a:lnTo>
                  <a:lnTo>
                    <a:pt x="9" y="511"/>
                  </a:lnTo>
                  <a:lnTo>
                    <a:pt x="14" y="530"/>
                  </a:lnTo>
                  <a:lnTo>
                    <a:pt x="18" y="549"/>
                  </a:lnTo>
                  <a:lnTo>
                    <a:pt x="23" y="569"/>
                  </a:lnTo>
                  <a:lnTo>
                    <a:pt x="27" y="587"/>
                  </a:lnTo>
                  <a:lnTo>
                    <a:pt x="33" y="604"/>
                  </a:lnTo>
                  <a:lnTo>
                    <a:pt x="39" y="621"/>
                  </a:lnTo>
                  <a:lnTo>
                    <a:pt x="45" y="638"/>
                  </a:lnTo>
                  <a:lnTo>
                    <a:pt x="51" y="653"/>
                  </a:lnTo>
                  <a:lnTo>
                    <a:pt x="57" y="669"/>
                  </a:lnTo>
                  <a:lnTo>
                    <a:pt x="64" y="684"/>
                  </a:lnTo>
                  <a:lnTo>
                    <a:pt x="70" y="697"/>
                  </a:lnTo>
                  <a:lnTo>
                    <a:pt x="76" y="711"/>
                  </a:lnTo>
                  <a:lnTo>
                    <a:pt x="82" y="725"/>
                  </a:lnTo>
                  <a:lnTo>
                    <a:pt x="88" y="737"/>
                  </a:lnTo>
                  <a:lnTo>
                    <a:pt x="94" y="748"/>
                  </a:lnTo>
                  <a:lnTo>
                    <a:pt x="100" y="759"/>
                  </a:lnTo>
                  <a:lnTo>
                    <a:pt x="104" y="769"/>
                  </a:lnTo>
                  <a:lnTo>
                    <a:pt x="110" y="778"/>
                  </a:lnTo>
                  <a:lnTo>
                    <a:pt x="114" y="786"/>
                  </a:lnTo>
                  <a:lnTo>
                    <a:pt x="118" y="792"/>
                  </a:lnTo>
                  <a:lnTo>
                    <a:pt x="121" y="799"/>
                  </a:lnTo>
                  <a:lnTo>
                    <a:pt x="125" y="805"/>
                  </a:lnTo>
                  <a:lnTo>
                    <a:pt x="128" y="809"/>
                  </a:lnTo>
                  <a:lnTo>
                    <a:pt x="129" y="813"/>
                  </a:lnTo>
                  <a:lnTo>
                    <a:pt x="131" y="815"/>
                  </a:lnTo>
                  <a:lnTo>
                    <a:pt x="131" y="817"/>
                  </a:lnTo>
                  <a:lnTo>
                    <a:pt x="133" y="817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22" name="Line 648"/>
            <p:cNvCxnSpPr/>
            <p:nvPr/>
          </p:nvCxnSpPr>
          <p:spPr bwMode="auto">
            <a:xfrm>
              <a:off x="6731733" y="3494659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3" name="Line 652"/>
            <p:cNvCxnSpPr/>
            <p:nvPr/>
          </p:nvCxnSpPr>
          <p:spPr bwMode="auto">
            <a:xfrm>
              <a:off x="6731733" y="2701741"/>
              <a:ext cx="0" cy="28900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4" name="Line 653"/>
            <p:cNvCxnSpPr/>
            <p:nvPr/>
          </p:nvCxnSpPr>
          <p:spPr bwMode="auto">
            <a:xfrm>
              <a:off x="6299457" y="3783666"/>
              <a:ext cx="8100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5" name="Line 654"/>
            <p:cNvCxnSpPr/>
            <p:nvPr/>
          </p:nvCxnSpPr>
          <p:spPr bwMode="auto">
            <a:xfrm>
              <a:off x="6731733" y="2990748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6" name="Line 656"/>
            <p:cNvCxnSpPr/>
            <p:nvPr/>
          </p:nvCxnSpPr>
          <p:spPr bwMode="auto">
            <a:xfrm flipH="1">
              <a:off x="6731733" y="3494659"/>
              <a:ext cx="37793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27" name="Group 626"/>
            <p:cNvGrpSpPr/>
            <p:nvPr/>
          </p:nvGrpSpPr>
          <p:grpSpPr>
            <a:xfrm>
              <a:off x="6730578" y="2699935"/>
              <a:ext cx="377933" cy="1081926"/>
              <a:chOff x="6733069" y="865816"/>
              <a:chExt cx="377933" cy="1081926"/>
            </a:xfrm>
          </p:grpSpPr>
          <p:cxnSp>
            <p:nvCxnSpPr>
              <p:cNvPr id="631" name="Line 670"/>
              <p:cNvCxnSpPr/>
              <p:nvPr/>
            </p:nvCxnSpPr>
            <p:spPr bwMode="auto">
              <a:xfrm flipH="1" flipV="1">
                <a:off x="6733069" y="1031316"/>
                <a:ext cx="123507" cy="12350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2" name="Line 671"/>
              <p:cNvCxnSpPr/>
              <p:nvPr/>
            </p:nvCxnSpPr>
            <p:spPr bwMode="auto">
              <a:xfrm flipH="1" flipV="1">
                <a:off x="6733069" y="868286"/>
                <a:ext cx="284067" cy="2865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3" name="Line 672"/>
              <p:cNvCxnSpPr/>
              <p:nvPr/>
            </p:nvCxnSpPr>
            <p:spPr bwMode="auto">
              <a:xfrm flipH="1" flipV="1">
                <a:off x="7071480" y="1046137"/>
                <a:ext cx="39522" cy="3952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4" name="Line 673"/>
              <p:cNvCxnSpPr/>
              <p:nvPr/>
            </p:nvCxnSpPr>
            <p:spPr bwMode="auto">
              <a:xfrm flipH="1" flipV="1">
                <a:off x="6891159" y="865816"/>
                <a:ext cx="56813" cy="568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5" name="Line 674"/>
              <p:cNvCxnSpPr/>
              <p:nvPr/>
            </p:nvCxnSpPr>
            <p:spPr bwMode="auto">
              <a:xfrm flipH="1" flipV="1">
                <a:off x="6733069" y="1839055"/>
                <a:ext cx="106216" cy="10868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6" name="Line 675"/>
              <p:cNvCxnSpPr/>
              <p:nvPr/>
            </p:nvCxnSpPr>
            <p:spPr bwMode="auto">
              <a:xfrm flipH="1" flipV="1">
                <a:off x="6733069" y="1678495"/>
                <a:ext cx="269246" cy="26924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7" name="Line 676"/>
              <p:cNvCxnSpPr/>
              <p:nvPr/>
            </p:nvCxnSpPr>
            <p:spPr bwMode="auto">
              <a:xfrm flipH="1" flipV="1">
                <a:off x="6873868" y="1658734"/>
                <a:ext cx="237134" cy="23713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38" name="Line 677"/>
              <p:cNvCxnSpPr/>
              <p:nvPr/>
            </p:nvCxnSpPr>
            <p:spPr bwMode="auto">
              <a:xfrm flipH="1" flipV="1">
                <a:off x="7036898" y="1658734"/>
                <a:ext cx="74104" cy="7410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628" name="Line 637"/>
            <p:cNvCxnSpPr/>
            <p:nvPr/>
          </p:nvCxnSpPr>
          <p:spPr bwMode="auto">
            <a:xfrm>
              <a:off x="5491234" y="2879318"/>
              <a:ext cx="81020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29" name="Line 638"/>
            <p:cNvCxnSpPr/>
            <p:nvPr/>
          </p:nvCxnSpPr>
          <p:spPr bwMode="auto">
            <a:xfrm flipH="1">
              <a:off x="5839287" y="3118496"/>
              <a:ext cx="46932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30" name="Line 661"/>
            <p:cNvCxnSpPr/>
            <p:nvPr/>
          </p:nvCxnSpPr>
          <p:spPr bwMode="auto">
            <a:xfrm>
              <a:off x="6948009" y="2876172"/>
              <a:ext cx="16303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90" name="Group 789"/>
          <p:cNvGrpSpPr/>
          <p:nvPr/>
        </p:nvGrpSpPr>
        <p:grpSpPr>
          <a:xfrm>
            <a:off x="1655749" y="635618"/>
            <a:ext cx="3654947" cy="2125910"/>
            <a:chOff x="208393" y="2087880"/>
            <a:chExt cx="3654947" cy="2125910"/>
          </a:xfrm>
        </p:grpSpPr>
        <p:cxnSp>
          <p:nvCxnSpPr>
            <p:cNvPr id="791" name="Line 313"/>
            <p:cNvCxnSpPr/>
            <p:nvPr/>
          </p:nvCxnSpPr>
          <p:spPr bwMode="auto">
            <a:xfrm>
              <a:off x="2483789" y="2337261"/>
              <a:ext cx="1379551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2" name="Line 314"/>
            <p:cNvCxnSpPr/>
            <p:nvPr/>
          </p:nvCxnSpPr>
          <p:spPr bwMode="auto">
            <a:xfrm>
              <a:off x="3278450" y="3964409"/>
              <a:ext cx="58489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93" name="Line 315"/>
            <p:cNvCxnSpPr/>
            <p:nvPr/>
          </p:nvCxnSpPr>
          <p:spPr bwMode="auto">
            <a:xfrm>
              <a:off x="3826322" y="2465655"/>
              <a:ext cx="0" cy="137036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4" name="Freeform 793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5" name="Freeform 794"/>
            <p:cNvSpPr>
              <a:spLocks/>
            </p:cNvSpPr>
            <p:nvPr/>
          </p:nvSpPr>
          <p:spPr bwMode="auto">
            <a:xfrm>
              <a:off x="3806579" y="2337261"/>
              <a:ext cx="41954" cy="128394"/>
            </a:xfrm>
            <a:custGeom>
              <a:avLst/>
              <a:gdLst>
                <a:gd name="T0" fmla="*/ 0 w 70"/>
                <a:gd name="T1" fmla="*/ 208 h 208"/>
                <a:gd name="T2" fmla="*/ 70 w 70"/>
                <a:gd name="T3" fmla="*/ 208 h 208"/>
                <a:gd name="T4" fmla="*/ 35 w 70"/>
                <a:gd name="T5" fmla="*/ 0 h 208"/>
                <a:gd name="T6" fmla="*/ 0 w 70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8">
                  <a:moveTo>
                    <a:pt x="0" y="208"/>
                  </a:moveTo>
                  <a:lnTo>
                    <a:pt x="70" y="208"/>
                  </a:lnTo>
                  <a:lnTo>
                    <a:pt x="35" y="0"/>
                  </a:lnTo>
                  <a:lnTo>
                    <a:pt x="0" y="20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6" name="Freeform 795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7" name="Freeform 796"/>
            <p:cNvSpPr>
              <a:spLocks/>
            </p:cNvSpPr>
            <p:nvPr/>
          </p:nvSpPr>
          <p:spPr bwMode="auto">
            <a:xfrm>
              <a:off x="3806579" y="3836015"/>
              <a:ext cx="41954" cy="128394"/>
            </a:xfrm>
            <a:custGeom>
              <a:avLst/>
              <a:gdLst>
                <a:gd name="T0" fmla="*/ 0 w 70"/>
                <a:gd name="T1" fmla="*/ 0 h 207"/>
                <a:gd name="T2" fmla="*/ 70 w 70"/>
                <a:gd name="T3" fmla="*/ 0 h 207"/>
                <a:gd name="T4" fmla="*/ 35 w 70"/>
                <a:gd name="T5" fmla="*/ 207 h 207"/>
                <a:gd name="T6" fmla="*/ 0 w 70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207">
                  <a:moveTo>
                    <a:pt x="0" y="0"/>
                  </a:moveTo>
                  <a:lnTo>
                    <a:pt x="70" y="0"/>
                  </a:lnTo>
                  <a:lnTo>
                    <a:pt x="35" y="207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8" name="Freeform 797"/>
            <p:cNvSpPr>
              <a:spLocks/>
            </p:cNvSpPr>
            <p:nvPr/>
          </p:nvSpPr>
          <p:spPr bwMode="auto">
            <a:xfrm>
              <a:off x="3683184" y="3166884"/>
              <a:ext cx="88844" cy="59259"/>
            </a:xfrm>
            <a:custGeom>
              <a:avLst/>
              <a:gdLst>
                <a:gd name="T0" fmla="*/ 98 w 146"/>
                <a:gd name="T1" fmla="*/ 0 h 98"/>
                <a:gd name="T2" fmla="*/ 98 w 146"/>
                <a:gd name="T3" fmla="*/ 98 h 98"/>
                <a:gd name="T4" fmla="*/ 0 w 146"/>
                <a:gd name="T5" fmla="*/ 24 h 98"/>
                <a:gd name="T6" fmla="*/ 146 w 146"/>
                <a:gd name="T7" fmla="*/ 2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8">
                  <a:moveTo>
                    <a:pt x="98" y="0"/>
                  </a:moveTo>
                  <a:lnTo>
                    <a:pt x="98" y="98"/>
                  </a:lnTo>
                  <a:lnTo>
                    <a:pt x="0" y="24"/>
                  </a:lnTo>
                  <a:lnTo>
                    <a:pt x="146" y="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99" name="Freeform 798"/>
            <p:cNvSpPr>
              <a:spLocks/>
            </p:cNvSpPr>
            <p:nvPr/>
          </p:nvSpPr>
          <p:spPr bwMode="auto">
            <a:xfrm>
              <a:off x="3683184" y="3075527"/>
              <a:ext cx="88844" cy="61728"/>
            </a:xfrm>
            <a:custGeom>
              <a:avLst/>
              <a:gdLst>
                <a:gd name="T0" fmla="*/ 122 w 146"/>
                <a:gd name="T1" fmla="*/ 98 h 98"/>
                <a:gd name="T2" fmla="*/ 146 w 146"/>
                <a:gd name="T3" fmla="*/ 73 h 98"/>
                <a:gd name="T4" fmla="*/ 146 w 146"/>
                <a:gd name="T5" fmla="*/ 24 h 98"/>
                <a:gd name="T6" fmla="*/ 122 w 146"/>
                <a:gd name="T7" fmla="*/ 0 h 98"/>
                <a:gd name="T8" fmla="*/ 74 w 146"/>
                <a:gd name="T9" fmla="*/ 0 h 98"/>
                <a:gd name="T10" fmla="*/ 49 w 146"/>
                <a:gd name="T11" fmla="*/ 24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2" y="98"/>
                  </a:moveTo>
                  <a:lnTo>
                    <a:pt x="146" y="73"/>
                  </a:lnTo>
                  <a:lnTo>
                    <a:pt x="146" y="24"/>
                  </a:lnTo>
                  <a:lnTo>
                    <a:pt x="122" y="0"/>
                  </a:lnTo>
                  <a:lnTo>
                    <a:pt x="74" y="0"/>
                  </a:lnTo>
                  <a:lnTo>
                    <a:pt x="49" y="24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00" name="Line 322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1" name="Line 323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2" name="Line 324"/>
            <p:cNvCxnSpPr/>
            <p:nvPr/>
          </p:nvCxnSpPr>
          <p:spPr bwMode="auto">
            <a:xfrm>
              <a:off x="3826322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3" name="Line 346"/>
            <p:cNvCxnSpPr/>
            <p:nvPr/>
          </p:nvCxnSpPr>
          <p:spPr bwMode="auto">
            <a:xfrm flipH="1" flipV="1">
              <a:off x="1506504" y="3238489"/>
              <a:ext cx="65892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4" name="Line 350"/>
            <p:cNvCxnSpPr/>
            <p:nvPr/>
          </p:nvCxnSpPr>
          <p:spPr bwMode="auto">
            <a:xfrm>
              <a:off x="358934" y="3964409"/>
              <a:ext cx="72062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5" name="Line 366"/>
            <p:cNvCxnSpPr/>
            <p:nvPr/>
          </p:nvCxnSpPr>
          <p:spPr bwMode="auto">
            <a:xfrm flipH="1">
              <a:off x="363629" y="3603918"/>
              <a:ext cx="288133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6" name="Line 367"/>
            <p:cNvCxnSpPr/>
            <p:nvPr/>
          </p:nvCxnSpPr>
          <p:spPr bwMode="auto">
            <a:xfrm flipV="1">
              <a:off x="560066" y="3692806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7" name="Freeform 806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8" name="Freeform 807"/>
            <p:cNvSpPr>
              <a:spLocks/>
            </p:cNvSpPr>
            <p:nvPr/>
          </p:nvSpPr>
          <p:spPr bwMode="auto">
            <a:xfrm>
              <a:off x="542790" y="3873052"/>
              <a:ext cx="32083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5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5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09" name="Freeform 808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0" name="Freeform 809"/>
            <p:cNvSpPr>
              <a:spLocks/>
            </p:cNvSpPr>
            <p:nvPr/>
          </p:nvSpPr>
          <p:spPr bwMode="auto">
            <a:xfrm>
              <a:off x="542790" y="3603918"/>
              <a:ext cx="32083" cy="88888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5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5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11" name="Freeform 810"/>
            <p:cNvSpPr>
              <a:spLocks/>
            </p:cNvSpPr>
            <p:nvPr/>
          </p:nvSpPr>
          <p:spPr bwMode="auto">
            <a:xfrm>
              <a:off x="450005" y="3813167"/>
              <a:ext cx="88844" cy="14815"/>
            </a:xfrm>
            <a:custGeom>
              <a:avLst/>
              <a:gdLst>
                <a:gd name="T0" fmla="*/ 25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5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2" name="Line 373"/>
            <p:cNvCxnSpPr/>
            <p:nvPr/>
          </p:nvCxnSpPr>
          <p:spPr bwMode="auto">
            <a:xfrm flipV="1">
              <a:off x="538849" y="3796956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13" name="Freeform 812"/>
            <p:cNvSpPr>
              <a:spLocks/>
            </p:cNvSpPr>
            <p:nvPr/>
          </p:nvSpPr>
          <p:spPr bwMode="auto">
            <a:xfrm>
              <a:off x="450005" y="3724279"/>
              <a:ext cx="88844" cy="44444"/>
            </a:xfrm>
            <a:custGeom>
              <a:avLst/>
              <a:gdLst>
                <a:gd name="T0" fmla="*/ 146 w 146"/>
                <a:gd name="T1" fmla="*/ 48 h 73"/>
                <a:gd name="T2" fmla="*/ 123 w 146"/>
                <a:gd name="T3" fmla="*/ 73 h 73"/>
                <a:gd name="T4" fmla="*/ 25 w 146"/>
                <a:gd name="T5" fmla="*/ 73 h 73"/>
                <a:gd name="T6" fmla="*/ 0 w 146"/>
                <a:gd name="T7" fmla="*/ 48 h 73"/>
                <a:gd name="T8" fmla="*/ 0 w 146"/>
                <a:gd name="T9" fmla="*/ 25 h 73"/>
                <a:gd name="T10" fmla="*/ 25 w 146"/>
                <a:gd name="T11" fmla="*/ 0 h 73"/>
                <a:gd name="T12" fmla="*/ 123 w 146"/>
                <a:gd name="T13" fmla="*/ 0 h 73"/>
                <a:gd name="T14" fmla="*/ 146 w 146"/>
                <a:gd name="T15" fmla="*/ 25 h 73"/>
                <a:gd name="T16" fmla="*/ 146 w 146"/>
                <a:gd name="T17" fmla="*/ 4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3">
                  <a:moveTo>
                    <a:pt x="146" y="48"/>
                  </a:moveTo>
                  <a:lnTo>
                    <a:pt x="123" y="73"/>
                  </a:lnTo>
                  <a:lnTo>
                    <a:pt x="25" y="73"/>
                  </a:lnTo>
                  <a:lnTo>
                    <a:pt x="0" y="48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3" y="0"/>
                  </a:lnTo>
                  <a:lnTo>
                    <a:pt x="146" y="25"/>
                  </a:lnTo>
                  <a:lnTo>
                    <a:pt x="146" y="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4" name="Line 375"/>
            <p:cNvCxnSpPr/>
            <p:nvPr/>
          </p:nvCxnSpPr>
          <p:spPr bwMode="auto">
            <a:xfrm>
              <a:off x="358934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5" name="Line 376"/>
            <p:cNvCxnSpPr/>
            <p:nvPr/>
          </p:nvCxnSpPr>
          <p:spPr bwMode="auto">
            <a:xfrm>
              <a:off x="358934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6" name="Line 377"/>
            <p:cNvCxnSpPr/>
            <p:nvPr/>
          </p:nvCxnSpPr>
          <p:spPr bwMode="auto">
            <a:xfrm>
              <a:off x="208393" y="360391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7" name="Line 378"/>
            <p:cNvCxnSpPr/>
            <p:nvPr/>
          </p:nvCxnSpPr>
          <p:spPr bwMode="auto">
            <a:xfrm>
              <a:off x="1087481" y="3779401"/>
              <a:ext cx="30108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8" name="Line 379"/>
            <p:cNvCxnSpPr/>
            <p:nvPr/>
          </p:nvCxnSpPr>
          <p:spPr bwMode="auto">
            <a:xfrm>
              <a:off x="1083344" y="3964409"/>
              <a:ext cx="54774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19" name="Line 380"/>
            <p:cNvCxnSpPr/>
            <p:nvPr/>
          </p:nvCxnSpPr>
          <p:spPr bwMode="auto">
            <a:xfrm flipV="1">
              <a:off x="1530105" y="3603918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0" name="Line 381"/>
            <p:cNvCxnSpPr/>
            <p:nvPr/>
          </p:nvCxnSpPr>
          <p:spPr bwMode="auto">
            <a:xfrm>
              <a:off x="1530105" y="4055766"/>
              <a:ext cx="0" cy="888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1" name="Line 382"/>
            <p:cNvCxnSpPr/>
            <p:nvPr/>
          </p:nvCxnSpPr>
          <p:spPr bwMode="auto">
            <a:xfrm>
              <a:off x="1530105" y="3784164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22" name="Freeform 821"/>
            <p:cNvSpPr>
              <a:spLocks/>
            </p:cNvSpPr>
            <p:nvPr/>
          </p:nvSpPr>
          <p:spPr bwMode="auto">
            <a:xfrm>
              <a:off x="1515690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3" name="Freeform 822"/>
            <p:cNvSpPr>
              <a:spLocks/>
            </p:cNvSpPr>
            <p:nvPr/>
          </p:nvSpPr>
          <p:spPr bwMode="auto">
            <a:xfrm>
              <a:off x="1515298" y="3692806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4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4" name="Freeform 823"/>
            <p:cNvSpPr>
              <a:spLocks/>
            </p:cNvSpPr>
            <p:nvPr/>
          </p:nvSpPr>
          <p:spPr bwMode="auto">
            <a:xfrm>
              <a:off x="1518473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5" name="Freeform 824"/>
            <p:cNvSpPr>
              <a:spLocks/>
            </p:cNvSpPr>
            <p:nvPr/>
          </p:nvSpPr>
          <p:spPr bwMode="auto">
            <a:xfrm>
              <a:off x="1515690" y="3964409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4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4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26" name="Freeform 825"/>
            <p:cNvSpPr>
              <a:spLocks/>
            </p:cNvSpPr>
            <p:nvPr/>
          </p:nvSpPr>
          <p:spPr bwMode="auto">
            <a:xfrm>
              <a:off x="1416582" y="3843422"/>
              <a:ext cx="91312" cy="61728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27" name="Line 390"/>
            <p:cNvCxnSpPr/>
            <p:nvPr/>
          </p:nvCxnSpPr>
          <p:spPr bwMode="auto">
            <a:xfrm>
              <a:off x="1301866" y="396440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8" name="Line 391"/>
            <p:cNvCxnSpPr/>
            <p:nvPr/>
          </p:nvCxnSpPr>
          <p:spPr bwMode="auto">
            <a:xfrm flipH="1">
              <a:off x="2520807" y="3967478"/>
              <a:ext cx="0" cy="24631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9" name="Line 392"/>
            <p:cNvCxnSpPr/>
            <p:nvPr/>
          </p:nvCxnSpPr>
          <p:spPr bwMode="auto">
            <a:xfrm>
              <a:off x="1079558" y="3962387"/>
              <a:ext cx="1" cy="25140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30" name="Line 393"/>
            <p:cNvCxnSpPr/>
            <p:nvPr/>
          </p:nvCxnSpPr>
          <p:spPr bwMode="auto">
            <a:xfrm flipH="1">
              <a:off x="1168403" y="4169346"/>
              <a:ext cx="126356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31" name="Freeform 830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2" name="Freeform 831"/>
            <p:cNvSpPr>
              <a:spLocks/>
            </p:cNvSpPr>
            <p:nvPr/>
          </p:nvSpPr>
          <p:spPr bwMode="auto">
            <a:xfrm>
              <a:off x="2431963" y="4154531"/>
              <a:ext cx="88844" cy="29629"/>
            </a:xfrm>
            <a:custGeom>
              <a:avLst/>
              <a:gdLst>
                <a:gd name="T0" fmla="*/ 0 w 146"/>
                <a:gd name="T1" fmla="*/ 0 h 50"/>
                <a:gd name="T2" fmla="*/ 0 w 146"/>
                <a:gd name="T3" fmla="*/ 50 h 50"/>
                <a:gd name="T4" fmla="*/ 146 w 146"/>
                <a:gd name="T5" fmla="*/ 25 h 50"/>
                <a:gd name="T6" fmla="*/ 0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0" y="0"/>
                  </a:moveTo>
                  <a:lnTo>
                    <a:pt x="0" y="50"/>
                  </a:lnTo>
                  <a:lnTo>
                    <a:pt x="146" y="2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3" name="Freeform 832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4" name="Freeform 833"/>
            <p:cNvSpPr>
              <a:spLocks/>
            </p:cNvSpPr>
            <p:nvPr/>
          </p:nvSpPr>
          <p:spPr bwMode="auto">
            <a:xfrm>
              <a:off x="1079559" y="4154531"/>
              <a:ext cx="88844" cy="29629"/>
            </a:xfrm>
            <a:custGeom>
              <a:avLst/>
              <a:gdLst>
                <a:gd name="T0" fmla="*/ 146 w 146"/>
                <a:gd name="T1" fmla="*/ 0 h 50"/>
                <a:gd name="T2" fmla="*/ 146 w 146"/>
                <a:gd name="T3" fmla="*/ 50 h 50"/>
                <a:gd name="T4" fmla="*/ 0 w 146"/>
                <a:gd name="T5" fmla="*/ 25 h 50"/>
                <a:gd name="T6" fmla="*/ 146 w 146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50">
                  <a:moveTo>
                    <a:pt x="146" y="0"/>
                  </a:moveTo>
                  <a:lnTo>
                    <a:pt x="146" y="50"/>
                  </a:lnTo>
                  <a:lnTo>
                    <a:pt x="0" y="25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5" name="Freeform 834"/>
            <p:cNvSpPr>
              <a:spLocks/>
            </p:cNvSpPr>
            <p:nvPr/>
          </p:nvSpPr>
          <p:spPr bwMode="auto">
            <a:xfrm>
              <a:off x="1763165" y="4055766"/>
              <a:ext cx="59229" cy="91357"/>
            </a:xfrm>
            <a:custGeom>
              <a:avLst/>
              <a:gdLst>
                <a:gd name="T0" fmla="*/ 97 w 97"/>
                <a:gd name="T1" fmla="*/ 99 h 148"/>
                <a:gd name="T2" fmla="*/ 0 w 97"/>
                <a:gd name="T3" fmla="*/ 99 h 148"/>
                <a:gd name="T4" fmla="*/ 72 w 97"/>
                <a:gd name="T5" fmla="*/ 0 h 148"/>
                <a:gd name="T6" fmla="*/ 72 w 97"/>
                <a:gd name="T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148">
                  <a:moveTo>
                    <a:pt x="97" y="99"/>
                  </a:moveTo>
                  <a:lnTo>
                    <a:pt x="0" y="99"/>
                  </a:lnTo>
                  <a:lnTo>
                    <a:pt x="72" y="0"/>
                  </a:lnTo>
                  <a:lnTo>
                    <a:pt x="72" y="1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36" name="Freeform 835"/>
            <p:cNvSpPr>
              <a:spLocks/>
            </p:cNvSpPr>
            <p:nvPr/>
          </p:nvSpPr>
          <p:spPr bwMode="auto">
            <a:xfrm>
              <a:off x="1852009" y="4055766"/>
              <a:ext cx="44422" cy="91357"/>
            </a:xfrm>
            <a:custGeom>
              <a:avLst/>
              <a:gdLst>
                <a:gd name="T0" fmla="*/ 23 w 72"/>
                <a:gd name="T1" fmla="*/ 148 h 148"/>
                <a:gd name="T2" fmla="*/ 0 w 72"/>
                <a:gd name="T3" fmla="*/ 123 h 148"/>
                <a:gd name="T4" fmla="*/ 0 w 72"/>
                <a:gd name="T5" fmla="*/ 25 h 148"/>
                <a:gd name="T6" fmla="*/ 23 w 72"/>
                <a:gd name="T7" fmla="*/ 0 h 148"/>
                <a:gd name="T8" fmla="*/ 48 w 72"/>
                <a:gd name="T9" fmla="*/ 0 h 148"/>
                <a:gd name="T10" fmla="*/ 72 w 72"/>
                <a:gd name="T11" fmla="*/ 25 h 148"/>
                <a:gd name="T12" fmla="*/ 72 w 72"/>
                <a:gd name="T13" fmla="*/ 123 h 148"/>
                <a:gd name="T14" fmla="*/ 48 w 72"/>
                <a:gd name="T15" fmla="*/ 148 h 148"/>
                <a:gd name="T16" fmla="*/ 23 w 72"/>
                <a:gd name="T17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8">
                  <a:moveTo>
                    <a:pt x="23" y="148"/>
                  </a:moveTo>
                  <a:lnTo>
                    <a:pt x="0" y="123"/>
                  </a:lnTo>
                  <a:lnTo>
                    <a:pt x="0" y="25"/>
                  </a:lnTo>
                  <a:lnTo>
                    <a:pt x="23" y="0"/>
                  </a:lnTo>
                  <a:lnTo>
                    <a:pt x="48" y="0"/>
                  </a:lnTo>
                  <a:lnTo>
                    <a:pt x="72" y="25"/>
                  </a:lnTo>
                  <a:lnTo>
                    <a:pt x="72" y="123"/>
                  </a:lnTo>
                  <a:lnTo>
                    <a:pt x="48" y="148"/>
                  </a:lnTo>
                  <a:lnTo>
                    <a:pt x="23" y="14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37" name="Line 402"/>
            <p:cNvCxnSpPr/>
            <p:nvPr/>
          </p:nvCxnSpPr>
          <p:spPr bwMode="auto">
            <a:xfrm>
              <a:off x="1079559" y="416934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1" name="Line 443"/>
            <p:cNvCxnSpPr/>
            <p:nvPr/>
          </p:nvCxnSpPr>
          <p:spPr bwMode="auto">
            <a:xfrm>
              <a:off x="3263642" y="3964409"/>
              <a:ext cx="313422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2" name="Line 444"/>
            <p:cNvCxnSpPr/>
            <p:nvPr/>
          </p:nvCxnSpPr>
          <p:spPr bwMode="auto">
            <a:xfrm>
              <a:off x="2165431" y="3240958"/>
              <a:ext cx="141163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53" name="Line 445"/>
            <p:cNvCxnSpPr/>
            <p:nvPr/>
          </p:nvCxnSpPr>
          <p:spPr bwMode="auto">
            <a:xfrm flipV="1">
              <a:off x="3532643" y="3332315"/>
              <a:ext cx="0" cy="54073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54" name="Freeform 853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5" name="Freeform 854"/>
            <p:cNvSpPr>
              <a:spLocks/>
            </p:cNvSpPr>
            <p:nvPr/>
          </p:nvSpPr>
          <p:spPr bwMode="auto">
            <a:xfrm>
              <a:off x="3517835" y="3873052"/>
              <a:ext cx="29615" cy="91357"/>
            </a:xfrm>
            <a:custGeom>
              <a:avLst/>
              <a:gdLst>
                <a:gd name="T0" fmla="*/ 0 w 49"/>
                <a:gd name="T1" fmla="*/ 0 h 146"/>
                <a:gd name="T2" fmla="*/ 49 w 49"/>
                <a:gd name="T3" fmla="*/ 0 h 146"/>
                <a:gd name="T4" fmla="*/ 24 w 49"/>
                <a:gd name="T5" fmla="*/ 146 h 146"/>
                <a:gd name="T6" fmla="*/ 0 w 49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0"/>
                  </a:moveTo>
                  <a:lnTo>
                    <a:pt x="49" y="0"/>
                  </a:lnTo>
                  <a:lnTo>
                    <a:pt x="24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6" name="Freeform 855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7" name="Freeform 856"/>
            <p:cNvSpPr>
              <a:spLocks/>
            </p:cNvSpPr>
            <p:nvPr/>
          </p:nvSpPr>
          <p:spPr bwMode="auto">
            <a:xfrm>
              <a:off x="3517835" y="3240958"/>
              <a:ext cx="29615" cy="91357"/>
            </a:xfrm>
            <a:custGeom>
              <a:avLst/>
              <a:gdLst>
                <a:gd name="T0" fmla="*/ 0 w 49"/>
                <a:gd name="T1" fmla="*/ 146 h 146"/>
                <a:gd name="T2" fmla="*/ 49 w 49"/>
                <a:gd name="T3" fmla="*/ 146 h 146"/>
                <a:gd name="T4" fmla="*/ 24 w 49"/>
                <a:gd name="T5" fmla="*/ 0 h 146"/>
                <a:gd name="T6" fmla="*/ 0 w 49"/>
                <a:gd name="T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46">
                  <a:moveTo>
                    <a:pt x="0" y="146"/>
                  </a:moveTo>
                  <a:lnTo>
                    <a:pt x="49" y="146"/>
                  </a:lnTo>
                  <a:lnTo>
                    <a:pt x="24" y="0"/>
                  </a:lnTo>
                  <a:lnTo>
                    <a:pt x="0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8" name="Freeform 857"/>
            <p:cNvSpPr>
              <a:spLocks/>
            </p:cNvSpPr>
            <p:nvPr/>
          </p:nvSpPr>
          <p:spPr bwMode="auto">
            <a:xfrm>
              <a:off x="3419120" y="3636017"/>
              <a:ext cx="91312" cy="59259"/>
            </a:xfrm>
            <a:custGeom>
              <a:avLst/>
              <a:gdLst>
                <a:gd name="T0" fmla="*/ 25 w 146"/>
                <a:gd name="T1" fmla="*/ 98 h 98"/>
                <a:gd name="T2" fmla="*/ 0 w 146"/>
                <a:gd name="T3" fmla="*/ 74 h 98"/>
                <a:gd name="T4" fmla="*/ 0 w 146"/>
                <a:gd name="T5" fmla="*/ 25 h 98"/>
                <a:gd name="T6" fmla="*/ 25 w 146"/>
                <a:gd name="T7" fmla="*/ 0 h 98"/>
                <a:gd name="T8" fmla="*/ 49 w 146"/>
                <a:gd name="T9" fmla="*/ 0 h 98"/>
                <a:gd name="T10" fmla="*/ 74 w 146"/>
                <a:gd name="T11" fmla="*/ 25 h 98"/>
                <a:gd name="T12" fmla="*/ 74 w 146"/>
                <a:gd name="T13" fmla="*/ 74 h 98"/>
                <a:gd name="T14" fmla="*/ 97 w 146"/>
                <a:gd name="T15" fmla="*/ 98 h 98"/>
                <a:gd name="T16" fmla="*/ 146 w 146"/>
                <a:gd name="T17" fmla="*/ 98 h 98"/>
                <a:gd name="T18" fmla="*/ 146 w 146"/>
                <a:gd name="T1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6" h="98">
                  <a:moveTo>
                    <a:pt x="25" y="98"/>
                  </a:moveTo>
                  <a:lnTo>
                    <a:pt x="0" y="74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49" y="0"/>
                  </a:lnTo>
                  <a:lnTo>
                    <a:pt x="74" y="25"/>
                  </a:lnTo>
                  <a:lnTo>
                    <a:pt x="74" y="74"/>
                  </a:lnTo>
                  <a:lnTo>
                    <a:pt x="97" y="98"/>
                  </a:lnTo>
                  <a:lnTo>
                    <a:pt x="146" y="98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59" name="Freeform 858"/>
            <p:cNvSpPr>
              <a:spLocks/>
            </p:cNvSpPr>
            <p:nvPr/>
          </p:nvSpPr>
          <p:spPr bwMode="auto">
            <a:xfrm>
              <a:off x="3419120" y="3559474"/>
              <a:ext cx="91312" cy="44444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5 w 146"/>
                <a:gd name="T5" fmla="*/ 74 h 74"/>
                <a:gd name="T6" fmla="*/ 0 w 146"/>
                <a:gd name="T7" fmla="*/ 49 h 74"/>
                <a:gd name="T8" fmla="*/ 0 w 146"/>
                <a:gd name="T9" fmla="*/ 25 h 74"/>
                <a:gd name="T10" fmla="*/ 25 w 146"/>
                <a:gd name="T11" fmla="*/ 0 h 74"/>
                <a:gd name="T12" fmla="*/ 122 w 146"/>
                <a:gd name="T13" fmla="*/ 0 h 74"/>
                <a:gd name="T14" fmla="*/ 146 w 146"/>
                <a:gd name="T15" fmla="*/ 25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5" y="74"/>
                  </a:lnTo>
                  <a:lnTo>
                    <a:pt x="0" y="49"/>
                  </a:lnTo>
                  <a:lnTo>
                    <a:pt x="0" y="25"/>
                  </a:lnTo>
                  <a:lnTo>
                    <a:pt x="25" y="0"/>
                  </a:lnTo>
                  <a:lnTo>
                    <a:pt x="122" y="0"/>
                  </a:lnTo>
                  <a:lnTo>
                    <a:pt x="146" y="25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60" name="Line 452"/>
            <p:cNvCxnSpPr/>
            <p:nvPr/>
          </p:nvCxnSpPr>
          <p:spPr bwMode="auto">
            <a:xfrm>
              <a:off x="3241431" y="3964409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1" name="Line 453"/>
            <p:cNvCxnSpPr/>
            <p:nvPr/>
          </p:nvCxnSpPr>
          <p:spPr bwMode="auto">
            <a:xfrm>
              <a:off x="2143220" y="324095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2" name="Line 454"/>
            <p:cNvCxnSpPr/>
            <p:nvPr/>
          </p:nvCxnSpPr>
          <p:spPr bwMode="auto">
            <a:xfrm>
              <a:off x="3532643" y="324095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3" name="Line 455"/>
            <p:cNvCxnSpPr/>
            <p:nvPr/>
          </p:nvCxnSpPr>
          <p:spPr bwMode="auto">
            <a:xfrm>
              <a:off x="2471449" y="2891452"/>
              <a:ext cx="43928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64" name="Line 457"/>
            <p:cNvCxnSpPr/>
            <p:nvPr/>
          </p:nvCxnSpPr>
          <p:spPr bwMode="auto">
            <a:xfrm flipV="1">
              <a:off x="2866312" y="2428618"/>
              <a:ext cx="0" cy="36049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65" name="Freeform 864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6" name="Freeform 865"/>
            <p:cNvSpPr>
              <a:spLocks/>
            </p:cNvSpPr>
            <p:nvPr/>
          </p:nvSpPr>
          <p:spPr bwMode="auto">
            <a:xfrm>
              <a:off x="2851505" y="2789109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7" name="Freeform 866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8" name="Freeform 867"/>
            <p:cNvSpPr>
              <a:spLocks/>
            </p:cNvSpPr>
            <p:nvPr/>
          </p:nvSpPr>
          <p:spPr bwMode="auto">
            <a:xfrm>
              <a:off x="2851505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69" name="Freeform 868"/>
            <p:cNvSpPr>
              <a:spLocks/>
            </p:cNvSpPr>
            <p:nvPr/>
          </p:nvSpPr>
          <p:spPr bwMode="auto">
            <a:xfrm>
              <a:off x="2752789" y="2655777"/>
              <a:ext cx="91312" cy="17284"/>
            </a:xfrm>
            <a:custGeom>
              <a:avLst/>
              <a:gdLst>
                <a:gd name="T0" fmla="*/ 24 w 146"/>
                <a:gd name="T1" fmla="*/ 25 h 25"/>
                <a:gd name="T2" fmla="*/ 0 w 146"/>
                <a:gd name="T3" fmla="*/ 0 h 25"/>
                <a:gd name="T4" fmla="*/ 146 w 1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5">
                  <a:moveTo>
                    <a:pt x="24" y="25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0" name="Line 463"/>
            <p:cNvCxnSpPr/>
            <p:nvPr/>
          </p:nvCxnSpPr>
          <p:spPr bwMode="auto">
            <a:xfrm flipV="1">
              <a:off x="2844101" y="2640962"/>
              <a:ext cx="0" cy="320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1" name="Freeform 870"/>
            <p:cNvSpPr>
              <a:spLocks/>
            </p:cNvSpPr>
            <p:nvPr/>
          </p:nvSpPr>
          <p:spPr bwMode="auto">
            <a:xfrm>
              <a:off x="2752789" y="2552074"/>
              <a:ext cx="91312" cy="59259"/>
            </a:xfrm>
            <a:custGeom>
              <a:avLst/>
              <a:gdLst>
                <a:gd name="T0" fmla="*/ 121 w 146"/>
                <a:gd name="T1" fmla="*/ 98 h 98"/>
                <a:gd name="T2" fmla="*/ 146 w 146"/>
                <a:gd name="T3" fmla="*/ 74 h 98"/>
                <a:gd name="T4" fmla="*/ 146 w 146"/>
                <a:gd name="T5" fmla="*/ 25 h 98"/>
                <a:gd name="T6" fmla="*/ 121 w 146"/>
                <a:gd name="T7" fmla="*/ 0 h 98"/>
                <a:gd name="T8" fmla="*/ 73 w 146"/>
                <a:gd name="T9" fmla="*/ 0 h 98"/>
                <a:gd name="T10" fmla="*/ 49 w 146"/>
                <a:gd name="T11" fmla="*/ 25 h 98"/>
                <a:gd name="T12" fmla="*/ 49 w 146"/>
                <a:gd name="T13" fmla="*/ 98 h 98"/>
                <a:gd name="T14" fmla="*/ 0 w 146"/>
                <a:gd name="T15" fmla="*/ 98 h 98"/>
                <a:gd name="T16" fmla="*/ 0 w 146"/>
                <a:gd name="T1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98">
                  <a:moveTo>
                    <a:pt x="121" y="98"/>
                  </a:moveTo>
                  <a:lnTo>
                    <a:pt x="146" y="74"/>
                  </a:lnTo>
                  <a:lnTo>
                    <a:pt x="146" y="25"/>
                  </a:lnTo>
                  <a:lnTo>
                    <a:pt x="121" y="0"/>
                  </a:lnTo>
                  <a:lnTo>
                    <a:pt x="73" y="0"/>
                  </a:lnTo>
                  <a:lnTo>
                    <a:pt x="49" y="25"/>
                  </a:lnTo>
                  <a:lnTo>
                    <a:pt x="49" y="98"/>
                  </a:lnTo>
                  <a:lnTo>
                    <a:pt x="0" y="98"/>
                  </a:lnTo>
                  <a:lnTo>
                    <a:pt x="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72" name="Line 465"/>
            <p:cNvCxnSpPr/>
            <p:nvPr/>
          </p:nvCxnSpPr>
          <p:spPr bwMode="auto">
            <a:xfrm>
              <a:off x="2449238" y="2880467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3" name="Line 466"/>
            <p:cNvCxnSpPr/>
            <p:nvPr/>
          </p:nvCxnSpPr>
          <p:spPr bwMode="auto">
            <a:xfrm>
              <a:off x="2449238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4" name="Line 467"/>
            <p:cNvCxnSpPr/>
            <p:nvPr/>
          </p:nvCxnSpPr>
          <p:spPr bwMode="auto">
            <a:xfrm>
              <a:off x="2866312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5" name="Line 468"/>
            <p:cNvCxnSpPr/>
            <p:nvPr/>
          </p:nvCxnSpPr>
          <p:spPr bwMode="auto">
            <a:xfrm flipV="1">
              <a:off x="1620027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6" name="Line 469"/>
            <p:cNvCxnSpPr/>
            <p:nvPr/>
          </p:nvCxnSpPr>
          <p:spPr bwMode="auto">
            <a:xfrm flipV="1">
              <a:off x="1980339" y="2157015"/>
              <a:ext cx="0" cy="158024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77" name="Line 470"/>
            <p:cNvCxnSpPr/>
            <p:nvPr/>
          </p:nvCxnSpPr>
          <p:spPr bwMode="auto">
            <a:xfrm>
              <a:off x="1708871" y="2201459"/>
              <a:ext cx="18015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78" name="Freeform 877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79" name="Freeform 878"/>
            <p:cNvSpPr>
              <a:spLocks/>
            </p:cNvSpPr>
            <p:nvPr/>
          </p:nvSpPr>
          <p:spPr bwMode="auto">
            <a:xfrm>
              <a:off x="1620027" y="2186645"/>
              <a:ext cx="88844" cy="29629"/>
            </a:xfrm>
            <a:custGeom>
              <a:avLst/>
              <a:gdLst>
                <a:gd name="T0" fmla="*/ 146 w 146"/>
                <a:gd name="T1" fmla="*/ 0 h 49"/>
                <a:gd name="T2" fmla="*/ 146 w 146"/>
                <a:gd name="T3" fmla="*/ 49 h 49"/>
                <a:gd name="T4" fmla="*/ 0 w 146"/>
                <a:gd name="T5" fmla="*/ 24 h 49"/>
                <a:gd name="T6" fmla="*/ 146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146" y="0"/>
                  </a:moveTo>
                  <a:lnTo>
                    <a:pt x="146" y="49"/>
                  </a:lnTo>
                  <a:lnTo>
                    <a:pt x="0" y="24"/>
                  </a:lnTo>
                  <a:lnTo>
                    <a:pt x="146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0" name="Freeform 879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1" name="Freeform 880"/>
            <p:cNvSpPr>
              <a:spLocks/>
            </p:cNvSpPr>
            <p:nvPr/>
          </p:nvSpPr>
          <p:spPr bwMode="auto">
            <a:xfrm>
              <a:off x="1889027" y="2186645"/>
              <a:ext cx="91312" cy="29629"/>
            </a:xfrm>
            <a:custGeom>
              <a:avLst/>
              <a:gdLst>
                <a:gd name="T0" fmla="*/ 0 w 146"/>
                <a:gd name="T1" fmla="*/ 0 h 49"/>
                <a:gd name="T2" fmla="*/ 0 w 146"/>
                <a:gd name="T3" fmla="*/ 49 h 49"/>
                <a:gd name="T4" fmla="*/ 146 w 146"/>
                <a:gd name="T5" fmla="*/ 24 h 49"/>
                <a:gd name="T6" fmla="*/ 0 w 146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49">
                  <a:moveTo>
                    <a:pt x="0" y="0"/>
                  </a:moveTo>
                  <a:lnTo>
                    <a:pt x="0" y="49"/>
                  </a:lnTo>
                  <a:lnTo>
                    <a:pt x="146" y="2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82" name="Freeform 881"/>
            <p:cNvSpPr>
              <a:spLocks/>
            </p:cNvSpPr>
            <p:nvPr/>
          </p:nvSpPr>
          <p:spPr bwMode="auto">
            <a:xfrm>
              <a:off x="1750825" y="2087880"/>
              <a:ext cx="14807" cy="91357"/>
            </a:xfrm>
            <a:custGeom>
              <a:avLst/>
              <a:gdLst>
                <a:gd name="T0" fmla="*/ 0 w 25"/>
                <a:gd name="T1" fmla="*/ 24 h 146"/>
                <a:gd name="T2" fmla="*/ 25 w 25"/>
                <a:gd name="T3" fmla="*/ 0 h 146"/>
                <a:gd name="T4" fmla="*/ 25 w 25"/>
                <a:gd name="T5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46">
                  <a:moveTo>
                    <a:pt x="0" y="24"/>
                  </a:moveTo>
                  <a:lnTo>
                    <a:pt x="25" y="0"/>
                  </a:lnTo>
                  <a:lnTo>
                    <a:pt x="25" y="14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3" name="Line 476"/>
            <p:cNvCxnSpPr/>
            <p:nvPr/>
          </p:nvCxnSpPr>
          <p:spPr bwMode="auto">
            <a:xfrm>
              <a:off x="1750825" y="2179237"/>
              <a:ext cx="2961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84" name="Freeform 883"/>
            <p:cNvSpPr>
              <a:spLocks/>
            </p:cNvSpPr>
            <p:nvPr/>
          </p:nvSpPr>
          <p:spPr bwMode="auto">
            <a:xfrm>
              <a:off x="1810054" y="2087880"/>
              <a:ext cx="46890" cy="91357"/>
            </a:xfrm>
            <a:custGeom>
              <a:avLst/>
              <a:gdLst>
                <a:gd name="T0" fmla="*/ 25 w 73"/>
                <a:gd name="T1" fmla="*/ 146 h 146"/>
                <a:gd name="T2" fmla="*/ 0 w 73"/>
                <a:gd name="T3" fmla="*/ 121 h 146"/>
                <a:gd name="T4" fmla="*/ 0 w 73"/>
                <a:gd name="T5" fmla="*/ 24 h 146"/>
                <a:gd name="T6" fmla="*/ 25 w 73"/>
                <a:gd name="T7" fmla="*/ 0 h 146"/>
                <a:gd name="T8" fmla="*/ 48 w 73"/>
                <a:gd name="T9" fmla="*/ 0 h 146"/>
                <a:gd name="T10" fmla="*/ 73 w 73"/>
                <a:gd name="T11" fmla="*/ 24 h 146"/>
                <a:gd name="T12" fmla="*/ 73 w 73"/>
                <a:gd name="T13" fmla="*/ 121 h 146"/>
                <a:gd name="T14" fmla="*/ 48 w 73"/>
                <a:gd name="T15" fmla="*/ 146 h 146"/>
                <a:gd name="T16" fmla="*/ 25 w 73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146">
                  <a:moveTo>
                    <a:pt x="25" y="146"/>
                  </a:moveTo>
                  <a:lnTo>
                    <a:pt x="0" y="121"/>
                  </a:lnTo>
                  <a:lnTo>
                    <a:pt x="0" y="24"/>
                  </a:lnTo>
                  <a:lnTo>
                    <a:pt x="25" y="0"/>
                  </a:lnTo>
                  <a:lnTo>
                    <a:pt x="48" y="0"/>
                  </a:lnTo>
                  <a:lnTo>
                    <a:pt x="73" y="24"/>
                  </a:lnTo>
                  <a:lnTo>
                    <a:pt x="73" y="121"/>
                  </a:lnTo>
                  <a:lnTo>
                    <a:pt x="48" y="146"/>
                  </a:lnTo>
                  <a:lnTo>
                    <a:pt x="25" y="14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85" name="Line 478"/>
            <p:cNvCxnSpPr/>
            <p:nvPr/>
          </p:nvCxnSpPr>
          <p:spPr bwMode="auto">
            <a:xfrm>
              <a:off x="1620027" y="2337261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6" name="Line 479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7" name="Line 480"/>
            <p:cNvCxnSpPr/>
            <p:nvPr/>
          </p:nvCxnSpPr>
          <p:spPr bwMode="auto">
            <a:xfrm>
              <a:off x="1980339" y="2201459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8" name="Line 482"/>
            <p:cNvCxnSpPr/>
            <p:nvPr/>
          </p:nvCxnSpPr>
          <p:spPr bwMode="auto">
            <a:xfrm>
              <a:off x="2002550" y="2700221"/>
              <a:ext cx="18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89" name="Line 483"/>
            <p:cNvCxnSpPr/>
            <p:nvPr/>
          </p:nvCxnSpPr>
          <p:spPr bwMode="auto">
            <a:xfrm>
              <a:off x="2144247" y="2428618"/>
              <a:ext cx="0" cy="18024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0" name="Freeform 889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1" name="Freeform 890"/>
            <p:cNvSpPr>
              <a:spLocks/>
            </p:cNvSpPr>
            <p:nvPr/>
          </p:nvSpPr>
          <p:spPr bwMode="auto">
            <a:xfrm>
              <a:off x="2129439" y="2337261"/>
              <a:ext cx="29615" cy="91357"/>
            </a:xfrm>
            <a:custGeom>
              <a:avLst/>
              <a:gdLst>
                <a:gd name="T0" fmla="*/ 0 w 48"/>
                <a:gd name="T1" fmla="*/ 147 h 147"/>
                <a:gd name="T2" fmla="*/ 48 w 48"/>
                <a:gd name="T3" fmla="*/ 147 h 147"/>
                <a:gd name="T4" fmla="*/ 23 w 48"/>
                <a:gd name="T5" fmla="*/ 0 h 147"/>
                <a:gd name="T6" fmla="*/ 0 w 48"/>
                <a:gd name="T7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7">
                  <a:moveTo>
                    <a:pt x="0" y="147"/>
                  </a:moveTo>
                  <a:lnTo>
                    <a:pt x="48" y="147"/>
                  </a:lnTo>
                  <a:lnTo>
                    <a:pt x="23" y="0"/>
                  </a:lnTo>
                  <a:lnTo>
                    <a:pt x="0" y="14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2" name="Freeform 891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3" name="Freeform 892"/>
            <p:cNvSpPr>
              <a:spLocks/>
            </p:cNvSpPr>
            <p:nvPr/>
          </p:nvSpPr>
          <p:spPr bwMode="auto">
            <a:xfrm>
              <a:off x="2129439" y="2608864"/>
              <a:ext cx="29615" cy="91357"/>
            </a:xfrm>
            <a:custGeom>
              <a:avLst/>
              <a:gdLst>
                <a:gd name="T0" fmla="*/ 0 w 48"/>
                <a:gd name="T1" fmla="*/ 0 h 146"/>
                <a:gd name="T2" fmla="*/ 48 w 48"/>
                <a:gd name="T3" fmla="*/ 0 h 146"/>
                <a:gd name="T4" fmla="*/ 23 w 48"/>
                <a:gd name="T5" fmla="*/ 146 h 146"/>
                <a:gd name="T6" fmla="*/ 0 w 48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46">
                  <a:moveTo>
                    <a:pt x="0" y="0"/>
                  </a:moveTo>
                  <a:lnTo>
                    <a:pt x="48" y="0"/>
                  </a:lnTo>
                  <a:lnTo>
                    <a:pt x="23" y="14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94" name="Freeform 893"/>
            <p:cNvSpPr>
              <a:spLocks/>
            </p:cNvSpPr>
            <p:nvPr/>
          </p:nvSpPr>
          <p:spPr bwMode="auto">
            <a:xfrm>
              <a:off x="2030724" y="2564420"/>
              <a:ext cx="91312" cy="14815"/>
            </a:xfrm>
            <a:custGeom>
              <a:avLst/>
              <a:gdLst>
                <a:gd name="T0" fmla="*/ 24 w 146"/>
                <a:gd name="T1" fmla="*/ 24 h 24"/>
                <a:gd name="T2" fmla="*/ 0 w 146"/>
                <a:gd name="T3" fmla="*/ 0 h 24"/>
                <a:gd name="T4" fmla="*/ 146 w 146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24">
                  <a:moveTo>
                    <a:pt x="24" y="24"/>
                  </a:moveTo>
                  <a:lnTo>
                    <a:pt x="0" y="0"/>
                  </a:lnTo>
                  <a:lnTo>
                    <a:pt x="14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5" name="Line 489"/>
            <p:cNvCxnSpPr/>
            <p:nvPr/>
          </p:nvCxnSpPr>
          <p:spPr bwMode="auto">
            <a:xfrm flipV="1">
              <a:off x="2122036" y="2549605"/>
              <a:ext cx="0" cy="2962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6" name="Freeform 895"/>
            <p:cNvSpPr>
              <a:spLocks/>
            </p:cNvSpPr>
            <p:nvPr/>
          </p:nvSpPr>
          <p:spPr bwMode="auto">
            <a:xfrm>
              <a:off x="2030724" y="2473062"/>
              <a:ext cx="91312" cy="46913"/>
            </a:xfrm>
            <a:custGeom>
              <a:avLst/>
              <a:gdLst>
                <a:gd name="T0" fmla="*/ 146 w 146"/>
                <a:gd name="T1" fmla="*/ 49 h 74"/>
                <a:gd name="T2" fmla="*/ 122 w 146"/>
                <a:gd name="T3" fmla="*/ 74 h 74"/>
                <a:gd name="T4" fmla="*/ 24 w 146"/>
                <a:gd name="T5" fmla="*/ 74 h 74"/>
                <a:gd name="T6" fmla="*/ 0 w 146"/>
                <a:gd name="T7" fmla="*/ 49 h 74"/>
                <a:gd name="T8" fmla="*/ 0 w 146"/>
                <a:gd name="T9" fmla="*/ 24 h 74"/>
                <a:gd name="T10" fmla="*/ 24 w 146"/>
                <a:gd name="T11" fmla="*/ 0 h 74"/>
                <a:gd name="T12" fmla="*/ 122 w 146"/>
                <a:gd name="T13" fmla="*/ 0 h 74"/>
                <a:gd name="T14" fmla="*/ 146 w 146"/>
                <a:gd name="T15" fmla="*/ 24 h 74"/>
                <a:gd name="T16" fmla="*/ 146 w 146"/>
                <a:gd name="T17" fmla="*/ 4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74">
                  <a:moveTo>
                    <a:pt x="146" y="49"/>
                  </a:moveTo>
                  <a:lnTo>
                    <a:pt x="122" y="74"/>
                  </a:lnTo>
                  <a:lnTo>
                    <a:pt x="24" y="74"/>
                  </a:lnTo>
                  <a:lnTo>
                    <a:pt x="0" y="49"/>
                  </a:lnTo>
                  <a:lnTo>
                    <a:pt x="0" y="24"/>
                  </a:lnTo>
                  <a:lnTo>
                    <a:pt x="24" y="0"/>
                  </a:lnTo>
                  <a:lnTo>
                    <a:pt x="122" y="0"/>
                  </a:lnTo>
                  <a:lnTo>
                    <a:pt x="146" y="24"/>
                  </a:lnTo>
                  <a:lnTo>
                    <a:pt x="146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97" name="Line 491"/>
            <p:cNvCxnSpPr/>
            <p:nvPr/>
          </p:nvCxnSpPr>
          <p:spPr bwMode="auto">
            <a:xfrm>
              <a:off x="1980339" y="233726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8" name="Line 492"/>
            <p:cNvCxnSpPr/>
            <p:nvPr/>
          </p:nvCxnSpPr>
          <p:spPr bwMode="auto">
            <a:xfrm>
              <a:off x="1980339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99" name="Line 493"/>
            <p:cNvCxnSpPr/>
            <p:nvPr/>
          </p:nvCxnSpPr>
          <p:spPr bwMode="auto">
            <a:xfrm>
              <a:off x="2144247" y="2700221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0" name="Line 681"/>
            <p:cNvCxnSpPr/>
            <p:nvPr/>
          </p:nvCxnSpPr>
          <p:spPr bwMode="auto">
            <a:xfrm flipV="1">
              <a:off x="1369320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1" name="Line 683"/>
            <p:cNvCxnSpPr/>
            <p:nvPr/>
          </p:nvCxnSpPr>
          <p:spPr bwMode="auto">
            <a:xfrm>
              <a:off x="1082802" y="3782387"/>
              <a:ext cx="0" cy="18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2" name="Line 684"/>
            <p:cNvCxnSpPr/>
            <p:nvPr/>
          </p:nvCxnSpPr>
          <p:spPr bwMode="auto">
            <a:xfrm flipH="1">
              <a:off x="722184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3" name="Line 685"/>
            <p:cNvCxnSpPr/>
            <p:nvPr/>
          </p:nvCxnSpPr>
          <p:spPr bwMode="auto">
            <a:xfrm>
              <a:off x="722184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4" name="Line 686"/>
            <p:cNvCxnSpPr/>
            <p:nvPr/>
          </p:nvCxnSpPr>
          <p:spPr bwMode="auto">
            <a:xfrm flipV="1">
              <a:off x="722184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5" name="Line 687"/>
            <p:cNvCxnSpPr/>
            <p:nvPr/>
          </p:nvCxnSpPr>
          <p:spPr bwMode="auto">
            <a:xfrm>
              <a:off x="902493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6" name="Line 688"/>
            <p:cNvCxnSpPr/>
            <p:nvPr/>
          </p:nvCxnSpPr>
          <p:spPr bwMode="auto">
            <a:xfrm>
              <a:off x="1154431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7" name="Line 689"/>
            <p:cNvCxnSpPr/>
            <p:nvPr/>
          </p:nvCxnSpPr>
          <p:spPr bwMode="auto">
            <a:xfrm>
              <a:off x="1154431" y="2342387"/>
              <a:ext cx="21488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8" name="Line 690"/>
            <p:cNvCxnSpPr/>
            <p:nvPr/>
          </p:nvCxnSpPr>
          <p:spPr bwMode="auto">
            <a:xfrm>
              <a:off x="1369320" y="3782387"/>
              <a:ext cx="86449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09" name="Line 691"/>
            <p:cNvCxnSpPr/>
            <p:nvPr/>
          </p:nvCxnSpPr>
          <p:spPr bwMode="auto">
            <a:xfrm flipH="1">
              <a:off x="1369320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0" name="Line 692"/>
            <p:cNvCxnSpPr/>
            <p:nvPr/>
          </p:nvCxnSpPr>
          <p:spPr bwMode="auto">
            <a:xfrm flipV="1">
              <a:off x="1621258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1" name="Line 693"/>
            <p:cNvCxnSpPr/>
            <p:nvPr/>
          </p:nvCxnSpPr>
          <p:spPr bwMode="auto">
            <a:xfrm flipH="1">
              <a:off x="1621258" y="270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2" name="Line 694"/>
            <p:cNvCxnSpPr/>
            <p:nvPr/>
          </p:nvCxnSpPr>
          <p:spPr bwMode="auto">
            <a:xfrm>
              <a:off x="1981876" y="234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3" name="Line 695"/>
            <p:cNvCxnSpPr/>
            <p:nvPr/>
          </p:nvCxnSpPr>
          <p:spPr bwMode="auto">
            <a:xfrm flipH="1">
              <a:off x="1981876" y="234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4" name="Line 696"/>
            <p:cNvCxnSpPr/>
            <p:nvPr/>
          </p:nvCxnSpPr>
          <p:spPr bwMode="auto">
            <a:xfrm>
              <a:off x="2233814" y="2342387"/>
              <a:ext cx="0" cy="14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15" name="Freeform 914"/>
            <p:cNvSpPr>
              <a:spLocks/>
            </p:cNvSpPr>
            <p:nvPr/>
          </p:nvSpPr>
          <p:spPr bwMode="auto">
            <a:xfrm>
              <a:off x="1549629" y="2990880"/>
              <a:ext cx="503877" cy="503014"/>
            </a:xfrm>
            <a:custGeom>
              <a:avLst/>
              <a:gdLst>
                <a:gd name="T0" fmla="*/ 815 w 817"/>
                <a:gd name="T1" fmla="*/ 368 h 817"/>
                <a:gd name="T2" fmla="*/ 805 w 817"/>
                <a:gd name="T3" fmla="*/ 308 h 817"/>
                <a:gd name="T4" fmla="*/ 786 w 817"/>
                <a:gd name="T5" fmla="*/ 250 h 817"/>
                <a:gd name="T6" fmla="*/ 759 w 817"/>
                <a:gd name="T7" fmla="*/ 197 h 817"/>
                <a:gd name="T8" fmla="*/ 725 w 817"/>
                <a:gd name="T9" fmla="*/ 150 h 817"/>
                <a:gd name="T10" fmla="*/ 684 w 817"/>
                <a:gd name="T11" fmla="*/ 107 h 817"/>
                <a:gd name="T12" fmla="*/ 638 w 817"/>
                <a:gd name="T13" fmla="*/ 70 h 817"/>
                <a:gd name="T14" fmla="*/ 587 w 817"/>
                <a:gd name="T15" fmla="*/ 41 h 817"/>
                <a:gd name="T16" fmla="*/ 530 w 817"/>
                <a:gd name="T17" fmla="*/ 19 h 817"/>
                <a:gd name="T18" fmla="*/ 470 w 817"/>
                <a:gd name="T19" fmla="*/ 5 h 817"/>
                <a:gd name="T20" fmla="*/ 410 w 817"/>
                <a:gd name="T21" fmla="*/ 0 h 817"/>
                <a:gd name="T22" fmla="*/ 348 w 817"/>
                <a:gd name="T23" fmla="*/ 5 h 817"/>
                <a:gd name="T24" fmla="*/ 288 w 817"/>
                <a:gd name="T25" fmla="*/ 19 h 817"/>
                <a:gd name="T26" fmla="*/ 232 w 817"/>
                <a:gd name="T27" fmla="*/ 40 h 817"/>
                <a:gd name="T28" fmla="*/ 181 w 817"/>
                <a:gd name="T29" fmla="*/ 69 h 817"/>
                <a:gd name="T30" fmla="*/ 135 w 817"/>
                <a:gd name="T31" fmla="*/ 106 h 817"/>
                <a:gd name="T32" fmla="*/ 94 w 817"/>
                <a:gd name="T33" fmla="*/ 148 h 817"/>
                <a:gd name="T34" fmla="*/ 60 w 817"/>
                <a:gd name="T35" fmla="*/ 197 h 817"/>
                <a:gd name="T36" fmla="*/ 33 w 817"/>
                <a:gd name="T37" fmla="*/ 249 h 817"/>
                <a:gd name="T38" fmla="*/ 14 w 817"/>
                <a:gd name="T39" fmla="*/ 307 h 817"/>
                <a:gd name="T40" fmla="*/ 3 w 817"/>
                <a:gd name="T41" fmla="*/ 367 h 817"/>
                <a:gd name="T42" fmla="*/ 0 w 817"/>
                <a:gd name="T43" fmla="*/ 429 h 817"/>
                <a:gd name="T44" fmla="*/ 8 w 817"/>
                <a:gd name="T45" fmla="*/ 489 h 817"/>
                <a:gd name="T46" fmla="*/ 25 w 817"/>
                <a:gd name="T47" fmla="*/ 547 h 817"/>
                <a:gd name="T48" fmla="*/ 49 w 817"/>
                <a:gd name="T49" fmla="*/ 603 h 817"/>
                <a:gd name="T50" fmla="*/ 81 w 817"/>
                <a:gd name="T51" fmla="*/ 652 h 817"/>
                <a:gd name="T52" fmla="*/ 119 w 817"/>
                <a:gd name="T53" fmla="*/ 696 h 817"/>
                <a:gd name="T54" fmla="*/ 163 w 817"/>
                <a:gd name="T55" fmla="*/ 736 h 817"/>
                <a:gd name="T56" fmla="*/ 213 w 817"/>
                <a:gd name="T57" fmla="*/ 768 h 817"/>
                <a:gd name="T58" fmla="*/ 268 w 817"/>
                <a:gd name="T59" fmla="*/ 793 h 817"/>
                <a:gd name="T60" fmla="*/ 327 w 817"/>
                <a:gd name="T61" fmla="*/ 809 h 817"/>
                <a:gd name="T62" fmla="*/ 387 w 817"/>
                <a:gd name="T63" fmla="*/ 817 h 817"/>
                <a:gd name="T64" fmla="*/ 449 w 817"/>
                <a:gd name="T65" fmla="*/ 815 h 817"/>
                <a:gd name="T66" fmla="*/ 509 w 817"/>
                <a:gd name="T67" fmla="*/ 805 h 817"/>
                <a:gd name="T68" fmla="*/ 566 w 817"/>
                <a:gd name="T69" fmla="*/ 786 h 817"/>
                <a:gd name="T70" fmla="*/ 621 w 817"/>
                <a:gd name="T71" fmla="*/ 759 h 817"/>
                <a:gd name="T72" fmla="*/ 668 w 817"/>
                <a:gd name="T73" fmla="*/ 724 h 817"/>
                <a:gd name="T74" fmla="*/ 711 w 817"/>
                <a:gd name="T75" fmla="*/ 683 h 817"/>
                <a:gd name="T76" fmla="*/ 747 w 817"/>
                <a:gd name="T77" fmla="*/ 637 h 817"/>
                <a:gd name="T78" fmla="*/ 777 w 817"/>
                <a:gd name="T79" fmla="*/ 586 h 817"/>
                <a:gd name="T80" fmla="*/ 799 w 817"/>
                <a:gd name="T81" fmla="*/ 529 h 817"/>
                <a:gd name="T82" fmla="*/ 813 w 817"/>
                <a:gd name="T83" fmla="*/ 470 h 817"/>
                <a:gd name="T84" fmla="*/ 817 w 817"/>
                <a:gd name="T85" fmla="*/ 408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17" h="817">
                  <a:moveTo>
                    <a:pt x="817" y="408"/>
                  </a:moveTo>
                  <a:lnTo>
                    <a:pt x="816" y="388"/>
                  </a:lnTo>
                  <a:lnTo>
                    <a:pt x="815" y="368"/>
                  </a:lnTo>
                  <a:lnTo>
                    <a:pt x="813" y="347"/>
                  </a:lnTo>
                  <a:lnTo>
                    <a:pt x="809" y="327"/>
                  </a:lnTo>
                  <a:lnTo>
                    <a:pt x="805" y="308"/>
                  </a:lnTo>
                  <a:lnTo>
                    <a:pt x="799" y="289"/>
                  </a:lnTo>
                  <a:lnTo>
                    <a:pt x="792" y="269"/>
                  </a:lnTo>
                  <a:lnTo>
                    <a:pt x="786" y="250"/>
                  </a:lnTo>
                  <a:lnTo>
                    <a:pt x="777" y="232"/>
                  </a:lnTo>
                  <a:lnTo>
                    <a:pt x="768" y="215"/>
                  </a:lnTo>
                  <a:lnTo>
                    <a:pt x="759" y="197"/>
                  </a:lnTo>
                  <a:lnTo>
                    <a:pt x="747" y="181"/>
                  </a:lnTo>
                  <a:lnTo>
                    <a:pt x="736" y="164"/>
                  </a:lnTo>
                  <a:lnTo>
                    <a:pt x="725" y="150"/>
                  </a:lnTo>
                  <a:lnTo>
                    <a:pt x="711" y="135"/>
                  </a:lnTo>
                  <a:lnTo>
                    <a:pt x="698" y="120"/>
                  </a:lnTo>
                  <a:lnTo>
                    <a:pt x="684" y="107"/>
                  </a:lnTo>
                  <a:lnTo>
                    <a:pt x="669" y="94"/>
                  </a:lnTo>
                  <a:lnTo>
                    <a:pt x="653" y="82"/>
                  </a:lnTo>
                  <a:lnTo>
                    <a:pt x="638" y="70"/>
                  </a:lnTo>
                  <a:lnTo>
                    <a:pt x="621" y="59"/>
                  </a:lnTo>
                  <a:lnTo>
                    <a:pt x="604" y="50"/>
                  </a:lnTo>
                  <a:lnTo>
                    <a:pt x="587" y="41"/>
                  </a:lnTo>
                  <a:lnTo>
                    <a:pt x="569" y="32"/>
                  </a:lnTo>
                  <a:lnTo>
                    <a:pt x="549" y="25"/>
                  </a:lnTo>
                  <a:lnTo>
                    <a:pt x="530" y="19"/>
                  </a:lnTo>
                  <a:lnTo>
                    <a:pt x="511" y="13"/>
                  </a:lnTo>
                  <a:lnTo>
                    <a:pt x="491" y="8"/>
                  </a:lnTo>
                  <a:lnTo>
                    <a:pt x="470" y="5"/>
                  </a:lnTo>
                  <a:lnTo>
                    <a:pt x="451" y="3"/>
                  </a:lnTo>
                  <a:lnTo>
                    <a:pt x="431" y="0"/>
                  </a:lnTo>
                  <a:lnTo>
                    <a:pt x="410" y="0"/>
                  </a:lnTo>
                  <a:lnTo>
                    <a:pt x="389" y="0"/>
                  </a:lnTo>
                  <a:lnTo>
                    <a:pt x="369" y="2"/>
                  </a:lnTo>
                  <a:lnTo>
                    <a:pt x="348" y="5"/>
                  </a:lnTo>
                  <a:lnTo>
                    <a:pt x="328" y="8"/>
                  </a:lnTo>
                  <a:lnTo>
                    <a:pt x="309" y="13"/>
                  </a:lnTo>
                  <a:lnTo>
                    <a:pt x="288" y="19"/>
                  </a:lnTo>
                  <a:lnTo>
                    <a:pt x="269" y="24"/>
                  </a:lnTo>
                  <a:lnTo>
                    <a:pt x="251" y="32"/>
                  </a:lnTo>
                  <a:lnTo>
                    <a:pt x="232" y="40"/>
                  </a:lnTo>
                  <a:lnTo>
                    <a:pt x="215" y="49"/>
                  </a:lnTo>
                  <a:lnTo>
                    <a:pt x="198" y="59"/>
                  </a:lnTo>
                  <a:lnTo>
                    <a:pt x="181" y="69"/>
                  </a:lnTo>
                  <a:lnTo>
                    <a:pt x="164" y="81"/>
                  </a:lnTo>
                  <a:lnTo>
                    <a:pt x="149" y="93"/>
                  </a:lnTo>
                  <a:lnTo>
                    <a:pt x="135" y="106"/>
                  </a:lnTo>
                  <a:lnTo>
                    <a:pt x="120" y="119"/>
                  </a:lnTo>
                  <a:lnTo>
                    <a:pt x="107" y="134"/>
                  </a:lnTo>
                  <a:lnTo>
                    <a:pt x="94" y="148"/>
                  </a:lnTo>
                  <a:lnTo>
                    <a:pt x="82" y="164"/>
                  </a:lnTo>
                  <a:lnTo>
                    <a:pt x="70" y="180"/>
                  </a:lnTo>
                  <a:lnTo>
                    <a:pt x="60" y="197"/>
                  </a:lnTo>
                  <a:lnTo>
                    <a:pt x="50" y="214"/>
                  </a:lnTo>
                  <a:lnTo>
                    <a:pt x="41" y="231"/>
                  </a:lnTo>
                  <a:lnTo>
                    <a:pt x="33" y="249"/>
                  </a:lnTo>
                  <a:lnTo>
                    <a:pt x="25" y="267"/>
                  </a:lnTo>
                  <a:lnTo>
                    <a:pt x="20" y="286"/>
                  </a:lnTo>
                  <a:lnTo>
                    <a:pt x="14" y="307"/>
                  </a:lnTo>
                  <a:lnTo>
                    <a:pt x="8" y="326"/>
                  </a:lnTo>
                  <a:lnTo>
                    <a:pt x="5" y="346"/>
                  </a:lnTo>
                  <a:lnTo>
                    <a:pt x="3" y="367"/>
                  </a:lnTo>
                  <a:lnTo>
                    <a:pt x="1" y="387"/>
                  </a:lnTo>
                  <a:lnTo>
                    <a:pt x="0" y="407"/>
                  </a:lnTo>
                  <a:lnTo>
                    <a:pt x="0" y="429"/>
                  </a:lnTo>
                  <a:lnTo>
                    <a:pt x="3" y="449"/>
                  </a:lnTo>
                  <a:lnTo>
                    <a:pt x="5" y="469"/>
                  </a:lnTo>
                  <a:lnTo>
                    <a:pt x="8" y="489"/>
                  </a:lnTo>
                  <a:lnTo>
                    <a:pt x="13" y="509"/>
                  </a:lnTo>
                  <a:lnTo>
                    <a:pt x="18" y="528"/>
                  </a:lnTo>
                  <a:lnTo>
                    <a:pt x="25" y="547"/>
                  </a:lnTo>
                  <a:lnTo>
                    <a:pt x="32" y="567"/>
                  </a:lnTo>
                  <a:lnTo>
                    <a:pt x="40" y="585"/>
                  </a:lnTo>
                  <a:lnTo>
                    <a:pt x="49" y="603"/>
                  </a:lnTo>
                  <a:lnTo>
                    <a:pt x="59" y="620"/>
                  </a:lnTo>
                  <a:lnTo>
                    <a:pt x="69" y="637"/>
                  </a:lnTo>
                  <a:lnTo>
                    <a:pt x="81" y="652"/>
                  </a:lnTo>
                  <a:lnTo>
                    <a:pt x="93" y="668"/>
                  </a:lnTo>
                  <a:lnTo>
                    <a:pt x="105" y="683"/>
                  </a:lnTo>
                  <a:lnTo>
                    <a:pt x="119" y="696"/>
                  </a:lnTo>
                  <a:lnTo>
                    <a:pt x="134" y="710"/>
                  </a:lnTo>
                  <a:lnTo>
                    <a:pt x="148" y="724"/>
                  </a:lnTo>
                  <a:lnTo>
                    <a:pt x="163" y="736"/>
                  </a:lnTo>
                  <a:lnTo>
                    <a:pt x="180" y="747"/>
                  </a:lnTo>
                  <a:lnTo>
                    <a:pt x="196" y="758"/>
                  </a:lnTo>
                  <a:lnTo>
                    <a:pt x="213" y="768"/>
                  </a:lnTo>
                  <a:lnTo>
                    <a:pt x="231" y="777"/>
                  </a:lnTo>
                  <a:lnTo>
                    <a:pt x="249" y="785"/>
                  </a:lnTo>
                  <a:lnTo>
                    <a:pt x="268" y="793"/>
                  </a:lnTo>
                  <a:lnTo>
                    <a:pt x="287" y="799"/>
                  </a:lnTo>
                  <a:lnTo>
                    <a:pt x="307" y="805"/>
                  </a:lnTo>
                  <a:lnTo>
                    <a:pt x="327" y="809"/>
                  </a:lnTo>
                  <a:lnTo>
                    <a:pt x="346" y="813"/>
                  </a:lnTo>
                  <a:lnTo>
                    <a:pt x="366" y="815"/>
                  </a:lnTo>
                  <a:lnTo>
                    <a:pt x="387" y="817"/>
                  </a:lnTo>
                  <a:lnTo>
                    <a:pt x="407" y="817"/>
                  </a:lnTo>
                  <a:lnTo>
                    <a:pt x="429" y="817"/>
                  </a:lnTo>
                  <a:lnTo>
                    <a:pt x="449" y="815"/>
                  </a:lnTo>
                  <a:lnTo>
                    <a:pt x="469" y="813"/>
                  </a:lnTo>
                  <a:lnTo>
                    <a:pt x="490" y="809"/>
                  </a:lnTo>
                  <a:lnTo>
                    <a:pt x="509" y="805"/>
                  </a:lnTo>
                  <a:lnTo>
                    <a:pt x="529" y="799"/>
                  </a:lnTo>
                  <a:lnTo>
                    <a:pt x="548" y="793"/>
                  </a:lnTo>
                  <a:lnTo>
                    <a:pt x="566" y="786"/>
                  </a:lnTo>
                  <a:lnTo>
                    <a:pt x="586" y="778"/>
                  </a:lnTo>
                  <a:lnTo>
                    <a:pt x="603" y="768"/>
                  </a:lnTo>
                  <a:lnTo>
                    <a:pt x="621" y="759"/>
                  </a:lnTo>
                  <a:lnTo>
                    <a:pt x="637" y="747"/>
                  </a:lnTo>
                  <a:lnTo>
                    <a:pt x="653" y="736"/>
                  </a:lnTo>
                  <a:lnTo>
                    <a:pt x="668" y="724"/>
                  </a:lnTo>
                  <a:lnTo>
                    <a:pt x="684" y="711"/>
                  </a:lnTo>
                  <a:lnTo>
                    <a:pt x="698" y="698"/>
                  </a:lnTo>
                  <a:lnTo>
                    <a:pt x="711" y="683"/>
                  </a:lnTo>
                  <a:lnTo>
                    <a:pt x="724" y="668"/>
                  </a:lnTo>
                  <a:lnTo>
                    <a:pt x="736" y="652"/>
                  </a:lnTo>
                  <a:lnTo>
                    <a:pt x="747" y="637"/>
                  </a:lnTo>
                  <a:lnTo>
                    <a:pt x="759" y="621"/>
                  </a:lnTo>
                  <a:lnTo>
                    <a:pt x="768" y="603"/>
                  </a:lnTo>
                  <a:lnTo>
                    <a:pt x="777" y="586"/>
                  </a:lnTo>
                  <a:lnTo>
                    <a:pt x="785" y="568"/>
                  </a:lnTo>
                  <a:lnTo>
                    <a:pt x="792" y="548"/>
                  </a:lnTo>
                  <a:lnTo>
                    <a:pt x="799" y="529"/>
                  </a:lnTo>
                  <a:lnTo>
                    <a:pt x="804" y="510"/>
                  </a:lnTo>
                  <a:lnTo>
                    <a:pt x="808" y="490"/>
                  </a:lnTo>
                  <a:lnTo>
                    <a:pt x="813" y="470"/>
                  </a:lnTo>
                  <a:lnTo>
                    <a:pt x="815" y="450"/>
                  </a:lnTo>
                  <a:lnTo>
                    <a:pt x="816" y="430"/>
                  </a:lnTo>
                  <a:lnTo>
                    <a:pt x="817" y="40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16" name="Line 698"/>
            <p:cNvCxnSpPr/>
            <p:nvPr/>
          </p:nvCxnSpPr>
          <p:spPr bwMode="auto">
            <a:xfrm flipV="1">
              <a:off x="2451172" y="2342387"/>
              <a:ext cx="0" cy="54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7" name="Line 699"/>
            <p:cNvCxnSpPr/>
            <p:nvPr/>
          </p:nvCxnSpPr>
          <p:spPr bwMode="auto">
            <a:xfrm>
              <a:off x="2451172" y="2882387"/>
              <a:ext cx="25193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8" name="Line 700"/>
            <p:cNvCxnSpPr/>
            <p:nvPr/>
          </p:nvCxnSpPr>
          <p:spPr bwMode="auto">
            <a:xfrm>
              <a:off x="2703111" y="2882387"/>
              <a:ext cx="180309" cy="23917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19" name="Line 701"/>
            <p:cNvCxnSpPr/>
            <p:nvPr/>
          </p:nvCxnSpPr>
          <p:spPr bwMode="auto">
            <a:xfrm flipV="1">
              <a:off x="2883419" y="3121565"/>
              <a:ext cx="0" cy="84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0" name="Line 702"/>
            <p:cNvCxnSpPr/>
            <p:nvPr/>
          </p:nvCxnSpPr>
          <p:spPr bwMode="auto">
            <a:xfrm flipH="1">
              <a:off x="2522802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1" name="Line 703"/>
            <p:cNvCxnSpPr/>
            <p:nvPr/>
          </p:nvCxnSpPr>
          <p:spPr bwMode="auto">
            <a:xfrm flipV="1">
              <a:off x="2522802" y="3782387"/>
              <a:ext cx="0" cy="18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2" name="Line 704"/>
            <p:cNvCxnSpPr/>
            <p:nvPr/>
          </p:nvCxnSpPr>
          <p:spPr bwMode="auto">
            <a:xfrm flipH="1">
              <a:off x="2233814" y="3782387"/>
              <a:ext cx="28898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" name="Line 705"/>
            <p:cNvCxnSpPr/>
            <p:nvPr/>
          </p:nvCxnSpPr>
          <p:spPr bwMode="auto">
            <a:xfrm>
              <a:off x="2233814" y="2342387"/>
              <a:ext cx="21735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4" name="Line 706"/>
            <p:cNvCxnSpPr/>
            <p:nvPr/>
          </p:nvCxnSpPr>
          <p:spPr bwMode="auto">
            <a:xfrm>
              <a:off x="36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5" name="Line 707"/>
            <p:cNvCxnSpPr/>
            <p:nvPr/>
          </p:nvCxnSpPr>
          <p:spPr bwMode="auto">
            <a:xfrm flipH="1">
              <a:off x="361567" y="3121565"/>
              <a:ext cx="360617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6" name="Line 708"/>
            <p:cNvCxnSpPr/>
            <p:nvPr/>
          </p:nvCxnSpPr>
          <p:spPr bwMode="auto">
            <a:xfrm>
              <a:off x="361567" y="3962387"/>
              <a:ext cx="36061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7" name="Line 709"/>
            <p:cNvCxnSpPr/>
            <p:nvPr/>
          </p:nvCxnSpPr>
          <p:spPr bwMode="auto">
            <a:xfrm>
              <a:off x="3241567" y="3602387"/>
              <a:ext cx="0" cy="3600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8" name="Line 710"/>
            <p:cNvCxnSpPr/>
            <p:nvPr/>
          </p:nvCxnSpPr>
          <p:spPr bwMode="auto">
            <a:xfrm flipH="1" flipV="1">
              <a:off x="2883419" y="3121565"/>
              <a:ext cx="358148" cy="48082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9" name="Line 711"/>
            <p:cNvCxnSpPr/>
            <p:nvPr/>
          </p:nvCxnSpPr>
          <p:spPr bwMode="auto">
            <a:xfrm>
              <a:off x="2883419" y="3962387"/>
              <a:ext cx="35814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0" name="Line 725"/>
            <p:cNvCxnSpPr/>
            <p:nvPr/>
          </p:nvCxnSpPr>
          <p:spPr bwMode="auto">
            <a:xfrm flipV="1">
              <a:off x="1310286" y="3779921"/>
              <a:ext cx="2470" cy="246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931" name="Group 930"/>
            <p:cNvGrpSpPr/>
            <p:nvPr/>
          </p:nvGrpSpPr>
          <p:grpSpPr>
            <a:xfrm>
              <a:off x="722184" y="2342387"/>
              <a:ext cx="2161235" cy="1620000"/>
              <a:chOff x="720867" y="2339318"/>
              <a:chExt cx="2161235" cy="1620000"/>
            </a:xfrm>
          </p:grpSpPr>
          <p:cxnSp>
            <p:nvCxnSpPr>
              <p:cNvPr id="965" name="Line 717"/>
              <p:cNvCxnSpPr/>
              <p:nvPr/>
            </p:nvCxnSpPr>
            <p:spPr bwMode="auto">
              <a:xfrm flipV="1">
                <a:off x="1153114" y="2645071"/>
                <a:ext cx="214889" cy="21698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966" name="Group 965"/>
              <p:cNvGrpSpPr/>
              <p:nvPr/>
            </p:nvGrpSpPr>
            <p:grpSpPr>
              <a:xfrm>
                <a:off x="720867" y="2339318"/>
                <a:ext cx="2161235" cy="1620000"/>
                <a:chOff x="720867" y="2339318"/>
                <a:chExt cx="2161235" cy="1620000"/>
              </a:xfrm>
            </p:grpSpPr>
            <p:cxnSp>
              <p:nvCxnSpPr>
                <p:cNvPr id="967" name="Line 712"/>
                <p:cNvCxnSpPr/>
                <p:nvPr/>
              </p:nvCxnSpPr>
              <p:spPr bwMode="auto">
                <a:xfrm flipV="1">
                  <a:off x="1153114" y="2339318"/>
                  <a:ext cx="37050" cy="3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8" name="Line 713"/>
                <p:cNvCxnSpPr/>
                <p:nvPr/>
              </p:nvCxnSpPr>
              <p:spPr bwMode="auto">
                <a:xfrm flipV="1">
                  <a:off x="1153114" y="2339318"/>
                  <a:ext cx="197599" cy="19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69" name="Line 714"/>
                <p:cNvCxnSpPr/>
                <p:nvPr/>
              </p:nvCxnSpPr>
              <p:spPr bwMode="auto">
                <a:xfrm flipV="1">
                  <a:off x="720867" y="2879318"/>
                  <a:ext cx="251938" cy="25397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0" name="Line 715"/>
                <p:cNvCxnSpPr/>
                <p:nvPr/>
              </p:nvCxnSpPr>
              <p:spPr bwMode="auto">
                <a:xfrm flipV="1">
                  <a:off x="1153114" y="2484797"/>
                  <a:ext cx="214889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1" name="Line 716"/>
                <p:cNvCxnSpPr/>
                <p:nvPr/>
              </p:nvCxnSpPr>
              <p:spPr bwMode="auto">
                <a:xfrm flipV="1">
                  <a:off x="720867" y="2879318"/>
                  <a:ext cx="414957" cy="41424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2" name="Line 718"/>
                <p:cNvCxnSpPr/>
                <p:nvPr/>
              </p:nvCxnSpPr>
              <p:spPr bwMode="auto">
                <a:xfrm flipV="1">
                  <a:off x="720867" y="2807811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3" name="Line 719"/>
                <p:cNvCxnSpPr/>
                <p:nvPr/>
              </p:nvCxnSpPr>
              <p:spPr bwMode="auto">
                <a:xfrm flipV="1">
                  <a:off x="720867" y="2970551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4" name="Line 720"/>
                <p:cNvCxnSpPr/>
                <p:nvPr/>
              </p:nvCxnSpPr>
              <p:spPr bwMode="auto">
                <a:xfrm flipV="1">
                  <a:off x="720867" y="3130825"/>
                  <a:ext cx="647136" cy="64849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5" name="Line 721"/>
                <p:cNvCxnSpPr/>
                <p:nvPr/>
              </p:nvCxnSpPr>
              <p:spPr bwMode="auto">
                <a:xfrm flipV="1">
                  <a:off x="720867" y="3293565"/>
                  <a:ext cx="647136" cy="64602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6" name="Line 722"/>
                <p:cNvCxnSpPr/>
                <p:nvPr/>
              </p:nvCxnSpPr>
              <p:spPr bwMode="auto">
                <a:xfrm flipV="1">
                  <a:off x="861657" y="3453839"/>
                  <a:ext cx="506346" cy="50547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7" name="Line 723"/>
                <p:cNvCxnSpPr/>
                <p:nvPr/>
              </p:nvCxnSpPr>
              <p:spPr bwMode="auto">
                <a:xfrm flipV="1">
                  <a:off x="1024675" y="3902606"/>
                  <a:ext cx="56810" cy="5671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8" name="Line 724"/>
                <p:cNvCxnSpPr/>
                <p:nvPr/>
              </p:nvCxnSpPr>
              <p:spPr bwMode="auto">
                <a:xfrm flipV="1">
                  <a:off x="1204984" y="3616578"/>
                  <a:ext cx="163019" cy="16274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79" name="Line 726"/>
                <p:cNvCxnSpPr/>
                <p:nvPr/>
              </p:nvCxnSpPr>
              <p:spPr bwMode="auto">
                <a:xfrm flipV="1">
                  <a:off x="2232497" y="2339318"/>
                  <a:ext cx="88919" cy="8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0" name="Line 727"/>
                <p:cNvCxnSpPr/>
                <p:nvPr/>
              </p:nvCxnSpPr>
              <p:spPr bwMode="auto">
                <a:xfrm flipV="1">
                  <a:off x="2232497" y="2373839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1" name="Line 728"/>
                <p:cNvCxnSpPr/>
                <p:nvPr/>
              </p:nvCxnSpPr>
              <p:spPr bwMode="auto">
                <a:xfrm flipV="1">
                  <a:off x="2232497" y="2536578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2" name="Line 729"/>
                <p:cNvCxnSpPr/>
                <p:nvPr/>
              </p:nvCxnSpPr>
              <p:spPr bwMode="auto">
                <a:xfrm flipV="1">
                  <a:off x="2232497" y="2696852"/>
                  <a:ext cx="217358" cy="21698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3" name="Line 730"/>
                <p:cNvCxnSpPr/>
                <p:nvPr/>
              </p:nvCxnSpPr>
              <p:spPr bwMode="auto">
                <a:xfrm flipV="1">
                  <a:off x="2232497" y="2859592"/>
                  <a:ext cx="217358" cy="21452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4" name="Line 731"/>
                <p:cNvCxnSpPr/>
                <p:nvPr/>
              </p:nvCxnSpPr>
              <p:spPr bwMode="auto">
                <a:xfrm flipV="1">
                  <a:off x="2232497" y="2879318"/>
                  <a:ext cx="358148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5" name="Line 732"/>
                <p:cNvCxnSpPr/>
                <p:nvPr/>
              </p:nvCxnSpPr>
              <p:spPr bwMode="auto">
                <a:xfrm flipV="1">
                  <a:off x="2232497" y="2908907"/>
                  <a:ext cx="491527" cy="49068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6" name="Line 733"/>
                <p:cNvCxnSpPr/>
                <p:nvPr/>
              </p:nvCxnSpPr>
              <p:spPr bwMode="auto">
                <a:xfrm flipV="1">
                  <a:off x="2232497" y="3000140"/>
                  <a:ext cx="560686" cy="559726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7" name="Line 734"/>
                <p:cNvCxnSpPr/>
                <p:nvPr/>
              </p:nvCxnSpPr>
              <p:spPr bwMode="auto">
                <a:xfrm flipV="1">
                  <a:off x="2232497" y="3093839"/>
                  <a:ext cx="629846" cy="62876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8" name="Line 735"/>
                <p:cNvCxnSpPr/>
                <p:nvPr/>
              </p:nvCxnSpPr>
              <p:spPr bwMode="auto">
                <a:xfrm flipV="1">
                  <a:off x="2336236" y="3234386"/>
                  <a:ext cx="545866" cy="54493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89" name="Line 736"/>
                <p:cNvCxnSpPr/>
                <p:nvPr/>
              </p:nvCxnSpPr>
              <p:spPr bwMode="auto">
                <a:xfrm flipV="1">
                  <a:off x="2499255" y="3397126"/>
                  <a:ext cx="382847" cy="382192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0" name="Line 737"/>
                <p:cNvCxnSpPr/>
                <p:nvPr/>
              </p:nvCxnSpPr>
              <p:spPr bwMode="auto">
                <a:xfrm flipV="1">
                  <a:off x="2521485" y="3559866"/>
                  <a:ext cx="360617" cy="357534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1" name="Line 738"/>
                <p:cNvCxnSpPr/>
                <p:nvPr/>
              </p:nvCxnSpPr>
              <p:spPr bwMode="auto">
                <a:xfrm flipV="1">
                  <a:off x="2642514" y="3720140"/>
                  <a:ext cx="239588" cy="23917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92" name="Line 739"/>
                <p:cNvCxnSpPr/>
                <p:nvPr/>
              </p:nvCxnSpPr>
              <p:spPr bwMode="auto">
                <a:xfrm flipV="1">
                  <a:off x="2803063" y="3882880"/>
                  <a:ext cx="79039" cy="76438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932" name="Group 931"/>
            <p:cNvGrpSpPr/>
            <p:nvPr/>
          </p:nvGrpSpPr>
          <p:grpSpPr>
            <a:xfrm>
              <a:off x="1800875" y="2292817"/>
              <a:ext cx="0" cy="1730851"/>
              <a:chOff x="1800875" y="2292817"/>
              <a:chExt cx="0" cy="1730851"/>
            </a:xfrm>
          </p:grpSpPr>
          <p:cxnSp>
            <p:nvCxnSpPr>
              <p:cNvPr id="950" name="Line 337"/>
              <p:cNvCxnSpPr/>
              <p:nvPr/>
            </p:nvCxnSpPr>
            <p:spPr bwMode="auto">
              <a:xfrm flipV="1">
                <a:off x="1800875" y="3776756"/>
                <a:ext cx="0" cy="2469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1" name="Line 338"/>
              <p:cNvCxnSpPr/>
              <p:nvPr/>
            </p:nvCxnSpPr>
            <p:spPr bwMode="auto">
              <a:xfrm flipV="1">
                <a:off x="1800875" y="3685399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2" name="Line 339"/>
              <p:cNvCxnSpPr/>
              <p:nvPr/>
            </p:nvCxnSpPr>
            <p:spPr bwMode="auto">
              <a:xfrm flipV="1">
                <a:off x="1800875" y="340885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3" name="Line 340"/>
              <p:cNvCxnSpPr/>
              <p:nvPr/>
            </p:nvCxnSpPr>
            <p:spPr bwMode="auto">
              <a:xfrm flipV="1">
                <a:off x="1800875" y="3317500"/>
                <a:ext cx="0" cy="4691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4" name="Line 341"/>
              <p:cNvCxnSpPr/>
              <p:nvPr/>
            </p:nvCxnSpPr>
            <p:spPr bwMode="auto">
              <a:xfrm flipV="1">
                <a:off x="1800875" y="3043428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5" name="Line 342"/>
              <p:cNvCxnSpPr/>
              <p:nvPr/>
            </p:nvCxnSpPr>
            <p:spPr bwMode="auto">
              <a:xfrm flipV="1">
                <a:off x="1800875" y="2952071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6" name="Line 343"/>
              <p:cNvCxnSpPr/>
              <p:nvPr/>
            </p:nvCxnSpPr>
            <p:spPr bwMode="auto">
              <a:xfrm flipV="1">
                <a:off x="1800875" y="2675530"/>
                <a:ext cx="0" cy="22962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7" name="Line 344"/>
              <p:cNvCxnSpPr/>
              <p:nvPr/>
            </p:nvCxnSpPr>
            <p:spPr bwMode="auto">
              <a:xfrm flipV="1">
                <a:off x="1800875" y="2584173"/>
                <a:ext cx="0" cy="4444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8" name="Line 345"/>
              <p:cNvCxnSpPr/>
              <p:nvPr/>
            </p:nvCxnSpPr>
            <p:spPr bwMode="auto">
              <a:xfrm flipV="1">
                <a:off x="1800875" y="2292817"/>
                <a:ext cx="0" cy="24444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9" name="Line 440"/>
              <p:cNvCxnSpPr/>
              <p:nvPr/>
            </p:nvCxnSpPr>
            <p:spPr bwMode="auto">
              <a:xfrm>
                <a:off x="1800875" y="3495277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0" name="Line 441"/>
              <p:cNvCxnSpPr/>
              <p:nvPr/>
            </p:nvCxnSpPr>
            <p:spPr bwMode="auto">
              <a:xfrm>
                <a:off x="1800875" y="2989108"/>
                <a:ext cx="0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1" name="Line 740"/>
              <p:cNvCxnSpPr/>
              <p:nvPr/>
            </p:nvCxnSpPr>
            <p:spPr bwMode="auto">
              <a:xfrm flipV="1">
                <a:off x="1800875" y="3151154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2" name="Line 742"/>
              <p:cNvCxnSpPr/>
              <p:nvPr/>
            </p:nvCxnSpPr>
            <p:spPr bwMode="auto">
              <a:xfrm>
                <a:off x="1800875" y="3242387"/>
                <a:ext cx="0" cy="9123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3" name="Line 744"/>
              <p:cNvCxnSpPr/>
              <p:nvPr/>
            </p:nvCxnSpPr>
            <p:spPr bwMode="auto">
              <a:xfrm flipV="1">
                <a:off x="1800875" y="289964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4" name="Line 746"/>
              <p:cNvCxnSpPr/>
              <p:nvPr/>
            </p:nvCxnSpPr>
            <p:spPr bwMode="auto">
              <a:xfrm>
                <a:off x="1800875" y="3422387"/>
                <a:ext cx="0" cy="16274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933" name="Line 322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4" name="Line 323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5" name="Line 358"/>
            <p:cNvCxnSpPr/>
            <p:nvPr/>
          </p:nvCxnSpPr>
          <p:spPr bwMode="auto">
            <a:xfrm flipV="1">
              <a:off x="1080876" y="3787233"/>
              <a:ext cx="0" cy="18024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6" name="Line 375"/>
            <p:cNvCxnSpPr/>
            <p:nvPr/>
          </p:nvCxnSpPr>
          <p:spPr bwMode="auto">
            <a:xfrm>
              <a:off x="360251" y="3967478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7" name="Line 376"/>
            <p:cNvCxnSpPr/>
            <p:nvPr/>
          </p:nvCxnSpPr>
          <p:spPr bwMode="auto">
            <a:xfrm>
              <a:off x="360251" y="360698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8" name="Line 388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39" name="Line 389"/>
            <p:cNvCxnSpPr/>
            <p:nvPr/>
          </p:nvCxnSpPr>
          <p:spPr bwMode="auto">
            <a:xfrm>
              <a:off x="1080876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0" name="Line 400"/>
            <p:cNvCxnSpPr/>
            <p:nvPr/>
          </p:nvCxnSpPr>
          <p:spPr bwMode="auto">
            <a:xfrm>
              <a:off x="2522124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1" name="Line 401"/>
            <p:cNvCxnSpPr/>
            <p:nvPr/>
          </p:nvCxnSpPr>
          <p:spPr bwMode="auto">
            <a:xfrm>
              <a:off x="1080876" y="3787233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2" name="Line 452"/>
            <p:cNvCxnSpPr/>
            <p:nvPr/>
          </p:nvCxnSpPr>
          <p:spPr bwMode="auto">
            <a:xfrm>
              <a:off x="3242748" y="3967478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3" name="Line 453"/>
            <p:cNvCxnSpPr/>
            <p:nvPr/>
          </p:nvCxnSpPr>
          <p:spPr bwMode="auto">
            <a:xfrm>
              <a:off x="2144537" y="3244027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4" name="Line 465"/>
            <p:cNvCxnSpPr/>
            <p:nvPr/>
          </p:nvCxnSpPr>
          <p:spPr bwMode="auto">
            <a:xfrm>
              <a:off x="2450555" y="2883536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5" name="Line 466"/>
            <p:cNvCxnSpPr/>
            <p:nvPr/>
          </p:nvCxnSpPr>
          <p:spPr bwMode="auto">
            <a:xfrm>
              <a:off x="2450555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6" name="Line 478"/>
            <p:cNvCxnSpPr/>
            <p:nvPr/>
          </p:nvCxnSpPr>
          <p:spPr bwMode="auto">
            <a:xfrm>
              <a:off x="1621344" y="2340330"/>
              <a:ext cx="246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7" name="Line 479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8" name="Line 491"/>
            <p:cNvCxnSpPr/>
            <p:nvPr/>
          </p:nvCxnSpPr>
          <p:spPr bwMode="auto">
            <a:xfrm>
              <a:off x="1981656" y="234033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49" name="Line 492"/>
            <p:cNvCxnSpPr/>
            <p:nvPr/>
          </p:nvCxnSpPr>
          <p:spPr bwMode="auto">
            <a:xfrm>
              <a:off x="1981656" y="2703290"/>
              <a:ext cx="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80" name="Text Box 15"/>
          <p:cNvSpPr txBox="1">
            <a:spLocks noChangeArrowheads="1"/>
          </p:cNvSpPr>
          <p:nvPr/>
        </p:nvSpPr>
        <p:spPr bwMode="auto">
          <a:xfrm>
            <a:off x="5475175" y="6226650"/>
            <a:ext cx="716825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Ng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ời vẽ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1" name="Text Box 16"/>
          <p:cNvSpPr txBox="1">
            <a:spLocks noChangeArrowheads="1"/>
          </p:cNvSpPr>
          <p:nvPr/>
        </p:nvSpPr>
        <p:spPr bwMode="auto">
          <a:xfrm>
            <a:off x="5472000" y="6514650"/>
            <a:ext cx="72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Kiểm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tra</a:t>
            </a:r>
          </a:p>
        </p:txBody>
      </p:sp>
      <p:sp>
        <p:nvSpPr>
          <p:cNvPr id="482" name="Text Box 17"/>
          <p:cNvSpPr txBox="1">
            <a:spLocks noChangeArrowheads="1"/>
          </p:cNvSpPr>
          <p:nvPr/>
        </p:nvSpPr>
        <p:spPr bwMode="auto">
          <a:xfrm>
            <a:off x="6192000" y="6228000"/>
            <a:ext cx="108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Trần V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ă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n </a:t>
            </a:r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An</a:t>
            </a:r>
          </a:p>
        </p:txBody>
      </p:sp>
      <p:sp>
        <p:nvSpPr>
          <p:cNvPr id="483" name="Text Box 18"/>
          <p:cNvSpPr txBox="1">
            <a:spLocks noChangeArrowheads="1"/>
          </p:cNvSpPr>
          <p:nvPr/>
        </p:nvSpPr>
        <p:spPr bwMode="auto">
          <a:xfrm>
            <a:off x="6192000" y="6516000"/>
            <a:ext cx="108000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Hà Phước Tuấn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4" name="Text Box 20"/>
          <p:cNvSpPr txBox="1">
            <a:spLocks noChangeArrowheads="1"/>
          </p:cNvSpPr>
          <p:nvPr/>
        </p:nvSpPr>
        <p:spPr bwMode="auto">
          <a:xfrm>
            <a:off x="9612000" y="7131095"/>
            <a:ext cx="900000" cy="24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eaLnBrk="1" hangingPunct="1"/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BT Số 12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5" name="Text Box 21"/>
          <p:cNvSpPr txBox="1">
            <a:spLocks noChangeArrowheads="1"/>
          </p:cNvSpPr>
          <p:nvPr/>
        </p:nvSpPr>
        <p:spPr bwMode="auto">
          <a:xfrm>
            <a:off x="9612000" y="6798051"/>
            <a:ext cx="900000" cy="29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0">
            <a:noAutofit/>
          </a:bodyPr>
          <a:lstStyle/>
          <a:p>
            <a:pPr algn="just" eaLnBrk="1" hangingPunct="1"/>
            <a:r>
              <a:rPr lang="en-US" sz="1000" b="1">
                <a:latin typeface="Tahoma" pitchFamily="34" charset="0"/>
                <a:ea typeface="Tahoma" pitchFamily="34" charset="0"/>
                <a:cs typeface="Tahoma" pitchFamily="34" charset="0"/>
              </a:rPr>
              <a:t>TL 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1:1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6" name="Text Box 22"/>
          <p:cNvSpPr txBox="1">
            <a:spLocks noChangeArrowheads="1"/>
          </p:cNvSpPr>
          <p:nvPr/>
        </p:nvSpPr>
        <p:spPr bwMode="auto">
          <a:xfrm>
            <a:off x="7812001" y="6236731"/>
            <a:ext cx="2699999" cy="567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VẼ BIỂU DIỄN VẬT THỂ</a:t>
            </a:r>
            <a:endParaRPr lang="en-US" sz="16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7" name="Text Box 52"/>
          <p:cNvSpPr txBox="1">
            <a:spLocks noChangeArrowheads="1"/>
          </p:cNvSpPr>
          <p:nvPr/>
        </p:nvSpPr>
        <p:spPr bwMode="auto">
          <a:xfrm>
            <a:off x="7270751" y="6228000"/>
            <a:ext cx="541250" cy="2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36000" rIns="36000" bIns="36000" anchor="ctr" anchorCtr="1">
            <a:noAutofit/>
          </a:bodyPr>
          <a:lstStyle/>
          <a:p>
            <a:pPr algn="ctr" eaLnBrk="1" hangingPunct="1"/>
            <a:r>
              <a:rPr lang="en-US" sz="900" b="1" smtClean="0">
                <a:latin typeface="Calibri" pitchFamily="34" charset="0"/>
                <a:ea typeface="Tahoma" pitchFamily="34" charset="0"/>
                <a:cs typeface="Calibri" pitchFamily="34" charset="0"/>
              </a:rPr>
              <a:t>17/12/16</a:t>
            </a:r>
            <a:endParaRPr lang="en-US" sz="900" b="1">
              <a:latin typeface="Calibri" pitchFamily="34" charset="0"/>
              <a:ea typeface="Tahoma" pitchFamily="34" charset="0"/>
              <a:cs typeface="Calibri" pitchFamily="34" charset="0"/>
            </a:endParaRPr>
          </a:p>
        </p:txBody>
      </p:sp>
      <p:sp>
        <p:nvSpPr>
          <p:cNvPr id="488" name="Text Box 19"/>
          <p:cNvSpPr txBox="1">
            <a:spLocks noChangeArrowheads="1"/>
          </p:cNvSpPr>
          <p:nvPr/>
        </p:nvSpPr>
        <p:spPr bwMode="auto">
          <a:xfrm>
            <a:off x="5472000" y="6838707"/>
            <a:ext cx="2340000" cy="54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t" anchorCtr="0">
            <a:no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Tr</a:t>
            </a:r>
            <a:r>
              <a:rPr lang="vi-VN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ư</a:t>
            </a: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ờng CĐKT Lý Tự Trọng TP.HCM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10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Khoa CN Động Lực - Lớp 16CĐ-Ô1</a:t>
            </a:r>
            <a:endParaRPr lang="en-US" sz="10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496" name="Line 428"/>
          <p:cNvCxnSpPr/>
          <p:nvPr/>
        </p:nvCxnSpPr>
        <p:spPr bwMode="auto">
          <a:xfrm flipH="1">
            <a:off x="8553809" y="2059737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7" name="Line 429"/>
          <p:cNvCxnSpPr/>
          <p:nvPr/>
        </p:nvCxnSpPr>
        <p:spPr bwMode="auto">
          <a:xfrm flipH="1">
            <a:off x="8553809" y="1553568"/>
            <a:ext cx="365248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8" name="Line 430"/>
          <p:cNvCxnSpPr/>
          <p:nvPr/>
        </p:nvCxnSpPr>
        <p:spPr bwMode="auto">
          <a:xfrm flipV="1">
            <a:off x="8801385" y="1642456"/>
            <a:ext cx="0" cy="325923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9" name="Freeform 498"/>
          <p:cNvSpPr>
            <a:spLocks/>
          </p:cNvSpPr>
          <p:nvPr/>
        </p:nvSpPr>
        <p:spPr bwMode="auto">
          <a:xfrm>
            <a:off x="8786578" y="1968380"/>
            <a:ext cx="29615" cy="91357"/>
          </a:xfrm>
          <a:custGeom>
            <a:avLst/>
            <a:gdLst>
              <a:gd name="T0" fmla="*/ 0 w 49"/>
              <a:gd name="T1" fmla="*/ 0 h 147"/>
              <a:gd name="T2" fmla="*/ 49 w 49"/>
              <a:gd name="T3" fmla="*/ 0 h 147"/>
              <a:gd name="T4" fmla="*/ 25 w 49"/>
              <a:gd name="T5" fmla="*/ 147 h 147"/>
              <a:gd name="T6" fmla="*/ 0 w 49"/>
              <a:gd name="T7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0"/>
                </a:moveTo>
                <a:lnTo>
                  <a:pt x="49" y="0"/>
                </a:lnTo>
                <a:lnTo>
                  <a:pt x="25" y="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0" name="Freeform 499"/>
          <p:cNvSpPr>
            <a:spLocks/>
          </p:cNvSpPr>
          <p:nvPr/>
        </p:nvSpPr>
        <p:spPr bwMode="auto">
          <a:xfrm>
            <a:off x="8786578" y="1553568"/>
            <a:ext cx="29615" cy="88888"/>
          </a:xfrm>
          <a:custGeom>
            <a:avLst/>
            <a:gdLst>
              <a:gd name="T0" fmla="*/ 0 w 49"/>
              <a:gd name="T1" fmla="*/ 147 h 147"/>
              <a:gd name="T2" fmla="*/ 49 w 49"/>
              <a:gd name="T3" fmla="*/ 147 h 147"/>
              <a:gd name="T4" fmla="*/ 25 w 49"/>
              <a:gd name="T5" fmla="*/ 0 h 147"/>
              <a:gd name="T6" fmla="*/ 0 w 49"/>
              <a:gd name="T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" h="147">
                <a:moveTo>
                  <a:pt x="0" y="147"/>
                </a:moveTo>
                <a:lnTo>
                  <a:pt x="49" y="147"/>
                </a:lnTo>
                <a:lnTo>
                  <a:pt x="25" y="0"/>
                </a:lnTo>
                <a:lnTo>
                  <a:pt x="0" y="147"/>
                </a:lnTo>
                <a:close/>
              </a:path>
            </a:pathLst>
          </a:custGeom>
          <a:solidFill>
            <a:schemeClr val="tx1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1" name="Freeform 500"/>
          <p:cNvSpPr>
            <a:spLocks/>
          </p:cNvSpPr>
          <p:nvPr/>
        </p:nvSpPr>
        <p:spPr bwMode="auto">
          <a:xfrm>
            <a:off x="8705137" y="1852331"/>
            <a:ext cx="59229" cy="59259"/>
          </a:xfrm>
          <a:custGeom>
            <a:avLst/>
            <a:gdLst>
              <a:gd name="T0" fmla="*/ 97 w 97"/>
              <a:gd name="T1" fmla="*/ 74 h 98"/>
              <a:gd name="T2" fmla="*/ 72 w 97"/>
              <a:gd name="T3" fmla="*/ 98 h 98"/>
              <a:gd name="T4" fmla="*/ 24 w 97"/>
              <a:gd name="T5" fmla="*/ 98 h 98"/>
              <a:gd name="T6" fmla="*/ 0 w 97"/>
              <a:gd name="T7" fmla="*/ 74 h 98"/>
              <a:gd name="T8" fmla="*/ 0 w 97"/>
              <a:gd name="T9" fmla="*/ 25 h 98"/>
              <a:gd name="T10" fmla="*/ 24 w 97"/>
              <a:gd name="T11" fmla="*/ 0 h 98"/>
              <a:gd name="T12" fmla="*/ 72 w 97"/>
              <a:gd name="T13" fmla="*/ 0 h 98"/>
              <a:gd name="T14" fmla="*/ 97 w 97"/>
              <a:gd name="T15" fmla="*/ 25 h 98"/>
              <a:gd name="T16" fmla="*/ 97 w 97"/>
              <a:gd name="T17" fmla="*/ 7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7" h="98">
                <a:moveTo>
                  <a:pt x="97" y="74"/>
                </a:moveTo>
                <a:lnTo>
                  <a:pt x="72" y="98"/>
                </a:lnTo>
                <a:lnTo>
                  <a:pt x="24" y="98"/>
                </a:lnTo>
                <a:lnTo>
                  <a:pt x="0" y="74"/>
                </a:lnTo>
                <a:lnTo>
                  <a:pt x="0" y="25"/>
                </a:lnTo>
                <a:lnTo>
                  <a:pt x="24" y="0"/>
                </a:lnTo>
                <a:lnTo>
                  <a:pt x="72" y="0"/>
                </a:lnTo>
                <a:lnTo>
                  <a:pt x="97" y="25"/>
                </a:lnTo>
                <a:lnTo>
                  <a:pt x="97" y="74"/>
                </a:lnTo>
                <a:close/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502" name="Line 436"/>
          <p:cNvCxnSpPr/>
          <p:nvPr/>
        </p:nvCxnSpPr>
        <p:spPr bwMode="auto">
          <a:xfrm flipH="1" flipV="1">
            <a:off x="8687862" y="1859738"/>
            <a:ext cx="91312" cy="44444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3" name="Freeform 502"/>
          <p:cNvSpPr>
            <a:spLocks/>
          </p:cNvSpPr>
          <p:nvPr/>
        </p:nvSpPr>
        <p:spPr bwMode="auto">
          <a:xfrm>
            <a:off x="8687862" y="1805418"/>
            <a:ext cx="91312" cy="14815"/>
          </a:xfrm>
          <a:custGeom>
            <a:avLst/>
            <a:gdLst>
              <a:gd name="T0" fmla="*/ 25 w 146"/>
              <a:gd name="T1" fmla="*/ 23 h 23"/>
              <a:gd name="T2" fmla="*/ 0 w 146"/>
              <a:gd name="T3" fmla="*/ 0 h 23"/>
              <a:gd name="T4" fmla="*/ 146 w 146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23">
                <a:moveTo>
                  <a:pt x="25" y="23"/>
                </a:moveTo>
                <a:lnTo>
                  <a:pt x="0" y="0"/>
                </a:lnTo>
                <a:lnTo>
                  <a:pt x="146" y="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04" name="Freeform 503"/>
          <p:cNvSpPr>
            <a:spLocks/>
          </p:cNvSpPr>
          <p:nvPr/>
        </p:nvSpPr>
        <p:spPr bwMode="auto">
          <a:xfrm>
            <a:off x="8687862" y="1701715"/>
            <a:ext cx="91312" cy="59259"/>
          </a:xfrm>
          <a:custGeom>
            <a:avLst/>
            <a:gdLst>
              <a:gd name="T0" fmla="*/ 97 w 146"/>
              <a:gd name="T1" fmla="*/ 0 h 97"/>
              <a:gd name="T2" fmla="*/ 97 w 146"/>
              <a:gd name="T3" fmla="*/ 97 h 97"/>
              <a:gd name="T4" fmla="*/ 0 w 146"/>
              <a:gd name="T5" fmla="*/ 23 h 97"/>
              <a:gd name="T6" fmla="*/ 146 w 146"/>
              <a:gd name="T7" fmla="*/ 2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6" h="97">
                <a:moveTo>
                  <a:pt x="97" y="0"/>
                </a:moveTo>
                <a:lnTo>
                  <a:pt x="97" y="97"/>
                </a:lnTo>
                <a:lnTo>
                  <a:pt x="0" y="23"/>
                </a:lnTo>
                <a:lnTo>
                  <a:pt x="146" y="23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grpSp>
        <p:nvGrpSpPr>
          <p:cNvPr id="513" name="Group 512"/>
          <p:cNvGrpSpPr/>
          <p:nvPr/>
        </p:nvGrpSpPr>
        <p:grpSpPr>
          <a:xfrm rot="16200000">
            <a:off x="7759064" y="923659"/>
            <a:ext cx="0" cy="1728000"/>
            <a:chOff x="9478694" y="813930"/>
            <a:chExt cx="0" cy="1891618"/>
          </a:xfrm>
        </p:grpSpPr>
        <p:cxnSp>
          <p:nvCxnSpPr>
            <p:cNvPr id="514" name="Line 624"/>
            <p:cNvCxnSpPr/>
            <p:nvPr/>
          </p:nvCxnSpPr>
          <p:spPr bwMode="auto">
            <a:xfrm>
              <a:off x="9478694" y="81393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5" name="Line 625"/>
            <p:cNvCxnSpPr/>
            <p:nvPr/>
          </p:nvCxnSpPr>
          <p:spPr bwMode="auto">
            <a:xfrm>
              <a:off x="9478694" y="1348411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6" name="Line 626"/>
            <p:cNvCxnSpPr/>
            <p:nvPr/>
          </p:nvCxnSpPr>
          <p:spPr bwMode="auto">
            <a:xfrm>
              <a:off x="9478694" y="1530676"/>
              <a:ext cx="0" cy="4581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7" name="Line 627"/>
            <p:cNvCxnSpPr/>
            <p:nvPr/>
          </p:nvCxnSpPr>
          <p:spPr bwMode="auto">
            <a:xfrm>
              <a:off x="9478694" y="2079935"/>
              <a:ext cx="0" cy="9113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8" name="Line 628"/>
            <p:cNvCxnSpPr/>
            <p:nvPr/>
          </p:nvCxnSpPr>
          <p:spPr bwMode="auto">
            <a:xfrm>
              <a:off x="9478694" y="2262200"/>
              <a:ext cx="0" cy="44334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2" name="Straight Connector 11"/>
          <p:cNvCxnSpPr/>
          <p:nvPr/>
        </p:nvCxnSpPr>
        <p:spPr>
          <a:xfrm>
            <a:off x="3971948" y="3551969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/>
          <p:cNvCxnSpPr/>
          <p:nvPr/>
        </p:nvCxnSpPr>
        <p:spPr>
          <a:xfrm>
            <a:off x="25307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/>
          <p:cNvCxnSpPr/>
          <p:nvPr/>
        </p:nvCxnSpPr>
        <p:spPr>
          <a:xfrm>
            <a:off x="29844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/>
          <p:cNvCxnSpPr/>
          <p:nvPr/>
        </p:nvCxnSpPr>
        <p:spPr>
          <a:xfrm>
            <a:off x="3488400" y="3550048"/>
            <a:ext cx="0" cy="1620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6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1569</TotalTime>
  <Words>149</Words>
  <Application>Microsoft Office PowerPoint</Application>
  <PresentationFormat>Custom</PresentationFormat>
  <Paragraphs>28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123</cp:revision>
  <dcterms:created xsi:type="dcterms:W3CDTF">2016-12-02T03:29:16Z</dcterms:created>
  <dcterms:modified xsi:type="dcterms:W3CDTF">2016-12-14T04:20:49Z</dcterms:modified>
</cp:coreProperties>
</file>